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52"/>
  </p:notesMasterIdLst>
  <p:handoutMasterIdLst>
    <p:handoutMasterId r:id="rId53"/>
  </p:handoutMasterIdLst>
  <p:sldIdLst>
    <p:sldId id="256" r:id="rId2"/>
    <p:sldId id="257" r:id="rId3"/>
    <p:sldId id="258" r:id="rId4"/>
    <p:sldId id="259" r:id="rId5"/>
    <p:sldId id="304"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303"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297" r:id="rId45"/>
    <p:sldId id="298" r:id="rId46"/>
    <p:sldId id="299" r:id="rId47"/>
    <p:sldId id="300" r:id="rId48"/>
    <p:sldId id="301" r:id="rId49"/>
    <p:sldId id="302" r:id="rId50"/>
    <p:sldId id="305" r:id="rId51"/>
  </p:sldIdLst>
  <p:sldSz cx="9144000" cy="6858000" type="screen4x3"/>
  <p:notesSz cx="6735763" cy="98663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73" d="100"/>
          <a:sy n="73" d="100"/>
        </p:scale>
        <p:origin x="-1074"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18831" cy="49331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15373" y="0"/>
            <a:ext cx="2918831" cy="493316"/>
          </a:xfrm>
          <a:prstGeom prst="rect">
            <a:avLst/>
          </a:prstGeom>
        </p:spPr>
        <p:txBody>
          <a:bodyPr vert="horz" lIns="91440" tIns="45720" rIns="91440" bIns="45720" rtlCol="0"/>
          <a:lstStyle>
            <a:lvl1pPr algn="r">
              <a:defRPr sz="1200"/>
            </a:lvl1pPr>
          </a:lstStyle>
          <a:p>
            <a:fld id="{171A03AD-BDBD-411F-95D3-7C709A3E290C}" type="datetimeFigureOut">
              <a:rPr lang="en-GB" smtClean="0"/>
              <a:t>01/03/2017</a:t>
            </a:fld>
            <a:endParaRPr lang="en-GB"/>
          </a:p>
        </p:txBody>
      </p:sp>
      <p:sp>
        <p:nvSpPr>
          <p:cNvPr id="4" name="Footer Placeholder 3"/>
          <p:cNvSpPr>
            <a:spLocks noGrp="1"/>
          </p:cNvSpPr>
          <p:nvPr>
            <p:ph type="ftr" sz="quarter" idx="2"/>
          </p:nvPr>
        </p:nvSpPr>
        <p:spPr>
          <a:xfrm>
            <a:off x="0" y="9371285"/>
            <a:ext cx="2918831" cy="493316"/>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15373" y="9371285"/>
            <a:ext cx="2918831" cy="493316"/>
          </a:xfrm>
          <a:prstGeom prst="rect">
            <a:avLst/>
          </a:prstGeom>
        </p:spPr>
        <p:txBody>
          <a:bodyPr vert="horz" lIns="91440" tIns="45720" rIns="91440" bIns="45720" rtlCol="0" anchor="b"/>
          <a:lstStyle>
            <a:lvl1pPr algn="r">
              <a:defRPr sz="1200"/>
            </a:lvl1pPr>
          </a:lstStyle>
          <a:p>
            <a:fld id="{C8B6A0C0-3445-4B6C-9A68-104E76F9B8D4}" type="slidenum">
              <a:rPr lang="en-GB" smtClean="0"/>
              <a:t>‹#›</a:t>
            </a:fld>
            <a:endParaRPr lang="en-GB"/>
          </a:p>
        </p:txBody>
      </p:sp>
    </p:spTree>
    <p:extLst>
      <p:ext uri="{BB962C8B-B14F-4D97-AF65-F5344CB8AC3E}">
        <p14:creationId xmlns:p14="http://schemas.microsoft.com/office/powerpoint/2010/main" val="25852196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18831" cy="493316"/>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15373" y="0"/>
            <a:ext cx="2918831" cy="493316"/>
          </a:xfrm>
          <a:prstGeom prst="rect">
            <a:avLst/>
          </a:prstGeom>
        </p:spPr>
        <p:txBody>
          <a:bodyPr vert="horz" lIns="91440" tIns="45720" rIns="91440" bIns="45720" rtlCol="0"/>
          <a:lstStyle>
            <a:lvl1pPr algn="r">
              <a:defRPr sz="1200"/>
            </a:lvl1pPr>
          </a:lstStyle>
          <a:p>
            <a:fld id="{A4853064-DF33-0742-AEEA-988BDC7E3483}" type="datetimeFigureOut">
              <a:rPr lang="en-US" smtClean="0"/>
              <a:t>3/1/2017</a:t>
            </a:fld>
            <a:endParaRPr lang="en-US"/>
          </a:p>
        </p:txBody>
      </p:sp>
      <p:sp>
        <p:nvSpPr>
          <p:cNvPr id="4" name="Slide Image Placeholder 3"/>
          <p:cNvSpPr>
            <a:spLocks noGrp="1" noRot="1" noChangeAspect="1"/>
          </p:cNvSpPr>
          <p:nvPr>
            <p:ph type="sldImg" idx="2"/>
          </p:nvPr>
        </p:nvSpPr>
        <p:spPr>
          <a:xfrm>
            <a:off x="901700" y="739775"/>
            <a:ext cx="4932363" cy="3700463"/>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3577" y="4686499"/>
            <a:ext cx="5388610" cy="4439841"/>
          </a:xfrm>
          <a:prstGeom prst="rect">
            <a:avLst/>
          </a:prstGeom>
        </p:spPr>
        <p:txBody>
          <a:bodyPr vert="horz" lIns="91440" tIns="45720" rIns="91440" bIns="45720" rtlCol="0"/>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6" name="Footer Placeholder 5"/>
          <p:cNvSpPr>
            <a:spLocks noGrp="1"/>
          </p:cNvSpPr>
          <p:nvPr>
            <p:ph type="ftr" sz="quarter" idx="4"/>
          </p:nvPr>
        </p:nvSpPr>
        <p:spPr>
          <a:xfrm>
            <a:off x="0" y="9371285"/>
            <a:ext cx="2918831" cy="493316"/>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15373" y="9371285"/>
            <a:ext cx="2918831" cy="493316"/>
          </a:xfrm>
          <a:prstGeom prst="rect">
            <a:avLst/>
          </a:prstGeom>
        </p:spPr>
        <p:txBody>
          <a:bodyPr vert="horz" lIns="91440" tIns="45720" rIns="91440" bIns="45720" rtlCol="0" anchor="b"/>
          <a:lstStyle>
            <a:lvl1pPr algn="r">
              <a:defRPr sz="1200"/>
            </a:lvl1pPr>
          </a:lstStyle>
          <a:p>
            <a:fld id="{EC11CC9A-9AB3-2248-B4A8-096C78502E91}" type="slidenum">
              <a:rPr lang="en-US" smtClean="0"/>
              <a:t>‹#›</a:t>
            </a:fld>
            <a:endParaRPr lang="en-US"/>
          </a:p>
        </p:txBody>
      </p:sp>
    </p:spTree>
    <p:extLst>
      <p:ext uri="{BB962C8B-B14F-4D97-AF65-F5344CB8AC3E}">
        <p14:creationId xmlns:p14="http://schemas.microsoft.com/office/powerpoint/2010/main" val="2819279857"/>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fontAlgn="auto">
              <a:spcBef>
                <a:spcPts val="0"/>
              </a:spcBef>
              <a:spcAft>
                <a:spcPts val="0"/>
              </a:spcAft>
              <a:buFont typeface="Arial" pitchFamily="34" charset="0"/>
              <a:buChar char="•"/>
              <a:defRPr/>
            </a:pPr>
            <a:r>
              <a:rPr lang="en-GB" dirty="0" smtClean="0">
                <a:ea typeface="+mn-ea"/>
              </a:rPr>
              <a:t>A4 sheets of paper </a:t>
            </a:r>
          </a:p>
          <a:p>
            <a:pPr marL="171450" indent="-171450" fontAlgn="auto">
              <a:spcBef>
                <a:spcPts val="0"/>
              </a:spcBef>
              <a:spcAft>
                <a:spcPts val="0"/>
              </a:spcAft>
              <a:buFont typeface="Arial" pitchFamily="34" charset="0"/>
              <a:buChar char="•"/>
              <a:defRPr/>
            </a:pPr>
            <a:r>
              <a:rPr lang="en-GB" dirty="0" smtClean="0">
                <a:ea typeface="+mn-ea"/>
              </a:rPr>
              <a:t>pencils</a:t>
            </a:r>
          </a:p>
          <a:p>
            <a:pPr marL="171450" indent="-171450" fontAlgn="auto">
              <a:spcBef>
                <a:spcPts val="0"/>
              </a:spcBef>
              <a:spcAft>
                <a:spcPts val="0"/>
              </a:spcAft>
              <a:buFont typeface="Arial" pitchFamily="34" charset="0"/>
              <a:buChar char="•"/>
              <a:defRPr/>
            </a:pPr>
            <a:r>
              <a:rPr lang="en-GB" dirty="0" smtClean="0">
                <a:ea typeface="+mn-ea"/>
              </a:rPr>
              <a:t>coloured paper cups (two different colours)</a:t>
            </a:r>
          </a:p>
          <a:p>
            <a:pPr marL="171450" indent="-171450" fontAlgn="auto">
              <a:spcBef>
                <a:spcPts val="0"/>
              </a:spcBef>
              <a:spcAft>
                <a:spcPts val="0"/>
              </a:spcAft>
              <a:buFont typeface="Arial" pitchFamily="34" charset="0"/>
              <a:buChar char="•"/>
              <a:defRPr/>
            </a:pPr>
            <a:r>
              <a:rPr lang="en-GB" dirty="0" smtClean="0">
                <a:ea typeface="+mn-ea"/>
              </a:rPr>
              <a:t>cubes</a:t>
            </a:r>
          </a:p>
          <a:p>
            <a:pPr marL="171450" indent="-171450" fontAlgn="auto">
              <a:spcBef>
                <a:spcPts val="0"/>
              </a:spcBef>
              <a:spcAft>
                <a:spcPts val="0"/>
              </a:spcAft>
              <a:buFont typeface="Arial" pitchFamily="34" charset="0"/>
              <a:buChar char="•"/>
              <a:defRPr/>
            </a:pPr>
            <a:r>
              <a:rPr lang="en-GB" dirty="0" smtClean="0">
                <a:ea typeface="+mn-ea"/>
              </a:rPr>
              <a:t>counters</a:t>
            </a:r>
          </a:p>
          <a:p>
            <a:pPr marL="171450" indent="-171450" fontAlgn="auto">
              <a:spcBef>
                <a:spcPts val="0"/>
              </a:spcBef>
              <a:spcAft>
                <a:spcPts val="0"/>
              </a:spcAft>
              <a:buFont typeface="Arial" pitchFamily="34" charset="0"/>
              <a:buChar char="•"/>
              <a:defRPr/>
            </a:pPr>
            <a:r>
              <a:rPr lang="en-GB" dirty="0" smtClean="0">
                <a:ea typeface="+mn-ea"/>
              </a:rPr>
              <a:t>proportional equipment, such as straws, </a:t>
            </a:r>
            <a:r>
              <a:rPr lang="en-GB" i="1" dirty="0" err="1" smtClean="0">
                <a:ea typeface="+mn-ea"/>
              </a:rPr>
              <a:t>Numicon</a:t>
            </a:r>
            <a:r>
              <a:rPr lang="en-GB" dirty="0" smtClean="0">
                <a:ea typeface="+mn-ea"/>
              </a:rPr>
              <a:t>, base ten equipment</a:t>
            </a:r>
          </a:p>
          <a:p>
            <a:endParaRPr lang="en-US" dirty="0"/>
          </a:p>
        </p:txBody>
      </p:sp>
      <p:sp>
        <p:nvSpPr>
          <p:cNvPr id="4" name="Slide Number Placeholder 3"/>
          <p:cNvSpPr>
            <a:spLocks noGrp="1"/>
          </p:cNvSpPr>
          <p:nvPr>
            <p:ph type="sldNum" sz="quarter" idx="10"/>
          </p:nvPr>
        </p:nvSpPr>
        <p:spPr/>
        <p:txBody>
          <a:bodyPr/>
          <a:lstStyle/>
          <a:p>
            <a:fld id="{EC11CC9A-9AB3-2248-B4A8-096C78502E91}" type="slidenum">
              <a:rPr lang="en-US" smtClean="0"/>
              <a:t>1</a:t>
            </a:fld>
            <a:endParaRPr lang="en-US"/>
          </a:p>
        </p:txBody>
      </p:sp>
    </p:spTree>
    <p:extLst>
      <p:ext uri="{BB962C8B-B14F-4D97-AF65-F5344CB8AC3E}">
        <p14:creationId xmlns:p14="http://schemas.microsoft.com/office/powerpoint/2010/main" val="33577249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Bef>
                <a:spcPct val="0"/>
              </a:spcBef>
              <a:spcAft>
                <a:spcPts val="800"/>
              </a:spcAft>
            </a:pPr>
            <a:r>
              <a:rPr lang="en-GB" dirty="0" smtClean="0">
                <a:latin typeface="Calibri" charset="0"/>
              </a:rPr>
              <a:t>Explain that in the TIMSS and PISA tests, Singapore is consistently in the top three places for maths in the world rankings. You may wish to give a bit of background on each international test:</a:t>
            </a:r>
          </a:p>
          <a:p>
            <a:pPr>
              <a:lnSpc>
                <a:spcPct val="107000"/>
              </a:lnSpc>
              <a:spcBef>
                <a:spcPct val="0"/>
              </a:spcBef>
              <a:spcAft>
                <a:spcPts val="800"/>
              </a:spcAft>
              <a:buFontTx/>
              <a:buChar char="•"/>
            </a:pPr>
            <a:r>
              <a:rPr lang="en-GB" dirty="0" smtClean="0">
                <a:latin typeface="Calibri" charset="0"/>
              </a:rPr>
              <a:t>TIMSS (</a:t>
            </a:r>
            <a:r>
              <a:rPr lang="en-US" dirty="0" smtClean="0">
                <a:latin typeface="Calibri" charset="0"/>
              </a:rPr>
              <a:t>Trends in International </a:t>
            </a:r>
            <a:r>
              <a:rPr lang="en-US" dirty="0" err="1" smtClean="0">
                <a:latin typeface="Calibri" charset="0"/>
              </a:rPr>
              <a:t>Maths</a:t>
            </a:r>
            <a:r>
              <a:rPr lang="en-US" dirty="0" smtClean="0">
                <a:latin typeface="Calibri" charset="0"/>
              </a:rPr>
              <a:t> and Science Study): this test assesses the </a:t>
            </a:r>
            <a:r>
              <a:rPr lang="en-US" dirty="0" err="1" smtClean="0">
                <a:latin typeface="Calibri" charset="0"/>
              </a:rPr>
              <a:t>maths</a:t>
            </a:r>
            <a:r>
              <a:rPr lang="en-US" dirty="0" smtClean="0">
                <a:latin typeface="Calibri" charset="0"/>
              </a:rPr>
              <a:t> and science knowledge and skills of 9–10 year-olds and 13–14 year-olds around the world.</a:t>
            </a:r>
            <a:endParaRPr lang="en-GB" dirty="0" smtClean="0">
              <a:latin typeface="Calibri" charset="0"/>
            </a:endParaRPr>
          </a:p>
          <a:p>
            <a:pPr>
              <a:lnSpc>
                <a:spcPct val="107000"/>
              </a:lnSpc>
              <a:spcBef>
                <a:spcPct val="0"/>
              </a:spcBef>
              <a:spcAft>
                <a:spcPts val="800"/>
              </a:spcAft>
              <a:buFontTx/>
              <a:buChar char="•"/>
            </a:pPr>
            <a:r>
              <a:rPr lang="en-GB" dirty="0" smtClean="0">
                <a:latin typeface="Calibri" charset="0"/>
              </a:rPr>
              <a:t>PISA (</a:t>
            </a:r>
            <a:r>
              <a:rPr lang="en-US" dirty="0" err="1" smtClean="0">
                <a:latin typeface="Calibri" charset="0"/>
              </a:rPr>
              <a:t>Programme</a:t>
            </a:r>
            <a:r>
              <a:rPr lang="en-US" dirty="0" smtClean="0">
                <a:latin typeface="Calibri" charset="0"/>
              </a:rPr>
              <a:t> for International Student Assessment): this test assesses the </a:t>
            </a:r>
            <a:r>
              <a:rPr lang="en-US" dirty="0" err="1" smtClean="0">
                <a:latin typeface="Calibri" charset="0"/>
              </a:rPr>
              <a:t>maths</a:t>
            </a:r>
            <a:r>
              <a:rPr lang="en-US" dirty="0" smtClean="0">
                <a:latin typeface="Calibri" charset="0"/>
              </a:rPr>
              <a:t>, science and reading skills of 15-year-olds from schools worldwide.</a:t>
            </a:r>
          </a:p>
          <a:p>
            <a:pPr>
              <a:lnSpc>
                <a:spcPct val="107000"/>
              </a:lnSpc>
              <a:spcBef>
                <a:spcPct val="0"/>
              </a:spcBef>
              <a:spcAft>
                <a:spcPts val="800"/>
              </a:spcAft>
            </a:pPr>
            <a:endParaRPr lang="en-GB" dirty="0" smtClean="0">
              <a:latin typeface="Calibri" charset="0"/>
            </a:endParaRPr>
          </a:p>
          <a:p>
            <a:pPr>
              <a:lnSpc>
                <a:spcPct val="107000"/>
              </a:lnSpc>
              <a:spcBef>
                <a:spcPct val="0"/>
              </a:spcBef>
              <a:spcAft>
                <a:spcPts val="800"/>
              </a:spcAft>
            </a:pPr>
            <a:r>
              <a:rPr lang="en-GB" dirty="0" smtClean="0">
                <a:latin typeface="Calibri" charset="0"/>
              </a:rPr>
              <a:t>The approach looks at deep conceptual understanding, and ensures that children really understand concepts rather than rushing through content. It is important to stress to parents throughout that this is a mastery curriculum, and moving children on quickly to larger numbers or decimals does not necessarily mean that they are ‘better’ at maths. </a:t>
            </a:r>
          </a:p>
          <a:p>
            <a:pPr>
              <a:lnSpc>
                <a:spcPct val="107000"/>
              </a:lnSpc>
              <a:spcBef>
                <a:spcPct val="0"/>
              </a:spcBef>
              <a:spcAft>
                <a:spcPts val="800"/>
              </a:spcAft>
            </a:pPr>
            <a:endParaRPr lang="en-GB" dirty="0" smtClean="0">
              <a:latin typeface="Calibri" charset="0"/>
            </a:endParaRPr>
          </a:p>
          <a:p>
            <a:pPr>
              <a:lnSpc>
                <a:spcPct val="107000"/>
              </a:lnSpc>
              <a:spcBef>
                <a:spcPct val="0"/>
              </a:spcBef>
              <a:spcAft>
                <a:spcPts val="800"/>
              </a:spcAft>
            </a:pPr>
            <a:r>
              <a:rPr lang="en-GB" dirty="0" smtClean="0">
                <a:latin typeface="Calibri" charset="0"/>
              </a:rPr>
              <a:t>The CPA approach which you will look at on the next slide means that regardless of age or stage of development, children will work with concrete apparatus first. The more able children find it difficult to explain and may have some gaps in understanding, while the less able children are supported and have time to make connections.  </a:t>
            </a:r>
          </a:p>
          <a:p>
            <a:pPr>
              <a:lnSpc>
                <a:spcPct val="107000"/>
              </a:lnSpc>
              <a:spcBef>
                <a:spcPct val="0"/>
              </a:spcBef>
              <a:spcAft>
                <a:spcPts val="800"/>
              </a:spcAft>
            </a:pPr>
            <a:endParaRPr lang="en-GB" dirty="0" smtClean="0">
              <a:latin typeface="Calibri" charset="0"/>
            </a:endParaRPr>
          </a:p>
          <a:p>
            <a:pPr>
              <a:lnSpc>
                <a:spcPct val="107000"/>
              </a:lnSpc>
              <a:spcBef>
                <a:spcPct val="0"/>
              </a:spcBef>
              <a:spcAft>
                <a:spcPts val="800"/>
              </a:spcAft>
            </a:pPr>
            <a:r>
              <a:rPr lang="en-GB" dirty="0" smtClean="0">
                <a:latin typeface="Calibri" charset="0"/>
              </a:rPr>
              <a:t>Explain to parents that mathematical language is key to the approach, and there is a strong emphasis on being able to explain your understanding, both to other children and to the teacher.</a:t>
            </a:r>
          </a:p>
          <a:p>
            <a:pPr>
              <a:lnSpc>
                <a:spcPct val="107000"/>
              </a:lnSpc>
              <a:spcBef>
                <a:spcPct val="0"/>
              </a:spcBef>
              <a:spcAft>
                <a:spcPts val="800"/>
              </a:spcAft>
            </a:pPr>
            <a:endParaRPr lang="en-GB" dirty="0" smtClean="0">
              <a:latin typeface="Calibri" charset="0"/>
            </a:endParaRPr>
          </a:p>
          <a:p>
            <a:endParaRPr lang="en-US" dirty="0"/>
          </a:p>
        </p:txBody>
      </p:sp>
      <p:sp>
        <p:nvSpPr>
          <p:cNvPr id="4" name="Slide Number Placeholder 3"/>
          <p:cNvSpPr>
            <a:spLocks noGrp="1"/>
          </p:cNvSpPr>
          <p:nvPr>
            <p:ph type="sldNum" sz="quarter" idx="10"/>
          </p:nvPr>
        </p:nvSpPr>
        <p:spPr/>
        <p:txBody>
          <a:bodyPr/>
          <a:lstStyle/>
          <a:p>
            <a:fld id="{EC11CC9A-9AB3-2248-B4A8-096C78502E91}" type="slidenum">
              <a:rPr lang="en-US" smtClean="0"/>
              <a:t>3</a:t>
            </a:fld>
            <a:endParaRPr lang="en-US"/>
          </a:p>
        </p:txBody>
      </p:sp>
    </p:spTree>
    <p:extLst>
      <p:ext uri="{BB962C8B-B14F-4D97-AF65-F5344CB8AC3E}">
        <p14:creationId xmlns:p14="http://schemas.microsoft.com/office/powerpoint/2010/main" val="4607050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Bef>
                <a:spcPct val="0"/>
              </a:spcBef>
              <a:spcAft>
                <a:spcPts val="800"/>
              </a:spcAft>
            </a:pPr>
            <a:r>
              <a:rPr lang="en-GB" dirty="0" smtClean="0">
                <a:latin typeface="Calibri" charset="0"/>
              </a:rPr>
              <a:t>Before any of the CPA stages appear on the slide, ask parents to show you the number 3 using anything they have to hand. Some may write the number 3 on paper, some may gather three objects from the table top, and some may show three fingers.</a:t>
            </a:r>
          </a:p>
          <a:p>
            <a:pPr>
              <a:lnSpc>
                <a:spcPct val="107000"/>
              </a:lnSpc>
              <a:spcBef>
                <a:spcPct val="0"/>
              </a:spcBef>
              <a:spcAft>
                <a:spcPts val="800"/>
              </a:spcAft>
            </a:pPr>
            <a:endParaRPr lang="en-GB" dirty="0" smtClean="0">
              <a:latin typeface="Calibri" charset="0"/>
            </a:endParaRPr>
          </a:p>
          <a:p>
            <a:pPr>
              <a:lnSpc>
                <a:spcPct val="107000"/>
              </a:lnSpc>
              <a:spcBef>
                <a:spcPct val="0"/>
              </a:spcBef>
              <a:spcAft>
                <a:spcPts val="800"/>
              </a:spcAft>
            </a:pPr>
            <a:r>
              <a:rPr lang="en-GB" dirty="0" smtClean="0">
                <a:latin typeface="Calibri" charset="0"/>
              </a:rPr>
              <a:t>Explain that the numeral ‘3’ is abstract and does not exist. The materials on the table are real physical objects – we call these ‘concrete’. Regardless of age and stage, all children will work in the concrete representation when meeting a new concept, and they will be expected to explain their thinking using physical objects.</a:t>
            </a:r>
          </a:p>
          <a:p>
            <a:pPr>
              <a:lnSpc>
                <a:spcPct val="107000"/>
              </a:lnSpc>
              <a:spcBef>
                <a:spcPct val="0"/>
              </a:spcBef>
              <a:spcAft>
                <a:spcPts val="800"/>
              </a:spcAft>
            </a:pPr>
            <a:endParaRPr lang="en-GB" dirty="0" smtClean="0">
              <a:latin typeface="Calibri" charset="0"/>
            </a:endParaRPr>
          </a:p>
          <a:p>
            <a:pPr>
              <a:lnSpc>
                <a:spcPct val="107000"/>
              </a:lnSpc>
              <a:spcBef>
                <a:spcPct val="0"/>
              </a:spcBef>
              <a:spcAft>
                <a:spcPts val="800"/>
              </a:spcAft>
            </a:pPr>
            <a:r>
              <a:rPr lang="en-GB" dirty="0" smtClean="0">
                <a:latin typeface="Calibri" charset="0"/>
              </a:rPr>
              <a:t>Children then work towards understanding pictorial representations for the concrete apparatus they have been using: this might be a picture of a </a:t>
            </a:r>
            <a:r>
              <a:rPr lang="en-GB" i="1" dirty="0" err="1" smtClean="0">
                <a:latin typeface="Calibri" charset="0"/>
              </a:rPr>
              <a:t>Numicon</a:t>
            </a:r>
            <a:r>
              <a:rPr lang="en-GB" dirty="0" smtClean="0">
                <a:latin typeface="Calibri" charset="0"/>
              </a:rPr>
              <a:t> shape or some base ten equipment. Show parents your school’s resources as you talk about them, and ensure that concrete apparatus is available for them to look at and use. In the first instance, it is important that the children’s experiences of place value and number is with proportional resources, such as bundles of straws, </a:t>
            </a:r>
            <a:r>
              <a:rPr lang="en-GB" i="1" dirty="0" err="1" smtClean="0">
                <a:latin typeface="Calibri" charset="0"/>
              </a:rPr>
              <a:t>Numicon</a:t>
            </a:r>
            <a:r>
              <a:rPr lang="en-GB" dirty="0" smtClean="0">
                <a:latin typeface="Calibri" charset="0"/>
              </a:rPr>
              <a:t> and base ten. Examples of non-proportional resources include place value counters and an abacus. </a:t>
            </a:r>
          </a:p>
          <a:p>
            <a:pPr>
              <a:lnSpc>
                <a:spcPct val="107000"/>
              </a:lnSpc>
              <a:spcBef>
                <a:spcPct val="0"/>
              </a:spcBef>
              <a:spcAft>
                <a:spcPts val="800"/>
              </a:spcAft>
            </a:pPr>
            <a:endParaRPr lang="en-GB" dirty="0" smtClean="0">
              <a:latin typeface="Calibri" charset="0"/>
            </a:endParaRPr>
          </a:p>
          <a:p>
            <a:pPr>
              <a:lnSpc>
                <a:spcPct val="107000"/>
              </a:lnSpc>
              <a:spcBef>
                <a:spcPct val="0"/>
              </a:spcBef>
              <a:spcAft>
                <a:spcPts val="800"/>
              </a:spcAft>
            </a:pPr>
            <a:r>
              <a:rPr lang="en-GB" dirty="0" smtClean="0">
                <a:latin typeface="Calibri" charset="0"/>
              </a:rPr>
              <a:t>The CPA approach is not a linear model, but is instead one which </a:t>
            </a:r>
            <a:r>
              <a:rPr lang="en-GB" dirty="0" smtClean="0">
                <a:latin typeface="Calibri" charset="0"/>
                <a:sym typeface="Wingdings" charset="0"/>
              </a:rPr>
              <a:t>moves forwards and backwards revisiting each representation. This helps the child make connections between the three representations and deepen their understanding.</a:t>
            </a:r>
            <a:endParaRPr lang="en-GB" dirty="0" smtClean="0">
              <a:latin typeface="Calibri" charset="0"/>
            </a:endParaRPr>
          </a:p>
          <a:p>
            <a:endParaRPr lang="en-US" dirty="0"/>
          </a:p>
        </p:txBody>
      </p:sp>
      <p:sp>
        <p:nvSpPr>
          <p:cNvPr id="4" name="Slide Number Placeholder 3"/>
          <p:cNvSpPr>
            <a:spLocks noGrp="1"/>
          </p:cNvSpPr>
          <p:nvPr>
            <p:ph type="sldNum" sz="quarter" idx="10"/>
          </p:nvPr>
        </p:nvSpPr>
        <p:spPr/>
        <p:txBody>
          <a:bodyPr/>
          <a:lstStyle/>
          <a:p>
            <a:fld id="{EC11CC9A-9AB3-2248-B4A8-096C78502E91}" type="slidenum">
              <a:rPr lang="en-US" smtClean="0"/>
              <a:t>4</a:t>
            </a:fld>
            <a:endParaRPr lang="en-US"/>
          </a:p>
        </p:txBody>
      </p:sp>
    </p:spTree>
    <p:extLst>
      <p:ext uri="{BB962C8B-B14F-4D97-AF65-F5344CB8AC3E}">
        <p14:creationId xmlns:p14="http://schemas.microsoft.com/office/powerpoint/2010/main" val="39972753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Bef>
                <a:spcPct val="0"/>
              </a:spcBef>
              <a:spcAft>
                <a:spcPts val="800"/>
              </a:spcAft>
            </a:pPr>
            <a:r>
              <a:rPr lang="en-GB" b="1" dirty="0" smtClean="0">
                <a:latin typeface="Calibri" charset="0"/>
              </a:rPr>
              <a:t>Presenter notes:</a:t>
            </a:r>
          </a:p>
          <a:p>
            <a:pPr>
              <a:lnSpc>
                <a:spcPct val="107000"/>
              </a:lnSpc>
              <a:spcBef>
                <a:spcPct val="0"/>
              </a:spcBef>
              <a:spcAft>
                <a:spcPts val="800"/>
              </a:spcAft>
            </a:pPr>
            <a:endParaRPr lang="en-GB" b="1" dirty="0" smtClean="0">
              <a:latin typeface="Calibri" charset="0"/>
            </a:endParaRPr>
          </a:p>
          <a:p>
            <a:pPr>
              <a:lnSpc>
                <a:spcPct val="107000"/>
              </a:lnSpc>
              <a:spcBef>
                <a:spcPct val="0"/>
              </a:spcBef>
              <a:spcAft>
                <a:spcPts val="800"/>
              </a:spcAft>
            </a:pPr>
            <a:r>
              <a:rPr lang="en-GB" dirty="0" smtClean="0">
                <a:latin typeface="Calibri" charset="0"/>
              </a:rPr>
              <a:t>Ask parents “Who used a maths textbook when they were at school?” and take some feedback. Show parents the textbooks and explain that children will be using a blend of approaches in their maths lessons including direct teaching with the whole class, working with resources and exploring concepts using the Pupil Textbooks, and group and individual work using the Practice Book and Assessment Book.</a:t>
            </a:r>
          </a:p>
          <a:p>
            <a:pPr>
              <a:lnSpc>
                <a:spcPct val="107000"/>
              </a:lnSpc>
              <a:spcBef>
                <a:spcPct val="0"/>
              </a:spcBef>
              <a:spcAft>
                <a:spcPts val="800"/>
              </a:spcAft>
            </a:pPr>
            <a:endParaRPr lang="en-GB" dirty="0" smtClean="0">
              <a:latin typeface="Calibri" charset="0"/>
            </a:endParaRPr>
          </a:p>
          <a:p>
            <a:pPr>
              <a:lnSpc>
                <a:spcPct val="107000"/>
              </a:lnSpc>
              <a:spcBef>
                <a:spcPct val="0"/>
              </a:spcBef>
              <a:spcAft>
                <a:spcPts val="800"/>
              </a:spcAft>
            </a:pPr>
            <a:r>
              <a:rPr lang="en-GB" dirty="0" smtClean="0">
                <a:latin typeface="Calibri" charset="0"/>
              </a:rPr>
              <a:t>You may want to show parents an example of a section from any of the Pupil Textbooks you are familiar with, for example perceptual variation, place value or calculation. If possible, have parents sharing one copy of the Pupil Textbook between two as you show them the example.</a:t>
            </a:r>
          </a:p>
          <a:p>
            <a:endParaRPr lang="en-US" dirty="0"/>
          </a:p>
        </p:txBody>
      </p:sp>
      <p:sp>
        <p:nvSpPr>
          <p:cNvPr id="4" name="Slide Number Placeholder 3"/>
          <p:cNvSpPr>
            <a:spLocks noGrp="1"/>
          </p:cNvSpPr>
          <p:nvPr>
            <p:ph type="sldNum" sz="quarter" idx="10"/>
          </p:nvPr>
        </p:nvSpPr>
        <p:spPr/>
        <p:txBody>
          <a:bodyPr/>
          <a:lstStyle/>
          <a:p>
            <a:fld id="{EC11CC9A-9AB3-2248-B4A8-096C78502E91}" type="slidenum">
              <a:rPr lang="en-US" smtClean="0"/>
              <a:t>6</a:t>
            </a:fld>
            <a:endParaRPr lang="en-US"/>
          </a:p>
        </p:txBody>
      </p:sp>
    </p:spTree>
    <p:extLst>
      <p:ext uri="{BB962C8B-B14F-4D97-AF65-F5344CB8AC3E}">
        <p14:creationId xmlns:p14="http://schemas.microsoft.com/office/powerpoint/2010/main" val="4129294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Bef>
                <a:spcPct val="0"/>
              </a:spcBef>
              <a:spcAft>
                <a:spcPts val="800"/>
              </a:spcAft>
            </a:pPr>
            <a:r>
              <a:rPr lang="en-GB" dirty="0" smtClean="0">
                <a:latin typeface="Calibri" charset="0"/>
              </a:rPr>
              <a:t>Explain to parents that in the past, schools have covered the whole of the maths curriculum in a term, with repeated visits to each of the topics in the spring and summer. Working in this way meant that the curriculum was hurried, and a lot of children (and teachers) felt that they had only just got going with a topic or area when they had to stop and change.</a:t>
            </a:r>
          </a:p>
          <a:p>
            <a:pPr>
              <a:lnSpc>
                <a:spcPct val="107000"/>
              </a:lnSpc>
              <a:spcBef>
                <a:spcPct val="0"/>
              </a:spcBef>
              <a:spcAft>
                <a:spcPts val="800"/>
              </a:spcAft>
            </a:pPr>
            <a:endParaRPr lang="en-GB" dirty="0" smtClean="0">
              <a:latin typeface="Calibri" charset="0"/>
            </a:endParaRPr>
          </a:p>
          <a:p>
            <a:pPr>
              <a:lnSpc>
                <a:spcPct val="107000"/>
              </a:lnSpc>
              <a:spcBef>
                <a:spcPct val="0"/>
              </a:spcBef>
              <a:spcAft>
                <a:spcPts val="800"/>
              </a:spcAft>
            </a:pPr>
            <a:r>
              <a:rPr lang="en-GB" dirty="0" smtClean="0">
                <a:latin typeface="Calibri" charset="0"/>
              </a:rPr>
              <a:t>A mastery curriculum does not work in this way. Each area is covered at a suitable level once in the year.</a:t>
            </a:r>
            <a:endParaRPr lang="en-GB" dirty="0">
              <a:latin typeface="Calibri" charset="0"/>
            </a:endParaRPr>
          </a:p>
        </p:txBody>
      </p:sp>
      <p:sp>
        <p:nvSpPr>
          <p:cNvPr id="4" name="Slide Number Placeholder 3"/>
          <p:cNvSpPr>
            <a:spLocks noGrp="1"/>
          </p:cNvSpPr>
          <p:nvPr>
            <p:ph type="sldNum" sz="quarter" idx="10"/>
          </p:nvPr>
        </p:nvSpPr>
        <p:spPr/>
        <p:txBody>
          <a:bodyPr/>
          <a:lstStyle/>
          <a:p>
            <a:fld id="{EC11CC9A-9AB3-2248-B4A8-096C78502E91}" type="slidenum">
              <a:rPr lang="en-US" smtClean="0"/>
              <a:t>7</a:t>
            </a:fld>
            <a:endParaRPr lang="en-US"/>
          </a:p>
        </p:txBody>
      </p:sp>
    </p:spTree>
    <p:extLst>
      <p:ext uri="{BB962C8B-B14F-4D97-AF65-F5344CB8AC3E}">
        <p14:creationId xmlns:p14="http://schemas.microsoft.com/office/powerpoint/2010/main" val="981457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Bef>
                <a:spcPct val="0"/>
              </a:spcBef>
              <a:spcAft>
                <a:spcPts val="800"/>
              </a:spcAft>
            </a:pPr>
            <a:r>
              <a:rPr lang="en-GB" dirty="0" smtClean="0">
                <a:latin typeface="Calibri" charset="0"/>
              </a:rPr>
              <a:t>Encourage parents to think about a best friend. You don’t always see them everyday but you know everything there is to know about them - so when you do meet up with them, you can pick up where you left off. It is exactly the same with number.</a:t>
            </a:r>
          </a:p>
          <a:p>
            <a:pPr>
              <a:lnSpc>
                <a:spcPct val="107000"/>
              </a:lnSpc>
              <a:spcBef>
                <a:spcPct val="0"/>
              </a:spcBef>
              <a:spcAft>
                <a:spcPts val="800"/>
              </a:spcAft>
            </a:pPr>
            <a:endParaRPr lang="en-GB" dirty="0" smtClean="0">
              <a:latin typeface="Calibri" charset="0"/>
            </a:endParaRPr>
          </a:p>
          <a:p>
            <a:pPr>
              <a:lnSpc>
                <a:spcPct val="107000"/>
              </a:lnSpc>
              <a:spcBef>
                <a:spcPct val="0"/>
              </a:spcBef>
              <a:spcAft>
                <a:spcPts val="800"/>
              </a:spcAft>
            </a:pPr>
            <a:r>
              <a:rPr lang="en-GB" dirty="0" smtClean="0">
                <a:latin typeface="Calibri" charset="0"/>
              </a:rPr>
              <a:t>Reassure parents that although children aren’t put into sets or ability groups in a mastery curriculum, they are expected to think more deeply. For example in Year 1 children work for a long time mastering everything they need to know about a number. They concentrate on numbers to 10 for a while then extend to 20. However, they need to know everything there is to know about ten.</a:t>
            </a:r>
          </a:p>
          <a:p>
            <a:pPr>
              <a:lnSpc>
                <a:spcPct val="107000"/>
              </a:lnSpc>
              <a:spcBef>
                <a:spcPct val="0"/>
              </a:spcBef>
              <a:spcAft>
                <a:spcPts val="800"/>
              </a:spcAft>
            </a:pPr>
            <a:endParaRPr lang="en-GB" dirty="0" smtClean="0">
              <a:latin typeface="Calibri" charset="0"/>
            </a:endParaRPr>
          </a:p>
          <a:p>
            <a:pPr>
              <a:lnSpc>
                <a:spcPct val="107000"/>
              </a:lnSpc>
              <a:spcBef>
                <a:spcPct val="0"/>
              </a:spcBef>
              <a:spcAft>
                <a:spcPts val="800"/>
              </a:spcAft>
            </a:pPr>
            <a:r>
              <a:rPr lang="en-GB" dirty="0" smtClean="0">
                <a:latin typeface="Calibri" charset="0"/>
              </a:rPr>
              <a:t>This slide shows just a </a:t>
            </a:r>
            <a:r>
              <a:rPr lang="en-GB" i="1" dirty="0" err="1" smtClean="0">
                <a:latin typeface="Calibri" charset="0"/>
              </a:rPr>
              <a:t>Numicon</a:t>
            </a:r>
            <a:r>
              <a:rPr lang="en-GB" dirty="0" smtClean="0">
                <a:latin typeface="Calibri" charset="0"/>
              </a:rPr>
              <a:t> 7 shape. Ask parents what they know about 7. Take feedback, then progress the PowerPoint to show some of the many different ways they can describe 7. Explain that if they want to help their children, exploring and talking about numbers is an excellent way to help them. Older children may be looking at larger numbers, or numbers with one, two or three decimal places.</a:t>
            </a:r>
          </a:p>
          <a:p>
            <a:pPr>
              <a:lnSpc>
                <a:spcPct val="107000"/>
              </a:lnSpc>
              <a:spcBef>
                <a:spcPct val="0"/>
              </a:spcBef>
              <a:spcAft>
                <a:spcPts val="800"/>
              </a:spcAft>
            </a:pPr>
            <a:endParaRPr lang="en-GB" dirty="0" smtClean="0">
              <a:latin typeface="Calibri" charset="0"/>
            </a:endParaRPr>
          </a:p>
          <a:p>
            <a:pPr>
              <a:lnSpc>
                <a:spcPct val="107000"/>
              </a:lnSpc>
              <a:spcBef>
                <a:spcPct val="0"/>
              </a:spcBef>
              <a:spcAft>
                <a:spcPts val="800"/>
              </a:spcAft>
            </a:pPr>
            <a:r>
              <a:rPr lang="en-GB" dirty="0" smtClean="0">
                <a:latin typeface="Calibri" charset="0"/>
              </a:rPr>
              <a:t>Write 5 + 3 = ___ - 1 on the board. Ask, what makes this a challenging question? Give a few moments for the parents to look at it and take feedback. Be prepared to discuss equivalence, for example 4 + 6 = 7 + 3, or that 10 = 2 + 8. Select your own numbers, and if you use </a:t>
            </a:r>
            <a:r>
              <a:rPr lang="en-GB" i="1" dirty="0" err="1" smtClean="0">
                <a:latin typeface="Calibri" charset="0"/>
              </a:rPr>
              <a:t>Numicon</a:t>
            </a:r>
            <a:r>
              <a:rPr lang="en-GB" dirty="0" smtClean="0">
                <a:latin typeface="Calibri" charset="0"/>
              </a:rPr>
              <a:t> at school you could have a pan balance nearby to demonstrate.</a:t>
            </a:r>
          </a:p>
          <a:p>
            <a:endParaRPr lang="en-US" dirty="0"/>
          </a:p>
        </p:txBody>
      </p:sp>
      <p:sp>
        <p:nvSpPr>
          <p:cNvPr id="4" name="Slide Number Placeholder 3"/>
          <p:cNvSpPr>
            <a:spLocks noGrp="1"/>
          </p:cNvSpPr>
          <p:nvPr>
            <p:ph type="sldNum" sz="quarter" idx="10"/>
          </p:nvPr>
        </p:nvSpPr>
        <p:spPr/>
        <p:txBody>
          <a:bodyPr/>
          <a:lstStyle/>
          <a:p>
            <a:fld id="{EC11CC9A-9AB3-2248-B4A8-096C78502E91}" type="slidenum">
              <a:rPr lang="en-US" smtClean="0"/>
              <a:t>8</a:t>
            </a:fld>
            <a:endParaRPr lang="en-US"/>
          </a:p>
        </p:txBody>
      </p:sp>
    </p:spTree>
    <p:extLst>
      <p:ext uri="{BB962C8B-B14F-4D97-AF65-F5344CB8AC3E}">
        <p14:creationId xmlns:p14="http://schemas.microsoft.com/office/powerpoint/2010/main" val="5613116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ct val="0"/>
              </a:spcBef>
            </a:pPr>
            <a:r>
              <a:rPr lang="en-GB" dirty="0" smtClean="0">
                <a:latin typeface="Calibri" charset="0"/>
              </a:rPr>
              <a:t>This is a model showing how the part-whole model can be shown using equipment.</a:t>
            </a:r>
          </a:p>
          <a:p>
            <a:pPr>
              <a:spcBef>
                <a:spcPct val="0"/>
              </a:spcBef>
            </a:pPr>
            <a:r>
              <a:rPr lang="en-GB" dirty="0" smtClean="0">
                <a:latin typeface="Calibri" charset="0"/>
              </a:rPr>
              <a:t>Take 10 cubes and perform the calculation 10 – 3 = 7.</a:t>
            </a:r>
          </a:p>
          <a:p>
            <a:pPr>
              <a:spcBef>
                <a:spcPct val="0"/>
              </a:spcBef>
            </a:pPr>
            <a:r>
              <a:rPr lang="en-GB" dirty="0" smtClean="0">
                <a:latin typeface="Calibri" charset="0"/>
              </a:rPr>
              <a:t>Say: “Here is 10, I will take away 3” then discard the 3, so you no longer have it.</a:t>
            </a:r>
            <a:br>
              <a:rPr lang="en-GB" dirty="0" smtClean="0">
                <a:latin typeface="Calibri" charset="0"/>
              </a:rPr>
            </a:br>
            <a:r>
              <a:rPr lang="en-GB" dirty="0" smtClean="0">
                <a:latin typeface="Calibri" charset="0"/>
              </a:rPr>
              <a:t>Explain that you have the answer but no idea what you had taken away or the starting number.  </a:t>
            </a:r>
          </a:p>
          <a:p>
            <a:pPr>
              <a:spcBef>
                <a:spcPct val="0"/>
              </a:spcBef>
            </a:pPr>
            <a:r>
              <a:rPr lang="en-GB" dirty="0" smtClean="0">
                <a:latin typeface="Calibri" charset="0"/>
              </a:rPr>
              <a:t>The model on the right clearly shows ten ice-cube slots but only seven of them are occupied after three have been removed. </a:t>
            </a:r>
          </a:p>
          <a:p>
            <a:pPr>
              <a:spcBef>
                <a:spcPct val="0"/>
              </a:spcBef>
            </a:pPr>
            <a:r>
              <a:rPr lang="en-GB" dirty="0" smtClean="0">
                <a:latin typeface="Calibri" charset="0"/>
              </a:rPr>
              <a:t>We can clearly see</a:t>
            </a:r>
          </a:p>
          <a:p>
            <a:pPr>
              <a:spcBef>
                <a:spcPct val="0"/>
              </a:spcBef>
              <a:buFontTx/>
              <a:buChar char="•"/>
            </a:pPr>
            <a:r>
              <a:rPr lang="en-GB" dirty="0" smtClean="0">
                <a:latin typeface="Calibri" charset="0"/>
              </a:rPr>
              <a:t>what we started with</a:t>
            </a:r>
          </a:p>
          <a:p>
            <a:pPr>
              <a:spcBef>
                <a:spcPct val="0"/>
              </a:spcBef>
              <a:buFontTx/>
              <a:buChar char="•"/>
            </a:pPr>
            <a:r>
              <a:rPr lang="en-GB" dirty="0" smtClean="0">
                <a:latin typeface="Calibri" charset="0"/>
              </a:rPr>
              <a:t>how much has been removed</a:t>
            </a:r>
          </a:p>
          <a:p>
            <a:pPr>
              <a:spcBef>
                <a:spcPct val="0"/>
              </a:spcBef>
              <a:buFontTx/>
              <a:buChar char="•"/>
            </a:pPr>
            <a:r>
              <a:rPr lang="en-GB" dirty="0" smtClean="0">
                <a:latin typeface="Calibri" charset="0"/>
              </a:rPr>
              <a:t>what is left.</a:t>
            </a:r>
          </a:p>
          <a:p>
            <a:endParaRPr lang="en-US" dirty="0"/>
          </a:p>
        </p:txBody>
      </p:sp>
      <p:sp>
        <p:nvSpPr>
          <p:cNvPr id="4" name="Slide Number Placeholder 3"/>
          <p:cNvSpPr>
            <a:spLocks noGrp="1"/>
          </p:cNvSpPr>
          <p:nvPr>
            <p:ph type="sldNum" sz="quarter" idx="10"/>
          </p:nvPr>
        </p:nvSpPr>
        <p:spPr/>
        <p:txBody>
          <a:bodyPr/>
          <a:lstStyle/>
          <a:p>
            <a:fld id="{EC11CC9A-9AB3-2248-B4A8-096C78502E91}" type="slidenum">
              <a:rPr lang="en-US" smtClean="0"/>
              <a:t>11</a:t>
            </a:fld>
            <a:endParaRPr lang="en-US"/>
          </a:p>
        </p:txBody>
      </p:sp>
    </p:spTree>
    <p:extLst>
      <p:ext uri="{BB962C8B-B14F-4D97-AF65-F5344CB8AC3E}">
        <p14:creationId xmlns:p14="http://schemas.microsoft.com/office/powerpoint/2010/main" val="174508601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ct val="0"/>
              </a:spcBef>
            </a:pPr>
            <a:r>
              <a:rPr lang="en-GB" dirty="0" smtClean="0">
                <a:latin typeface="Calibri" charset="0"/>
              </a:rPr>
              <a:t>Introduce the model illustration as an addition and subtraction model. Explain that if you know any two out of three parts, you can work out the missing part. Explain that this is essentially algebra, in that it deals with unknown numbers.</a:t>
            </a:r>
          </a:p>
          <a:p>
            <a:pPr>
              <a:spcBef>
                <a:spcPct val="0"/>
              </a:spcBef>
            </a:pPr>
            <a:endParaRPr lang="en-GB" dirty="0" smtClean="0">
              <a:latin typeface="Calibri" charset="0"/>
            </a:endParaRPr>
          </a:p>
          <a:p>
            <a:pPr>
              <a:spcBef>
                <a:spcPct val="0"/>
              </a:spcBef>
            </a:pPr>
            <a:r>
              <a:rPr lang="en-GB" dirty="0" smtClean="0">
                <a:latin typeface="Calibri" charset="0"/>
              </a:rPr>
              <a:t>Talk about links to the National Curriculum, and how it helps the children to learn their number families. Point out that this model is for addition and subtraction, but the National Curriculum looks at knowing number relationships for multiplication and division as well.</a:t>
            </a:r>
          </a:p>
          <a:p>
            <a:endParaRPr lang="en-US" dirty="0"/>
          </a:p>
        </p:txBody>
      </p:sp>
      <p:sp>
        <p:nvSpPr>
          <p:cNvPr id="4" name="Slide Number Placeholder 3"/>
          <p:cNvSpPr>
            <a:spLocks noGrp="1"/>
          </p:cNvSpPr>
          <p:nvPr>
            <p:ph type="sldNum" sz="quarter" idx="10"/>
          </p:nvPr>
        </p:nvSpPr>
        <p:spPr/>
        <p:txBody>
          <a:bodyPr/>
          <a:lstStyle/>
          <a:p>
            <a:fld id="{EC11CC9A-9AB3-2248-B4A8-096C78502E91}" type="slidenum">
              <a:rPr lang="en-US" smtClean="0"/>
              <a:t>13</a:t>
            </a:fld>
            <a:endParaRPr lang="en-US"/>
          </a:p>
        </p:txBody>
      </p:sp>
    </p:spTree>
    <p:extLst>
      <p:ext uri="{BB962C8B-B14F-4D97-AF65-F5344CB8AC3E}">
        <p14:creationId xmlns:p14="http://schemas.microsoft.com/office/powerpoint/2010/main" val="17498034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ct val="0"/>
              </a:spcBef>
            </a:pPr>
            <a:endParaRPr lang="en-GB" dirty="0" smtClean="0">
              <a:latin typeface="Calibri" charset="0"/>
            </a:endParaRPr>
          </a:p>
          <a:p>
            <a:pPr>
              <a:spcBef>
                <a:spcPct val="0"/>
              </a:spcBef>
            </a:pPr>
            <a:r>
              <a:rPr lang="en-GB" dirty="0" smtClean="0">
                <a:latin typeface="Calibri" charset="0"/>
              </a:rPr>
              <a:t>Explain to parents that this is an example of how the part-whole model helps older children solve geometry problems. Encourage them to suggest which numbers go in each circle in the part-whole model.</a:t>
            </a:r>
          </a:p>
          <a:p>
            <a:pPr>
              <a:spcBef>
                <a:spcPct val="0"/>
              </a:spcBef>
            </a:pPr>
            <a:endParaRPr lang="en-GB" dirty="0" smtClean="0">
              <a:latin typeface="Calibri" charset="0"/>
            </a:endParaRPr>
          </a:p>
          <a:p>
            <a:pPr>
              <a:spcBef>
                <a:spcPct val="0"/>
              </a:spcBef>
            </a:pPr>
            <a:r>
              <a:rPr lang="en-GB" dirty="0" smtClean="0">
                <a:latin typeface="Calibri" charset="0"/>
              </a:rPr>
              <a:t>The part-whole model is taught in </a:t>
            </a:r>
            <a:r>
              <a:rPr lang="en-GB" i="1" dirty="0" smtClean="0">
                <a:latin typeface="Calibri" charset="0"/>
              </a:rPr>
              <a:t>Inspire Maths </a:t>
            </a:r>
            <a:r>
              <a:rPr lang="en-GB" dirty="0" smtClean="0">
                <a:latin typeface="Calibri" charset="0"/>
              </a:rPr>
              <a:t>1 and 2, and referred to in </a:t>
            </a:r>
            <a:r>
              <a:rPr lang="en-GB" i="1" dirty="0" smtClean="0">
                <a:latin typeface="Calibri" charset="0"/>
              </a:rPr>
              <a:t>Inspire Maths</a:t>
            </a:r>
            <a:r>
              <a:rPr lang="en-GB" dirty="0" smtClean="0">
                <a:latin typeface="Calibri" charset="0"/>
              </a:rPr>
              <a:t> 3 and 4. Children will not come across it in </a:t>
            </a:r>
            <a:r>
              <a:rPr lang="en-GB" i="1" dirty="0" smtClean="0">
                <a:latin typeface="Calibri" charset="0"/>
              </a:rPr>
              <a:t>Inspire Maths </a:t>
            </a:r>
            <a:r>
              <a:rPr lang="en-GB" dirty="0" smtClean="0">
                <a:latin typeface="Calibri" charset="0"/>
              </a:rPr>
              <a:t>5 and 6, as the expectation is that it is already embedded in their thinking.</a:t>
            </a:r>
          </a:p>
          <a:p>
            <a:pPr>
              <a:spcBef>
                <a:spcPct val="0"/>
              </a:spcBef>
            </a:pPr>
            <a:endParaRPr lang="en-GB" dirty="0" smtClean="0">
              <a:latin typeface="Calibri" charset="0"/>
            </a:endParaRPr>
          </a:p>
          <a:p>
            <a:pPr>
              <a:spcBef>
                <a:spcPct val="0"/>
              </a:spcBef>
            </a:pPr>
            <a:r>
              <a:rPr lang="en-GB" dirty="0" smtClean="0">
                <a:latin typeface="Calibri" charset="0"/>
              </a:rPr>
              <a:t>Children working with </a:t>
            </a:r>
            <a:r>
              <a:rPr lang="en-GB" i="1" dirty="0" smtClean="0">
                <a:latin typeface="Calibri" charset="0"/>
              </a:rPr>
              <a:t>Inspire Maths</a:t>
            </a:r>
            <a:r>
              <a:rPr lang="en-GB" dirty="0" smtClean="0">
                <a:latin typeface="Calibri" charset="0"/>
              </a:rPr>
              <a:t> for the first time in upper-KS2 will need to be taught the part-whole model. This is an area parents can support their children with.</a:t>
            </a:r>
          </a:p>
          <a:p>
            <a:endParaRPr lang="en-US" dirty="0"/>
          </a:p>
        </p:txBody>
      </p:sp>
      <p:sp>
        <p:nvSpPr>
          <p:cNvPr id="4" name="Slide Number Placeholder 3"/>
          <p:cNvSpPr>
            <a:spLocks noGrp="1"/>
          </p:cNvSpPr>
          <p:nvPr>
            <p:ph type="sldNum" sz="quarter" idx="10"/>
          </p:nvPr>
        </p:nvSpPr>
        <p:spPr/>
        <p:txBody>
          <a:bodyPr/>
          <a:lstStyle/>
          <a:p>
            <a:fld id="{EC11CC9A-9AB3-2248-B4A8-096C78502E91}" type="slidenum">
              <a:rPr lang="en-US" smtClean="0"/>
              <a:t>14</a:t>
            </a:fld>
            <a:endParaRPr lang="en-US"/>
          </a:p>
        </p:txBody>
      </p:sp>
    </p:spTree>
    <p:extLst>
      <p:ext uri="{BB962C8B-B14F-4D97-AF65-F5344CB8AC3E}">
        <p14:creationId xmlns:p14="http://schemas.microsoft.com/office/powerpoint/2010/main" val="327059464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dirty="0" smtClean="0">
                <a:latin typeface="Calibri" charset="0"/>
              </a:rPr>
              <a:t>This slide provides an example of how the activity can be extended using secure knowledge of the part-whole model and reasoning skills. This gives depth and breadth for those children who have already grasped two parts making a whole without extending the total number of cubes being used.</a:t>
            </a:r>
          </a:p>
          <a:p>
            <a:endParaRPr lang="en-US" dirty="0"/>
          </a:p>
        </p:txBody>
      </p:sp>
      <p:sp>
        <p:nvSpPr>
          <p:cNvPr id="4" name="Slide Number Placeholder 3"/>
          <p:cNvSpPr>
            <a:spLocks noGrp="1"/>
          </p:cNvSpPr>
          <p:nvPr>
            <p:ph type="sldNum" sz="quarter" idx="10"/>
          </p:nvPr>
        </p:nvSpPr>
        <p:spPr/>
        <p:txBody>
          <a:bodyPr/>
          <a:lstStyle/>
          <a:p>
            <a:fld id="{EC11CC9A-9AB3-2248-B4A8-096C78502E91}" type="slidenum">
              <a:rPr lang="en-US" smtClean="0"/>
              <a:t>17</a:t>
            </a:fld>
            <a:endParaRPr lang="en-US"/>
          </a:p>
        </p:txBody>
      </p:sp>
    </p:spTree>
    <p:extLst>
      <p:ext uri="{BB962C8B-B14F-4D97-AF65-F5344CB8AC3E}">
        <p14:creationId xmlns:p14="http://schemas.microsoft.com/office/powerpoint/2010/main" val="312094580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dirty="0" smtClean="0">
                <a:latin typeface="Calibri" charset="0"/>
              </a:rPr>
              <a:t>Point out the parts of the model, shown in different colours and bracketed.</a:t>
            </a:r>
          </a:p>
          <a:p>
            <a:endParaRPr lang="en-US" dirty="0"/>
          </a:p>
        </p:txBody>
      </p:sp>
      <p:sp>
        <p:nvSpPr>
          <p:cNvPr id="4" name="Slide Number Placeholder 3"/>
          <p:cNvSpPr>
            <a:spLocks noGrp="1"/>
          </p:cNvSpPr>
          <p:nvPr>
            <p:ph type="sldNum" sz="quarter" idx="10"/>
          </p:nvPr>
        </p:nvSpPr>
        <p:spPr/>
        <p:txBody>
          <a:bodyPr/>
          <a:lstStyle/>
          <a:p>
            <a:fld id="{EC11CC9A-9AB3-2248-B4A8-096C78502E91}" type="slidenum">
              <a:rPr lang="en-US" smtClean="0"/>
              <a:t>32</a:t>
            </a:fld>
            <a:endParaRPr lang="en-US"/>
          </a:p>
        </p:txBody>
      </p:sp>
    </p:spTree>
    <p:extLst>
      <p:ext uri="{BB962C8B-B14F-4D97-AF65-F5344CB8AC3E}">
        <p14:creationId xmlns:p14="http://schemas.microsoft.com/office/powerpoint/2010/main" val="225750400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ct val="0"/>
              </a:spcBef>
            </a:pPr>
            <a:r>
              <a:rPr lang="en-GB" dirty="0" smtClean="0">
                <a:latin typeface="Calibri" charset="0"/>
              </a:rPr>
              <a:t>Talk the parents through the question, draw out that the children are asked to answer in a full sentence once they have solved the problem. This takes them back to the context of the word problem.</a:t>
            </a:r>
          </a:p>
          <a:p>
            <a:pPr>
              <a:spcBef>
                <a:spcPct val="0"/>
              </a:spcBef>
            </a:pPr>
            <a:endParaRPr lang="en-GB" dirty="0" smtClean="0">
              <a:latin typeface="Calibri" charset="0"/>
            </a:endParaRPr>
          </a:p>
          <a:p>
            <a:pPr>
              <a:spcBef>
                <a:spcPct val="0"/>
              </a:spcBef>
            </a:pPr>
            <a:r>
              <a:rPr lang="en-GB" dirty="0" smtClean="0">
                <a:latin typeface="Calibri" charset="0"/>
              </a:rPr>
              <a:t>Also note, the numbers used in this question are much easier than would normally be used in word problems at this level. This means that children can solve it mentally and are instead concentrating on the new model.  </a:t>
            </a:r>
          </a:p>
          <a:p>
            <a:endParaRPr lang="en-US" dirty="0"/>
          </a:p>
        </p:txBody>
      </p:sp>
      <p:sp>
        <p:nvSpPr>
          <p:cNvPr id="4" name="Slide Number Placeholder 3"/>
          <p:cNvSpPr>
            <a:spLocks noGrp="1"/>
          </p:cNvSpPr>
          <p:nvPr>
            <p:ph type="sldNum" sz="quarter" idx="10"/>
          </p:nvPr>
        </p:nvSpPr>
        <p:spPr/>
        <p:txBody>
          <a:bodyPr/>
          <a:lstStyle/>
          <a:p>
            <a:fld id="{EC11CC9A-9AB3-2248-B4A8-096C78502E91}" type="slidenum">
              <a:rPr lang="en-US" smtClean="0"/>
              <a:t>33</a:t>
            </a:fld>
            <a:endParaRPr lang="en-US"/>
          </a:p>
        </p:txBody>
      </p:sp>
    </p:spTree>
    <p:extLst>
      <p:ext uri="{BB962C8B-B14F-4D97-AF65-F5344CB8AC3E}">
        <p14:creationId xmlns:p14="http://schemas.microsoft.com/office/powerpoint/2010/main" val="91053030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latin typeface="Calibri" charset="0"/>
              </a:rPr>
              <a:t>This shows another kind of bar model </a:t>
            </a:r>
            <a:endParaRPr lang="en-US" dirty="0"/>
          </a:p>
        </p:txBody>
      </p:sp>
      <p:sp>
        <p:nvSpPr>
          <p:cNvPr id="4" name="Slide Number Placeholder 3"/>
          <p:cNvSpPr>
            <a:spLocks noGrp="1"/>
          </p:cNvSpPr>
          <p:nvPr>
            <p:ph type="sldNum" sz="quarter" idx="10"/>
          </p:nvPr>
        </p:nvSpPr>
        <p:spPr/>
        <p:txBody>
          <a:bodyPr/>
          <a:lstStyle/>
          <a:p>
            <a:fld id="{EC11CC9A-9AB3-2248-B4A8-096C78502E91}" type="slidenum">
              <a:rPr lang="en-US" smtClean="0"/>
              <a:t>34</a:t>
            </a:fld>
            <a:endParaRPr lang="en-US"/>
          </a:p>
        </p:txBody>
      </p:sp>
    </p:spTree>
    <p:extLst>
      <p:ext uri="{BB962C8B-B14F-4D97-AF65-F5344CB8AC3E}">
        <p14:creationId xmlns:p14="http://schemas.microsoft.com/office/powerpoint/2010/main" val="12665396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C11CC9A-9AB3-2248-B4A8-096C78502E91}" type="slidenum">
              <a:rPr lang="en-US" smtClean="0"/>
              <a:t>36</a:t>
            </a:fld>
            <a:endParaRPr lang="en-US"/>
          </a:p>
        </p:txBody>
      </p:sp>
    </p:spTree>
    <p:extLst>
      <p:ext uri="{BB962C8B-B14F-4D97-AF65-F5344CB8AC3E}">
        <p14:creationId xmlns:p14="http://schemas.microsoft.com/office/powerpoint/2010/main" val="346159554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ct val="0"/>
              </a:spcBef>
            </a:pPr>
            <a:r>
              <a:rPr lang="en-GB" dirty="0" smtClean="0">
                <a:latin typeface="Calibri" charset="0"/>
              </a:rPr>
              <a:t>This is an example of how a bar model can be used for a division calculation. Before completing this problem, explain to the parents that the children have by this stage had a lot of practice putting objects into equal groups. Ask parents to each take 12 cubes.</a:t>
            </a:r>
          </a:p>
          <a:p>
            <a:pPr>
              <a:spcBef>
                <a:spcPct val="0"/>
              </a:spcBef>
            </a:pPr>
            <a:r>
              <a:rPr lang="en-GB" dirty="0" smtClean="0">
                <a:latin typeface="Calibri" charset="0"/>
              </a:rPr>
              <a:t>Can they put the cubes into:</a:t>
            </a:r>
          </a:p>
          <a:p>
            <a:pPr>
              <a:spcBef>
                <a:spcPct val="0"/>
              </a:spcBef>
              <a:buFontTx/>
              <a:buChar char="•"/>
            </a:pPr>
            <a:r>
              <a:rPr lang="en-GB" dirty="0" smtClean="0">
                <a:latin typeface="Calibri" charset="0"/>
              </a:rPr>
              <a:t>2 equal groups?</a:t>
            </a:r>
          </a:p>
          <a:p>
            <a:pPr>
              <a:spcBef>
                <a:spcPct val="0"/>
              </a:spcBef>
              <a:buFontTx/>
              <a:buChar char="•"/>
            </a:pPr>
            <a:r>
              <a:rPr lang="en-GB" dirty="0" smtClean="0">
                <a:latin typeface="Calibri" charset="0"/>
              </a:rPr>
              <a:t>6 equal groups?</a:t>
            </a:r>
          </a:p>
          <a:p>
            <a:pPr>
              <a:spcBef>
                <a:spcPct val="0"/>
              </a:spcBef>
              <a:buFontTx/>
              <a:buChar char="•"/>
            </a:pPr>
            <a:r>
              <a:rPr lang="en-GB" dirty="0" smtClean="0">
                <a:latin typeface="Calibri" charset="0"/>
              </a:rPr>
              <a:t>3 equal groups?</a:t>
            </a:r>
          </a:p>
          <a:p>
            <a:pPr>
              <a:spcBef>
                <a:spcPct val="0"/>
              </a:spcBef>
              <a:buFontTx/>
              <a:buChar char="•"/>
            </a:pPr>
            <a:r>
              <a:rPr lang="en-GB" dirty="0" smtClean="0">
                <a:latin typeface="Calibri" charset="0"/>
              </a:rPr>
              <a:t>12 equal groups?</a:t>
            </a:r>
          </a:p>
          <a:p>
            <a:pPr>
              <a:spcBef>
                <a:spcPct val="0"/>
              </a:spcBef>
              <a:buFontTx/>
              <a:buChar char="•"/>
            </a:pPr>
            <a:r>
              <a:rPr lang="en-GB" dirty="0" smtClean="0">
                <a:latin typeface="Calibri" charset="0"/>
              </a:rPr>
              <a:t>4 equal groups?</a:t>
            </a:r>
          </a:p>
          <a:p>
            <a:endParaRPr lang="en-US" dirty="0"/>
          </a:p>
        </p:txBody>
      </p:sp>
      <p:sp>
        <p:nvSpPr>
          <p:cNvPr id="4" name="Slide Number Placeholder 3"/>
          <p:cNvSpPr>
            <a:spLocks noGrp="1"/>
          </p:cNvSpPr>
          <p:nvPr>
            <p:ph type="sldNum" sz="quarter" idx="10"/>
          </p:nvPr>
        </p:nvSpPr>
        <p:spPr/>
        <p:txBody>
          <a:bodyPr/>
          <a:lstStyle/>
          <a:p>
            <a:fld id="{EC11CC9A-9AB3-2248-B4A8-096C78502E91}" type="slidenum">
              <a:rPr lang="en-US" smtClean="0"/>
              <a:t>37</a:t>
            </a:fld>
            <a:endParaRPr lang="en-US"/>
          </a:p>
        </p:txBody>
      </p:sp>
    </p:spTree>
    <p:extLst>
      <p:ext uri="{BB962C8B-B14F-4D97-AF65-F5344CB8AC3E}">
        <p14:creationId xmlns:p14="http://schemas.microsoft.com/office/powerpoint/2010/main" val="325096630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dirty="0" smtClean="0">
                <a:latin typeface="Calibri" charset="0"/>
              </a:rPr>
              <a:t>Encourage parents to think about the skills they have gained by solving the previous problems with the bar model. How does this help?</a:t>
            </a:r>
          </a:p>
          <a:p>
            <a:endParaRPr lang="en-US" dirty="0" smtClean="0"/>
          </a:p>
          <a:p>
            <a:r>
              <a:rPr lang="en-US" dirty="0" smtClean="0"/>
              <a:t>Y3</a:t>
            </a:r>
            <a:endParaRPr lang="en-US" dirty="0"/>
          </a:p>
        </p:txBody>
      </p:sp>
      <p:sp>
        <p:nvSpPr>
          <p:cNvPr id="4" name="Slide Number Placeholder 3"/>
          <p:cNvSpPr>
            <a:spLocks noGrp="1"/>
          </p:cNvSpPr>
          <p:nvPr>
            <p:ph type="sldNum" sz="quarter" idx="10"/>
          </p:nvPr>
        </p:nvSpPr>
        <p:spPr/>
        <p:txBody>
          <a:bodyPr/>
          <a:lstStyle/>
          <a:p>
            <a:fld id="{EC11CC9A-9AB3-2248-B4A8-096C78502E91}" type="slidenum">
              <a:rPr lang="en-US" smtClean="0"/>
              <a:t>40</a:t>
            </a:fld>
            <a:endParaRPr lang="en-US"/>
          </a:p>
        </p:txBody>
      </p:sp>
    </p:spTree>
    <p:extLst>
      <p:ext uri="{BB962C8B-B14F-4D97-AF65-F5344CB8AC3E}">
        <p14:creationId xmlns:p14="http://schemas.microsoft.com/office/powerpoint/2010/main" val="297176081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ct val="0"/>
              </a:spcBef>
            </a:pPr>
            <a:r>
              <a:rPr lang="en-GB" dirty="0" smtClean="0">
                <a:latin typeface="Calibri" charset="0"/>
              </a:rPr>
              <a:t>Explain that bar models help children learn how to subtract fractions using models and the equivalent fractions method. </a:t>
            </a:r>
            <a:endParaRPr lang="en-GB" dirty="0">
              <a:latin typeface="Calibri" charset="0"/>
            </a:endParaRPr>
          </a:p>
        </p:txBody>
      </p:sp>
      <p:sp>
        <p:nvSpPr>
          <p:cNvPr id="4" name="Slide Number Placeholder 3"/>
          <p:cNvSpPr>
            <a:spLocks noGrp="1"/>
          </p:cNvSpPr>
          <p:nvPr>
            <p:ph type="sldNum" sz="quarter" idx="10"/>
          </p:nvPr>
        </p:nvSpPr>
        <p:spPr/>
        <p:txBody>
          <a:bodyPr/>
          <a:lstStyle/>
          <a:p>
            <a:fld id="{EC11CC9A-9AB3-2248-B4A8-096C78502E91}" type="slidenum">
              <a:rPr lang="en-US" smtClean="0"/>
              <a:t>43</a:t>
            </a:fld>
            <a:endParaRPr lang="en-US"/>
          </a:p>
        </p:txBody>
      </p:sp>
    </p:spTree>
    <p:extLst>
      <p:ext uri="{BB962C8B-B14F-4D97-AF65-F5344CB8AC3E}">
        <p14:creationId xmlns:p14="http://schemas.microsoft.com/office/powerpoint/2010/main" val="367083652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ct val="0"/>
              </a:spcBef>
            </a:pPr>
            <a:r>
              <a:rPr lang="en-GB" dirty="0" smtClean="0">
                <a:latin typeface="Calibri" charset="0"/>
              </a:rPr>
              <a:t>This is the final bar modelling example of the evening and taken from </a:t>
            </a:r>
            <a:r>
              <a:rPr lang="en-GB" i="1" dirty="0" smtClean="0">
                <a:latin typeface="Calibri" charset="0"/>
              </a:rPr>
              <a:t>Inspire Maths </a:t>
            </a:r>
            <a:r>
              <a:rPr lang="en-GB" dirty="0" smtClean="0">
                <a:latin typeface="Calibri" charset="0"/>
              </a:rPr>
              <a:t>4A.</a:t>
            </a:r>
          </a:p>
          <a:p>
            <a:pPr>
              <a:spcBef>
                <a:spcPct val="0"/>
              </a:spcBef>
            </a:pPr>
            <a:endParaRPr lang="en-GB" dirty="0" smtClean="0">
              <a:latin typeface="Calibri" charset="0"/>
            </a:endParaRPr>
          </a:p>
          <a:p>
            <a:pPr>
              <a:spcBef>
                <a:spcPct val="0"/>
              </a:spcBef>
            </a:pPr>
            <a:r>
              <a:rPr lang="en-GB" dirty="0" smtClean="0">
                <a:latin typeface="Calibri" charset="0"/>
              </a:rPr>
              <a:t>Explain to parents that they will need multiple bars to solve this. Work through the slides, and explain each step to parents as you go.</a:t>
            </a:r>
            <a:endParaRPr lang="en-GB" dirty="0">
              <a:latin typeface="Calibri" charset="0"/>
            </a:endParaRPr>
          </a:p>
        </p:txBody>
      </p:sp>
      <p:sp>
        <p:nvSpPr>
          <p:cNvPr id="4" name="Slide Number Placeholder 3"/>
          <p:cNvSpPr>
            <a:spLocks noGrp="1"/>
          </p:cNvSpPr>
          <p:nvPr>
            <p:ph type="sldNum" sz="quarter" idx="10"/>
          </p:nvPr>
        </p:nvSpPr>
        <p:spPr/>
        <p:txBody>
          <a:bodyPr/>
          <a:lstStyle/>
          <a:p>
            <a:fld id="{EC11CC9A-9AB3-2248-B4A8-096C78502E91}" type="slidenum">
              <a:rPr lang="en-US" smtClean="0"/>
              <a:t>44</a:t>
            </a:fld>
            <a:endParaRPr lang="en-US"/>
          </a:p>
        </p:txBody>
      </p:sp>
    </p:spTree>
    <p:extLst>
      <p:ext uri="{BB962C8B-B14F-4D97-AF65-F5344CB8AC3E}">
        <p14:creationId xmlns:p14="http://schemas.microsoft.com/office/powerpoint/2010/main" val="22129890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1328166" y="1295400"/>
            <a:ext cx="6487668" cy="3152887"/>
          </a:xfrm>
          <a:prstGeom prst="rect">
            <a:avLst/>
          </a:prstGeom>
          <a:ln w="3175">
            <a:solidFill>
              <a:schemeClr val="bg1"/>
            </a:solidFill>
          </a:ln>
          <a:effectLst>
            <a:outerShdw blurRad="63500" sx="100500" sy="100500" algn="ctr" rotWithShape="0">
              <a:prstClr val="black">
                <a:alpha val="50000"/>
              </a:prstClr>
            </a:outerShdw>
          </a:effectLst>
        </p:spPr>
        <p:txBody>
          <a:bodyPr vert="horz" lIns="91440" tIns="45720" rIns="91440" bIns="45720" rtlCol="0">
            <a:normAutofit/>
          </a:bodyPr>
          <a:lstStyle/>
          <a:p>
            <a:pPr marL="0" indent="0" algn="l" defTabSz="914400" rtl="0" eaLnBrk="1" latinLnBrk="0" hangingPunct="1">
              <a:spcBef>
                <a:spcPts val="2000"/>
              </a:spcBef>
              <a:buClr>
                <a:schemeClr val="accent1">
                  <a:lumMod val="60000"/>
                  <a:lumOff val="40000"/>
                </a:schemeClr>
              </a:buClr>
              <a:buSzPct val="110000"/>
              <a:buFont typeface="Wingdings 2" pitchFamily="18" charset="2"/>
              <a:buNone/>
            </a:pPr>
            <a:endParaRPr sz="3200" kern="1200">
              <a:solidFill>
                <a:schemeClr val="tx1">
                  <a:lumMod val="65000"/>
                  <a:lumOff val="35000"/>
                </a:schemeClr>
              </a:solidFill>
              <a:latin typeface="+mn-lt"/>
              <a:ea typeface="+mn-ea"/>
              <a:cs typeface="+mn-cs"/>
            </a:endParaRPr>
          </a:p>
        </p:txBody>
      </p:sp>
      <p:sp>
        <p:nvSpPr>
          <p:cNvPr id="2" name="Title 1"/>
          <p:cNvSpPr>
            <a:spLocks noGrp="1"/>
          </p:cNvSpPr>
          <p:nvPr>
            <p:ph type="ctrTitle"/>
          </p:nvPr>
        </p:nvSpPr>
        <p:spPr>
          <a:xfrm>
            <a:off x="1322921" y="1523999"/>
            <a:ext cx="6498158" cy="1724867"/>
          </a:xfrm>
        </p:spPr>
        <p:txBody>
          <a:bodyPr vert="horz" lIns="91440" tIns="45720" rIns="91440" bIns="45720" rtlCol="0" anchor="b" anchorCtr="0">
            <a:noAutofit/>
          </a:bodyPr>
          <a:lstStyle>
            <a:lvl1pPr marL="0" indent="0" algn="ctr" defTabSz="914400" rtl="0" eaLnBrk="1" latinLnBrk="0" hangingPunct="1">
              <a:spcBef>
                <a:spcPct val="0"/>
              </a:spcBef>
              <a:buClr>
                <a:schemeClr val="accent1">
                  <a:lumMod val="60000"/>
                  <a:lumOff val="40000"/>
                </a:schemeClr>
              </a:buClr>
              <a:buSzPct val="110000"/>
              <a:buFont typeface="Wingdings 2" pitchFamily="18" charset="2"/>
              <a:buNone/>
              <a:defRPr sz="4600" kern="1200">
                <a:solidFill>
                  <a:schemeClr val="accent1"/>
                </a:solidFill>
                <a:latin typeface="+mj-lt"/>
                <a:ea typeface="+mj-ea"/>
                <a:cs typeface="+mj-cs"/>
              </a:defRPr>
            </a:lvl1pPr>
          </a:lstStyle>
          <a:p>
            <a:r>
              <a:rPr lang="en-GB" smtClean="0"/>
              <a:t>Click to edit Master title style</a:t>
            </a:r>
            <a:endParaRPr/>
          </a:p>
        </p:txBody>
      </p:sp>
      <p:sp>
        <p:nvSpPr>
          <p:cNvPr id="3" name="Subtitle 2"/>
          <p:cNvSpPr>
            <a:spLocks noGrp="1"/>
          </p:cNvSpPr>
          <p:nvPr>
            <p:ph type="subTitle" idx="1"/>
          </p:nvPr>
        </p:nvSpPr>
        <p:spPr>
          <a:xfrm>
            <a:off x="1322921" y="3299012"/>
            <a:ext cx="6498159" cy="916641"/>
          </a:xfrm>
        </p:spPr>
        <p:txBody>
          <a:bodyPr vert="horz" lIns="91440" tIns="45720" rIns="91440" bIns="45720" rtlCol="0">
            <a:normAutofit/>
          </a:bodyPr>
          <a:lstStyle>
            <a:lvl1pPr marL="0" indent="0" algn="ctr" defTabSz="914400" rtl="0" eaLnBrk="1" latinLnBrk="0" hangingPunct="1">
              <a:spcBef>
                <a:spcPts val="300"/>
              </a:spcBef>
              <a:buClr>
                <a:schemeClr val="accent1">
                  <a:lumMod val="60000"/>
                  <a:lumOff val="40000"/>
                </a:schemeClr>
              </a:buClr>
              <a:buSzPct val="110000"/>
              <a:buFont typeface="Wingdings 2" pitchFamily="18" charset="2"/>
              <a:buNone/>
              <a:defRPr sz="1800" kern="1200">
                <a:solidFill>
                  <a:schemeClr val="tx1">
                    <a:tint val="75000"/>
                  </a:schemeClr>
                </a:solidFill>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dirty="0"/>
          </a:p>
        </p:txBody>
      </p:sp>
      <p:sp>
        <p:nvSpPr>
          <p:cNvPr id="4" name="Date Placeholder 3"/>
          <p:cNvSpPr>
            <a:spLocks noGrp="1"/>
          </p:cNvSpPr>
          <p:nvPr>
            <p:ph type="dt" sz="half" idx="10"/>
          </p:nvPr>
        </p:nvSpPr>
        <p:spPr/>
        <p:txBody>
          <a:bodyPr/>
          <a:lstStyle/>
          <a:p>
            <a:fld id="{02C21BC7-AE3D-824D-B8AF-63F7E3B45AC3}" type="datetimeFigureOut">
              <a:rPr lang="en-US" smtClean="0"/>
              <a:t>3/1/2017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8AFCEFE-40EB-1B4B-AE04-311D735DC80B}"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a:p>
        </p:txBody>
      </p:sp>
      <p:sp>
        <p:nvSpPr>
          <p:cNvPr id="3" name="Content Placeholder 2"/>
          <p:cNvSpPr>
            <a:spLocks noGrp="1"/>
          </p:cNvSpPr>
          <p:nvPr>
            <p:ph idx="1"/>
          </p:nvPr>
        </p:nvSpPr>
        <p:spPr/>
        <p:txBody>
          <a:bodyPr/>
          <a:lstStyle>
            <a:lvl5pPr>
              <a:defRPr/>
            </a:lvl5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4" name="Date Placeholder 3"/>
          <p:cNvSpPr>
            <a:spLocks noGrp="1"/>
          </p:cNvSpPr>
          <p:nvPr>
            <p:ph type="dt" sz="half" idx="10"/>
          </p:nvPr>
        </p:nvSpPr>
        <p:spPr/>
        <p:txBody>
          <a:bodyPr/>
          <a:lstStyle/>
          <a:p>
            <a:fld id="{02C21BC7-AE3D-824D-B8AF-63F7E3B45AC3}" type="datetimeFigureOut">
              <a:rPr lang="en-US" smtClean="0"/>
              <a:t>3/1/2017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8AFCEFE-40EB-1B4B-AE04-311D735DC80B}"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Slide with Picture">
    <p:spTree>
      <p:nvGrpSpPr>
        <p:cNvPr id="1" name=""/>
        <p:cNvGrpSpPr/>
        <p:nvPr/>
      </p:nvGrpSpPr>
      <p:grpSpPr>
        <a:xfrm>
          <a:off x="0" y="0"/>
          <a:ext cx="0" cy="0"/>
          <a:chOff x="0" y="0"/>
          <a:chExt cx="0" cy="0"/>
        </a:xfrm>
      </p:grpSpPr>
      <p:sp>
        <p:nvSpPr>
          <p:cNvPr id="2" name="Title 1"/>
          <p:cNvSpPr>
            <a:spLocks noGrp="1"/>
          </p:cNvSpPr>
          <p:nvPr>
            <p:ph type="ctrTitle"/>
          </p:nvPr>
        </p:nvSpPr>
        <p:spPr>
          <a:xfrm>
            <a:off x="363538" y="3352801"/>
            <a:ext cx="8416925" cy="1470025"/>
          </a:xfrm>
        </p:spPr>
        <p:txBody>
          <a:bodyPr/>
          <a:lstStyle/>
          <a:p>
            <a:r>
              <a:rPr lang="en-GB" smtClean="0"/>
              <a:t>Click to edit Master title style</a:t>
            </a:r>
            <a:endParaRPr dirty="0"/>
          </a:p>
        </p:txBody>
      </p:sp>
      <p:sp>
        <p:nvSpPr>
          <p:cNvPr id="3" name="Subtitle 2"/>
          <p:cNvSpPr>
            <a:spLocks noGrp="1"/>
          </p:cNvSpPr>
          <p:nvPr>
            <p:ph type="subTitle" idx="1"/>
          </p:nvPr>
        </p:nvSpPr>
        <p:spPr>
          <a:xfrm>
            <a:off x="363538" y="4771029"/>
            <a:ext cx="8416925" cy="972671"/>
          </a:xfrm>
        </p:spPr>
        <p:txBody>
          <a:bodyPr>
            <a:normAutofit/>
          </a:bodyPr>
          <a:lstStyle>
            <a:lvl1pPr marL="0" indent="0" algn="ctr">
              <a:spcBef>
                <a:spcPts val="300"/>
              </a:spcBef>
              <a:buNone/>
              <a:defRPr sz="18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dirty="0"/>
          </a:p>
        </p:txBody>
      </p:sp>
      <p:sp>
        <p:nvSpPr>
          <p:cNvPr id="4" name="Date Placeholder 3"/>
          <p:cNvSpPr>
            <a:spLocks noGrp="1"/>
          </p:cNvSpPr>
          <p:nvPr>
            <p:ph type="dt" sz="half" idx="10"/>
          </p:nvPr>
        </p:nvSpPr>
        <p:spPr/>
        <p:txBody>
          <a:bodyPr/>
          <a:lstStyle/>
          <a:p>
            <a:fld id="{02C21BC7-AE3D-824D-B8AF-63F7E3B45AC3}" type="datetimeFigureOut">
              <a:rPr lang="en-US" smtClean="0"/>
              <a:t>3/1/2017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8AFCEFE-40EB-1B4B-AE04-311D735DC80B}" type="slidenum">
              <a:rPr lang="en-US" smtClean="0"/>
              <a:t>‹#›</a:t>
            </a:fld>
            <a:endParaRPr lang="en-US"/>
          </a:p>
        </p:txBody>
      </p:sp>
      <p:sp>
        <p:nvSpPr>
          <p:cNvPr id="9" name="Picture Placeholder 2"/>
          <p:cNvSpPr>
            <a:spLocks noGrp="1"/>
          </p:cNvSpPr>
          <p:nvPr>
            <p:ph type="pic" idx="13"/>
          </p:nvPr>
        </p:nvSpPr>
        <p:spPr>
          <a:xfrm>
            <a:off x="370980" y="363538"/>
            <a:ext cx="8402040" cy="2836862"/>
          </a:xfrm>
          <a:ln w="3175">
            <a:solidFill>
              <a:schemeClr val="bg1"/>
            </a:solidFill>
          </a:ln>
          <a:effectLst>
            <a:outerShdw blurRad="63500" sx="100500" sy="100500" algn="ctr" rotWithShape="0">
              <a:prstClr val="black">
                <a:alpha val="50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smtClean="0"/>
              <a:t>Drag picture to placeholder or click icon to add</a:t>
            </a:r>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49275" y="2403144"/>
            <a:ext cx="8056563" cy="1362075"/>
          </a:xfrm>
        </p:spPr>
        <p:txBody>
          <a:bodyPr anchor="b" anchorCtr="0"/>
          <a:lstStyle>
            <a:lvl1pPr algn="ctr">
              <a:defRPr sz="4600" b="0" cap="none" baseline="0"/>
            </a:lvl1pPr>
          </a:lstStyle>
          <a:p>
            <a:r>
              <a:rPr lang="en-GB" smtClean="0"/>
              <a:t>Click to edit Master title style</a:t>
            </a:r>
            <a:endParaRPr/>
          </a:p>
        </p:txBody>
      </p:sp>
      <p:sp>
        <p:nvSpPr>
          <p:cNvPr id="3" name="Text Placeholder 2"/>
          <p:cNvSpPr>
            <a:spLocks noGrp="1"/>
          </p:cNvSpPr>
          <p:nvPr>
            <p:ph type="body" idx="1"/>
          </p:nvPr>
        </p:nvSpPr>
        <p:spPr>
          <a:xfrm>
            <a:off x="549275" y="3736005"/>
            <a:ext cx="8056563" cy="1500187"/>
          </a:xfrm>
        </p:spPr>
        <p:txBody>
          <a:bodyPr anchor="t" anchorCtr="0">
            <a:normAutofit/>
          </a:bodyPr>
          <a:lstStyle>
            <a:lvl1pPr marL="0" indent="0" algn="ctr">
              <a:spcBef>
                <a:spcPts val="300"/>
              </a:spcBef>
              <a:buNone/>
              <a:defRPr sz="18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p:txBody>
          <a:bodyPr/>
          <a:lstStyle/>
          <a:p>
            <a:fld id="{02C21BC7-AE3D-824D-B8AF-63F7E3B45AC3}" type="datetimeFigureOut">
              <a:rPr lang="en-US" smtClean="0"/>
              <a:t>3/1/2017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8AFCEFE-40EB-1B4B-AE04-311D735DC80B}"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49275" y="107576"/>
            <a:ext cx="8042276" cy="1336956"/>
          </a:xfrm>
        </p:spPr>
        <p:txBody>
          <a:bodyPr/>
          <a:lstStyle/>
          <a:p>
            <a:r>
              <a:rPr lang="en-GB" smtClean="0"/>
              <a:t>Click to edit Master title style</a:t>
            </a:r>
            <a:endParaRPr/>
          </a:p>
        </p:txBody>
      </p:sp>
      <p:sp>
        <p:nvSpPr>
          <p:cNvPr id="3" name="Content Placeholder 2"/>
          <p:cNvSpPr>
            <a:spLocks noGrp="1"/>
          </p:cNvSpPr>
          <p:nvPr>
            <p:ph sz="half" idx="1"/>
          </p:nvPr>
        </p:nvSpPr>
        <p:spPr>
          <a:xfrm>
            <a:off x="549275" y="1600201"/>
            <a:ext cx="3840480" cy="4343400"/>
          </a:xfrm>
        </p:spPr>
        <p:txBody>
          <a:bodyPr>
            <a:normAutofit/>
          </a:bodyPr>
          <a:lstStyle>
            <a:lvl1pPr>
              <a:spcBef>
                <a:spcPts val="1600"/>
              </a:spcBef>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4" name="Content Placeholder 3"/>
          <p:cNvSpPr>
            <a:spLocks noGrp="1"/>
          </p:cNvSpPr>
          <p:nvPr>
            <p:ph sz="half" idx="2"/>
          </p:nvPr>
        </p:nvSpPr>
        <p:spPr>
          <a:xfrm>
            <a:off x="4751071" y="1600201"/>
            <a:ext cx="3840480" cy="4343400"/>
          </a:xfrm>
        </p:spPr>
        <p:txBody>
          <a:bodyPr>
            <a:normAutofit/>
          </a:bodyPr>
          <a:lstStyle>
            <a:lvl1pPr>
              <a:spcBef>
                <a:spcPts val="1600"/>
              </a:spcBef>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5" name="Date Placeholder 4"/>
          <p:cNvSpPr>
            <a:spLocks noGrp="1"/>
          </p:cNvSpPr>
          <p:nvPr>
            <p:ph type="dt" sz="half" idx="10"/>
          </p:nvPr>
        </p:nvSpPr>
        <p:spPr/>
        <p:txBody>
          <a:bodyPr/>
          <a:lstStyle/>
          <a:p>
            <a:fld id="{02C21BC7-AE3D-824D-B8AF-63F7E3B45AC3}" type="datetimeFigureOut">
              <a:rPr lang="en-US" smtClean="0"/>
              <a:t>3/1/2017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8AFCEFE-40EB-1B4B-AE04-311D735DC80B}"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49274" y="107576"/>
            <a:ext cx="8042276" cy="1336956"/>
          </a:xfrm>
        </p:spPr>
        <p:txBody>
          <a:bodyPr/>
          <a:lstStyle>
            <a:lvl1pPr>
              <a:defRPr/>
            </a:lvl1pPr>
          </a:lstStyle>
          <a:p>
            <a:r>
              <a:rPr lang="en-GB" smtClean="0"/>
              <a:t>Click to edit Master title style</a:t>
            </a:r>
            <a:endParaRPr/>
          </a:p>
        </p:txBody>
      </p:sp>
      <p:sp>
        <p:nvSpPr>
          <p:cNvPr id="3" name="Text Placeholder 2"/>
          <p:cNvSpPr>
            <a:spLocks noGrp="1"/>
          </p:cNvSpPr>
          <p:nvPr>
            <p:ph type="body" idx="1"/>
          </p:nvPr>
        </p:nvSpPr>
        <p:spPr>
          <a:xfrm>
            <a:off x="549274" y="1453224"/>
            <a:ext cx="3840480" cy="750887"/>
          </a:xfrm>
        </p:spPr>
        <p:txBody>
          <a:bodyPr anchor="b">
            <a:noAutofit/>
          </a:bodyPr>
          <a:lstStyle>
            <a:lvl1pPr marL="0" indent="0" algn="ctr">
              <a:spcBef>
                <a:spcPts val="0"/>
              </a:spcBef>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549274" y="2347415"/>
            <a:ext cx="3840480" cy="3596185"/>
          </a:xfrm>
        </p:spPr>
        <p:txBody>
          <a:bodyPr>
            <a:normAutofit/>
          </a:bodyPr>
          <a:lstStyle>
            <a:lvl1pPr>
              <a:spcBef>
                <a:spcPts val="1600"/>
              </a:spcBef>
              <a:defRPr sz="20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5" name="Text Placeholder 4"/>
          <p:cNvSpPr>
            <a:spLocks noGrp="1"/>
          </p:cNvSpPr>
          <p:nvPr>
            <p:ph type="body" sz="quarter" idx="3"/>
          </p:nvPr>
        </p:nvSpPr>
        <p:spPr>
          <a:xfrm>
            <a:off x="4751070" y="1453224"/>
            <a:ext cx="3840480" cy="750887"/>
          </a:xfrm>
        </p:spPr>
        <p:txBody>
          <a:bodyPr anchor="b">
            <a:noAutofit/>
          </a:bodyPr>
          <a:lstStyle>
            <a:lvl1pPr marL="0" indent="0" algn="ctr">
              <a:spcBef>
                <a:spcPts val="0"/>
              </a:spcBef>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4751070" y="2347415"/>
            <a:ext cx="3840480" cy="3596185"/>
          </a:xfrm>
        </p:spPr>
        <p:txBody>
          <a:bodyPr>
            <a:normAutofit/>
          </a:bodyPr>
          <a:lstStyle>
            <a:lvl1pPr>
              <a:spcBef>
                <a:spcPts val="1600"/>
              </a:spcBef>
              <a:defRPr sz="20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7" name="Date Placeholder 6"/>
          <p:cNvSpPr>
            <a:spLocks noGrp="1"/>
          </p:cNvSpPr>
          <p:nvPr>
            <p:ph type="dt" sz="half" idx="10"/>
          </p:nvPr>
        </p:nvSpPr>
        <p:spPr/>
        <p:txBody>
          <a:bodyPr/>
          <a:lstStyle/>
          <a:p>
            <a:fld id="{02C21BC7-AE3D-824D-B8AF-63F7E3B45AC3}" type="datetimeFigureOut">
              <a:rPr lang="en-US" smtClean="0"/>
              <a:t>3/1/2017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8AFCEFE-40EB-1B4B-AE04-311D735DC80B}"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a:p>
        </p:txBody>
      </p:sp>
      <p:sp>
        <p:nvSpPr>
          <p:cNvPr id="3" name="Date Placeholder 2"/>
          <p:cNvSpPr>
            <a:spLocks noGrp="1"/>
          </p:cNvSpPr>
          <p:nvPr>
            <p:ph type="dt" sz="half" idx="10"/>
          </p:nvPr>
        </p:nvSpPr>
        <p:spPr/>
        <p:txBody>
          <a:bodyPr/>
          <a:lstStyle/>
          <a:p>
            <a:fld id="{02C21BC7-AE3D-824D-B8AF-63F7E3B45AC3}" type="datetimeFigureOut">
              <a:rPr lang="en-US" smtClean="0"/>
              <a:t>3/1/2017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8AFCEFE-40EB-1B4B-AE04-311D735DC80B}"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2C21BC7-AE3D-824D-B8AF-63F7E3B45AC3}" type="datetimeFigureOut">
              <a:rPr lang="en-US" smtClean="0"/>
              <a:t>3/1/2017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8AFCEFE-40EB-1B4B-AE04-311D735DC80B}"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3399" y="611872"/>
            <a:ext cx="3840480" cy="1162050"/>
          </a:xfrm>
        </p:spPr>
        <p:txBody>
          <a:bodyPr anchor="b"/>
          <a:lstStyle>
            <a:lvl1pPr algn="ctr">
              <a:defRPr sz="3600" b="0"/>
            </a:lvl1pPr>
          </a:lstStyle>
          <a:p>
            <a:r>
              <a:rPr lang="en-GB" smtClean="0"/>
              <a:t>Click to edit Master title style</a:t>
            </a:r>
            <a:endParaRPr/>
          </a:p>
        </p:txBody>
      </p:sp>
      <p:sp>
        <p:nvSpPr>
          <p:cNvPr id="3" name="Content Placeholder 2"/>
          <p:cNvSpPr>
            <a:spLocks noGrp="1"/>
          </p:cNvSpPr>
          <p:nvPr>
            <p:ph idx="1"/>
          </p:nvPr>
        </p:nvSpPr>
        <p:spPr>
          <a:xfrm>
            <a:off x="4742824" y="368300"/>
            <a:ext cx="3840480" cy="5575300"/>
          </a:xfrm>
        </p:spPr>
        <p:txBody>
          <a:bodyPr>
            <a:normAutofit/>
          </a:bodyPr>
          <a:lstStyle>
            <a:lvl1pPr>
              <a:spcBef>
                <a:spcPts val="2000"/>
              </a:spcBef>
              <a:defRPr sz="2200"/>
            </a:lvl1pPr>
            <a:lvl2pPr>
              <a:defRPr sz="2000"/>
            </a:lvl2pPr>
            <a:lvl3pPr>
              <a:defRPr sz="1800"/>
            </a:lvl3pPr>
            <a:lvl4pPr>
              <a:defRPr sz="1800"/>
            </a:lvl4pPr>
            <a:lvl5pPr>
              <a:defRPr sz="18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4" name="Text Placeholder 3"/>
          <p:cNvSpPr>
            <a:spLocks noGrp="1"/>
          </p:cNvSpPr>
          <p:nvPr>
            <p:ph type="body" sz="half" idx="2"/>
          </p:nvPr>
        </p:nvSpPr>
        <p:spPr>
          <a:xfrm>
            <a:off x="533399" y="1787856"/>
            <a:ext cx="3840480" cy="3720152"/>
          </a:xfrm>
        </p:spPr>
        <p:txBody>
          <a:bodyPr>
            <a:normAutofit/>
          </a:bodyPr>
          <a:lstStyle>
            <a:lvl1pPr marL="0" indent="0" algn="ctr">
              <a:spcBef>
                <a:spcPts val="6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02C21BC7-AE3D-824D-B8AF-63F7E3B45AC3}" type="datetimeFigureOut">
              <a:rPr lang="en-US" smtClean="0"/>
              <a:t>3/1/2017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8AFCEFE-40EB-1B4B-AE04-311D735DC80B}"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3398" y="611872"/>
            <a:ext cx="4079545" cy="1162050"/>
          </a:xfrm>
        </p:spPr>
        <p:txBody>
          <a:bodyPr anchor="b"/>
          <a:lstStyle>
            <a:lvl1pPr algn="ctr">
              <a:defRPr sz="3600" b="0"/>
            </a:lvl1pPr>
          </a:lstStyle>
          <a:p>
            <a:r>
              <a:rPr lang="en-GB" smtClean="0"/>
              <a:t>Click to edit Master title style</a:t>
            </a:r>
            <a:endParaRPr/>
          </a:p>
        </p:txBody>
      </p:sp>
      <p:sp>
        <p:nvSpPr>
          <p:cNvPr id="4" name="Text Placeholder 3"/>
          <p:cNvSpPr>
            <a:spLocks noGrp="1"/>
          </p:cNvSpPr>
          <p:nvPr>
            <p:ph type="body" sz="half" idx="2"/>
          </p:nvPr>
        </p:nvSpPr>
        <p:spPr>
          <a:xfrm>
            <a:off x="533398" y="1787856"/>
            <a:ext cx="4079545" cy="3720152"/>
          </a:xfrm>
        </p:spPr>
        <p:txBody>
          <a:bodyPr>
            <a:normAutofit/>
          </a:bodyPr>
          <a:lstStyle>
            <a:lvl1pPr marL="0" indent="0" algn="ctr">
              <a:spcBef>
                <a:spcPts val="6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02C21BC7-AE3D-824D-B8AF-63F7E3B45AC3}" type="datetimeFigureOut">
              <a:rPr lang="en-US" smtClean="0"/>
              <a:t>3/1/2017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8AFCEFE-40EB-1B4B-AE04-311D735DC80B}" type="slidenum">
              <a:rPr lang="en-US" smtClean="0"/>
              <a:t>‹#›</a:t>
            </a:fld>
            <a:endParaRPr lang="en-US"/>
          </a:p>
        </p:txBody>
      </p:sp>
      <p:sp>
        <p:nvSpPr>
          <p:cNvPr id="8" name="Picture Placeholder 2"/>
          <p:cNvSpPr>
            <a:spLocks noGrp="1"/>
          </p:cNvSpPr>
          <p:nvPr>
            <p:ph type="pic" idx="1"/>
          </p:nvPr>
        </p:nvSpPr>
        <p:spPr>
          <a:xfrm>
            <a:off x="5090617" y="359392"/>
            <a:ext cx="3657600" cy="5318077"/>
          </a:xfrm>
          <a:ln w="3175">
            <a:solidFill>
              <a:schemeClr val="bg1"/>
            </a:solidFill>
          </a:ln>
          <a:effectLst>
            <a:outerShdw blurRad="63500" sx="100500" sy="100500" algn="ctr" rotWithShape="0">
              <a:prstClr val="black">
                <a:alpha val="50000"/>
              </a:prstClr>
            </a:outerShdw>
          </a:effectLst>
        </p:spPr>
        <p:txBody>
          <a:bodyPr vert="horz" lIns="91440" tIns="45720" rIns="91440" bIns="45720" rtlCol="0">
            <a:normAutofit/>
          </a:bodyPr>
          <a:lstStyle>
            <a:lvl1pPr marL="0" indent="0" algn="l" defTabSz="914400" rtl="0" eaLnBrk="1" latinLnBrk="0" hangingPunct="1">
              <a:spcBef>
                <a:spcPts val="2000"/>
              </a:spcBef>
              <a:buClr>
                <a:schemeClr val="accent1">
                  <a:lumMod val="60000"/>
                  <a:lumOff val="40000"/>
                </a:schemeClr>
              </a:buClr>
              <a:buSzPct val="110000"/>
              <a:buFont typeface="Wingdings 2" pitchFamily="18" charset="2"/>
              <a:buNone/>
              <a:defRPr sz="3200" kern="1200">
                <a:solidFill>
                  <a:schemeClr val="tx1">
                    <a:lumMod val="65000"/>
                    <a:lumOff val="35000"/>
                  </a:schemeClr>
                </a:solidFill>
                <a:latin typeface="+mn-lt"/>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smtClean="0"/>
              <a:t>Drag picture to placeholder or click icon to add</a:t>
            </a:r>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a:p>
        </p:txBody>
      </p:sp>
      <p:sp>
        <p:nvSpPr>
          <p:cNvPr id="3" name="Vertical Text Placeholder 2"/>
          <p:cNvSpPr>
            <a:spLocks noGrp="1"/>
          </p:cNvSpPr>
          <p:nvPr>
            <p:ph type="body" orient="vert" idx="1"/>
          </p:nvPr>
        </p:nvSpPr>
        <p:spPr/>
        <p:txBody>
          <a:bodyPr vert="eaVert"/>
          <a:lstStyle>
            <a:lvl5pPr>
              <a:defRPr/>
            </a:lvl5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4" name="Date Placeholder 3"/>
          <p:cNvSpPr>
            <a:spLocks noGrp="1"/>
          </p:cNvSpPr>
          <p:nvPr>
            <p:ph type="dt" sz="half" idx="10"/>
          </p:nvPr>
        </p:nvSpPr>
        <p:spPr/>
        <p:txBody>
          <a:bodyPr/>
          <a:lstStyle/>
          <a:p>
            <a:fld id="{02C21BC7-AE3D-824D-B8AF-63F7E3B45AC3}" type="datetimeFigureOut">
              <a:rPr lang="en-US" smtClean="0"/>
              <a:t>3/1/2017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8AFCEFE-40EB-1B4B-AE04-311D735DC80B}"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369792" y="368301"/>
            <a:ext cx="1524000" cy="5575300"/>
          </a:xfrm>
        </p:spPr>
        <p:txBody>
          <a:bodyPr vert="eaVert"/>
          <a:lstStyle/>
          <a:p>
            <a:r>
              <a:rPr lang="en-GB" smtClean="0"/>
              <a:t>Click to edit Master title style</a:t>
            </a:r>
            <a:endParaRPr/>
          </a:p>
        </p:txBody>
      </p:sp>
      <p:sp>
        <p:nvSpPr>
          <p:cNvPr id="3" name="Vertical Text Placeholder 2"/>
          <p:cNvSpPr>
            <a:spLocks noGrp="1"/>
          </p:cNvSpPr>
          <p:nvPr>
            <p:ph type="body" orient="vert" idx="1"/>
          </p:nvPr>
        </p:nvSpPr>
        <p:spPr>
          <a:xfrm>
            <a:off x="549274" y="368301"/>
            <a:ext cx="6689726" cy="5575300"/>
          </a:xfrm>
        </p:spPr>
        <p:txBody>
          <a:bodyPr vert="eaVert"/>
          <a:lstStyle>
            <a:lvl5pPr>
              <a:defRPr/>
            </a:lvl5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4" name="Date Placeholder 3"/>
          <p:cNvSpPr>
            <a:spLocks noGrp="1"/>
          </p:cNvSpPr>
          <p:nvPr>
            <p:ph type="dt" sz="half" idx="10"/>
          </p:nvPr>
        </p:nvSpPr>
        <p:spPr/>
        <p:txBody>
          <a:bodyPr/>
          <a:lstStyle/>
          <a:p>
            <a:fld id="{02C21BC7-AE3D-824D-B8AF-63F7E3B45AC3}" type="datetimeFigureOut">
              <a:rPr lang="en-US" smtClean="0"/>
              <a:t>3/1/2017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8AFCEFE-40EB-1B4B-AE04-311D735DC80B}"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49275" y="107576"/>
            <a:ext cx="8042276" cy="1336956"/>
          </a:xfrm>
          <a:prstGeom prst="rect">
            <a:avLst/>
          </a:prstGeom>
        </p:spPr>
        <p:txBody>
          <a:bodyPr vert="horz" lIns="91440" tIns="45720" rIns="91440" bIns="45720" rtlCol="0" anchor="b" anchorCtr="0">
            <a:noAutofit/>
          </a:bodyPr>
          <a:lstStyle/>
          <a:p>
            <a:r>
              <a:rPr lang="en-GB" smtClean="0"/>
              <a:t>Click to edit Master title style</a:t>
            </a:r>
            <a:endParaRPr/>
          </a:p>
        </p:txBody>
      </p:sp>
      <p:sp>
        <p:nvSpPr>
          <p:cNvPr id="3" name="Text Placeholder 2"/>
          <p:cNvSpPr>
            <a:spLocks noGrp="1"/>
          </p:cNvSpPr>
          <p:nvPr>
            <p:ph type="body" idx="1"/>
          </p:nvPr>
        </p:nvSpPr>
        <p:spPr>
          <a:xfrm>
            <a:off x="549275" y="1600201"/>
            <a:ext cx="8042276" cy="4343400"/>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4" name="Date Placeholder 3"/>
          <p:cNvSpPr>
            <a:spLocks noGrp="1"/>
          </p:cNvSpPr>
          <p:nvPr>
            <p:ph type="dt" sz="half" idx="2"/>
          </p:nvPr>
        </p:nvSpPr>
        <p:spPr>
          <a:xfrm>
            <a:off x="5629835" y="6275668"/>
            <a:ext cx="2133600" cy="365125"/>
          </a:xfrm>
          <a:prstGeom prst="rect">
            <a:avLst/>
          </a:prstGeom>
        </p:spPr>
        <p:txBody>
          <a:bodyPr vert="horz" lIns="91440" tIns="45720" rIns="91440" bIns="45720" rtlCol="0" anchor="ctr"/>
          <a:lstStyle>
            <a:lvl1pPr algn="r">
              <a:defRPr sz="1200">
                <a:solidFill>
                  <a:schemeClr val="bg1"/>
                </a:solidFill>
              </a:defRPr>
            </a:lvl1pPr>
          </a:lstStyle>
          <a:p>
            <a:fld id="{02C21BC7-AE3D-824D-B8AF-63F7E3B45AC3}" type="datetimeFigureOut">
              <a:rPr lang="en-US" smtClean="0"/>
              <a:t>3/1/2017</a:t>
            </a:fld>
            <a:endParaRPr lang="en-US"/>
          </a:p>
        </p:txBody>
      </p:sp>
      <p:sp>
        <p:nvSpPr>
          <p:cNvPr id="5" name="Footer Placeholder 4"/>
          <p:cNvSpPr>
            <a:spLocks noGrp="1"/>
          </p:cNvSpPr>
          <p:nvPr>
            <p:ph type="ftr" sz="quarter" idx="3"/>
          </p:nvPr>
        </p:nvSpPr>
        <p:spPr>
          <a:xfrm>
            <a:off x="264458" y="6275668"/>
            <a:ext cx="4840941" cy="365125"/>
          </a:xfrm>
          <a:prstGeom prst="rect">
            <a:avLst/>
          </a:prstGeom>
        </p:spPr>
        <p:txBody>
          <a:bodyPr vert="horz" lIns="91440" tIns="45720" rIns="91440" bIns="45720" rtlCol="0" anchor="ctr"/>
          <a:lstStyle>
            <a:lvl1pPr algn="l">
              <a:defRPr sz="1200">
                <a:solidFill>
                  <a:schemeClr val="bg1"/>
                </a:solidFill>
              </a:defRPr>
            </a:lvl1pPr>
          </a:lstStyle>
          <a:p>
            <a:endParaRPr lang="en-US"/>
          </a:p>
        </p:txBody>
      </p:sp>
      <p:sp>
        <p:nvSpPr>
          <p:cNvPr id="6" name="Slide Number Placeholder 5"/>
          <p:cNvSpPr>
            <a:spLocks noGrp="1"/>
          </p:cNvSpPr>
          <p:nvPr>
            <p:ph type="sldNum" sz="quarter" idx="4"/>
          </p:nvPr>
        </p:nvSpPr>
        <p:spPr>
          <a:xfrm>
            <a:off x="7897906" y="6275668"/>
            <a:ext cx="990600" cy="365125"/>
          </a:xfrm>
          <a:prstGeom prst="rect">
            <a:avLst/>
          </a:prstGeom>
        </p:spPr>
        <p:txBody>
          <a:bodyPr vert="horz" lIns="91440" tIns="45720" rIns="91440" bIns="45720" rtlCol="0" anchor="ctr"/>
          <a:lstStyle>
            <a:lvl1pPr algn="r">
              <a:defRPr sz="3600">
                <a:solidFill>
                  <a:schemeClr val="bg1"/>
                </a:solidFill>
              </a:defRPr>
            </a:lvl1pPr>
          </a:lstStyle>
          <a:p>
            <a:fld id="{F8AFCEFE-40EB-1B4B-AE04-311D735DC80B}"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ctr" defTabSz="914400" rtl="0" eaLnBrk="1" latinLnBrk="0" hangingPunct="1">
        <a:spcBef>
          <a:spcPct val="0"/>
        </a:spcBef>
        <a:buNone/>
        <a:defRPr sz="4600" kern="1200">
          <a:solidFill>
            <a:schemeClr val="accent1"/>
          </a:solidFill>
          <a:latin typeface="+mj-lt"/>
          <a:ea typeface="+mj-ea"/>
          <a:cs typeface="+mj-cs"/>
        </a:defRPr>
      </a:lvl1pPr>
    </p:titleStyle>
    <p:bodyStyle>
      <a:lvl1pPr marL="349250" indent="-349250" algn="l" defTabSz="914400" rtl="0" eaLnBrk="1" latinLnBrk="0" hangingPunct="1">
        <a:spcBef>
          <a:spcPts val="2000"/>
        </a:spcBef>
        <a:buClr>
          <a:schemeClr val="accent1">
            <a:lumMod val="60000"/>
            <a:lumOff val="40000"/>
          </a:schemeClr>
        </a:buClr>
        <a:buSzPct val="110000"/>
        <a:buFont typeface="Wingdings 2" pitchFamily="18" charset="2"/>
        <a:buChar char=""/>
        <a:defRPr sz="2400" kern="1200">
          <a:solidFill>
            <a:schemeClr val="tx1">
              <a:lumMod val="65000"/>
              <a:lumOff val="35000"/>
            </a:schemeClr>
          </a:solidFill>
          <a:latin typeface="+mn-lt"/>
          <a:ea typeface="+mn-ea"/>
          <a:cs typeface="+mn-cs"/>
        </a:defRPr>
      </a:lvl1pPr>
      <a:lvl2pPr marL="685800" indent="-336550" algn="l" defTabSz="914400" rtl="0" eaLnBrk="1" latinLnBrk="0" hangingPunct="1">
        <a:spcBef>
          <a:spcPts val="600"/>
        </a:spcBef>
        <a:buClr>
          <a:schemeClr val="accent1">
            <a:lumMod val="75000"/>
          </a:schemeClr>
        </a:buClr>
        <a:buSzPct val="110000"/>
        <a:buFont typeface="Wingdings 2" pitchFamily="18" charset="2"/>
        <a:buChar char=""/>
        <a:defRPr sz="2200" kern="1200">
          <a:solidFill>
            <a:schemeClr val="tx1">
              <a:lumMod val="65000"/>
              <a:lumOff val="35000"/>
            </a:schemeClr>
          </a:solidFill>
          <a:latin typeface="+mn-lt"/>
          <a:ea typeface="+mn-ea"/>
          <a:cs typeface="+mn-cs"/>
        </a:defRPr>
      </a:lvl2pPr>
      <a:lvl3pPr marL="96837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2000" kern="1200">
          <a:solidFill>
            <a:schemeClr val="tx1">
              <a:lumMod val="65000"/>
              <a:lumOff val="35000"/>
            </a:schemeClr>
          </a:solidFill>
          <a:latin typeface="+mn-lt"/>
          <a:ea typeface="+mn-ea"/>
          <a:cs typeface="+mn-cs"/>
        </a:defRPr>
      </a:lvl3pPr>
      <a:lvl4pPr marL="1263650" indent="-295275" algn="l" defTabSz="914400" rtl="0" eaLnBrk="1" latinLnBrk="0" hangingPunct="1">
        <a:spcBef>
          <a:spcPts val="600"/>
        </a:spcBef>
        <a:buClr>
          <a:schemeClr val="accent1">
            <a:lumMod val="75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4pPr>
      <a:lvl5pPr marL="154622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5pPr>
      <a:lvl6pPr marL="1828800"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6pPr>
      <a:lvl7pPr marL="21177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7pPr>
      <a:lvl8pPr marL="2398713"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8pPr>
      <a:lvl9pPr marL="26892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a:solidFill>
            <a:schemeClr val="tx1">
              <a:lumMod val="65000"/>
              <a:lumOff val="35000"/>
            </a:schemeClr>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image" Target="../media/image7.jpeg"/></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18.jpeg"/></Relationships>
</file>

<file path=ppt/slides/_rels/slide4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8.xml"/></Relationships>
</file>

<file path=ppt/slides/_rels/slide4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8.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err="1" smtClean="0"/>
              <a:t>Maths</a:t>
            </a:r>
            <a:r>
              <a:rPr lang="en-US" dirty="0" smtClean="0"/>
              <a:t> at Walford Primary School</a:t>
            </a:r>
            <a:endParaRPr lang="en-US" dirty="0"/>
          </a:p>
        </p:txBody>
      </p:sp>
      <p:sp>
        <p:nvSpPr>
          <p:cNvPr id="3" name="Subtitle 2"/>
          <p:cNvSpPr>
            <a:spLocks noGrp="1"/>
          </p:cNvSpPr>
          <p:nvPr>
            <p:ph type="subTitle" idx="1"/>
          </p:nvPr>
        </p:nvSpPr>
        <p:spPr/>
        <p:txBody>
          <a:bodyPr>
            <a:normAutofit lnSpcReduction="10000"/>
          </a:bodyPr>
          <a:lstStyle/>
          <a:p>
            <a:r>
              <a:rPr lang="en-US" dirty="0" smtClean="0"/>
              <a:t>Parents’ Workshop</a:t>
            </a:r>
          </a:p>
          <a:p>
            <a:endParaRPr lang="en-US" dirty="0"/>
          </a:p>
          <a:p>
            <a:r>
              <a:rPr lang="en-US" dirty="0" smtClean="0"/>
              <a:t>Wednesday 1</a:t>
            </a:r>
            <a:r>
              <a:rPr lang="en-US" baseline="30000" dirty="0" smtClean="0"/>
              <a:t>st</a:t>
            </a:r>
            <a:r>
              <a:rPr lang="en-US" dirty="0" smtClean="0"/>
              <a:t> March.2017</a:t>
            </a:r>
            <a:endParaRPr lang="en-US" dirty="0"/>
          </a:p>
        </p:txBody>
      </p:sp>
    </p:spTree>
    <p:extLst>
      <p:ext uri="{BB962C8B-B14F-4D97-AF65-F5344CB8AC3E}">
        <p14:creationId xmlns:p14="http://schemas.microsoft.com/office/powerpoint/2010/main" val="247270955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4118" y="107576"/>
            <a:ext cx="8740587" cy="1336956"/>
          </a:xfrm>
        </p:spPr>
        <p:txBody>
          <a:bodyPr/>
          <a:lstStyle/>
          <a:p>
            <a:r>
              <a:rPr lang="en-US" dirty="0" smtClean="0"/>
              <a:t>Our aims this afternoon are to:</a:t>
            </a:r>
            <a:endParaRPr lang="en-US" dirty="0"/>
          </a:p>
        </p:txBody>
      </p:sp>
      <p:sp>
        <p:nvSpPr>
          <p:cNvPr id="3" name="Content Placeholder 2"/>
          <p:cNvSpPr>
            <a:spLocks noGrp="1"/>
          </p:cNvSpPr>
          <p:nvPr>
            <p:ph idx="1"/>
          </p:nvPr>
        </p:nvSpPr>
        <p:spPr/>
        <p:txBody>
          <a:bodyPr/>
          <a:lstStyle/>
          <a:p>
            <a:pPr fontAlgn="auto">
              <a:spcAft>
                <a:spcPts val="0"/>
              </a:spcAft>
              <a:buFont typeface="Arial" panose="020B0604020202020204" pitchFamily="34" charset="0"/>
              <a:buChar char="•"/>
              <a:defRPr/>
            </a:pPr>
            <a:r>
              <a:rPr lang="en-GB" dirty="0" smtClean="0"/>
              <a:t>Explain how </a:t>
            </a:r>
            <a:r>
              <a:rPr lang="en-GB" dirty="0"/>
              <a:t>maths will be </a:t>
            </a:r>
            <a:r>
              <a:rPr lang="en-GB" dirty="0" smtClean="0"/>
              <a:t>taught throughout the school.</a:t>
            </a:r>
            <a:endParaRPr lang="en-GB" dirty="0"/>
          </a:p>
          <a:p>
            <a:pPr fontAlgn="auto">
              <a:spcAft>
                <a:spcPts val="0"/>
              </a:spcAft>
              <a:buFont typeface="Arial" panose="020B0604020202020204" pitchFamily="34" charset="0"/>
              <a:buChar char="•"/>
              <a:defRPr/>
            </a:pPr>
            <a:r>
              <a:rPr lang="en-GB" dirty="0" smtClean="0"/>
              <a:t>Explain why </a:t>
            </a:r>
            <a:r>
              <a:rPr lang="en-GB" dirty="0"/>
              <a:t>the children will not </a:t>
            </a:r>
            <a:r>
              <a:rPr lang="en-GB" dirty="0" smtClean="0"/>
              <a:t>always be in ability </a:t>
            </a:r>
            <a:r>
              <a:rPr lang="en-GB" dirty="0" smtClean="0"/>
              <a:t>groups.</a:t>
            </a:r>
            <a:endParaRPr lang="en-GB" dirty="0"/>
          </a:p>
          <a:p>
            <a:pPr fontAlgn="auto">
              <a:spcAft>
                <a:spcPts val="0"/>
              </a:spcAft>
              <a:buFont typeface="Arial" panose="020B0604020202020204" pitchFamily="34" charset="0"/>
              <a:buChar char="•"/>
              <a:defRPr/>
            </a:pPr>
            <a:r>
              <a:rPr lang="en-GB" dirty="0" smtClean="0"/>
              <a:t>Explain how </a:t>
            </a:r>
            <a:r>
              <a:rPr lang="en-GB" dirty="0"/>
              <a:t>the textbooks will be used in </a:t>
            </a:r>
            <a:r>
              <a:rPr lang="en-GB" dirty="0" smtClean="0"/>
              <a:t>class.</a:t>
            </a:r>
            <a:endParaRPr lang="en-GB" dirty="0"/>
          </a:p>
          <a:p>
            <a:pPr fontAlgn="auto">
              <a:spcAft>
                <a:spcPts val="0"/>
              </a:spcAft>
              <a:buFont typeface="Arial" panose="020B0604020202020204" pitchFamily="34" charset="0"/>
              <a:buChar char="•"/>
              <a:defRPr/>
            </a:pPr>
            <a:r>
              <a:rPr lang="en-GB" dirty="0" smtClean="0"/>
              <a:t>Explain how </a:t>
            </a:r>
            <a:r>
              <a:rPr lang="en-GB" dirty="0"/>
              <a:t>the </a:t>
            </a:r>
            <a:r>
              <a:rPr lang="en-GB" b="1" dirty="0"/>
              <a:t>part-whole model </a:t>
            </a:r>
            <a:r>
              <a:rPr lang="en-GB" dirty="0" smtClean="0"/>
              <a:t>works.</a:t>
            </a:r>
            <a:endParaRPr lang="en-GB" dirty="0"/>
          </a:p>
          <a:p>
            <a:pPr fontAlgn="auto">
              <a:spcAft>
                <a:spcPts val="0"/>
              </a:spcAft>
              <a:buFont typeface="Arial" panose="020B0604020202020204" pitchFamily="34" charset="0"/>
              <a:buChar char="•"/>
              <a:defRPr/>
            </a:pPr>
            <a:r>
              <a:rPr lang="en-GB" dirty="0" smtClean="0"/>
              <a:t>Explain how </a:t>
            </a:r>
            <a:r>
              <a:rPr lang="en-GB" dirty="0"/>
              <a:t>the </a:t>
            </a:r>
            <a:r>
              <a:rPr lang="en-GB" b="1" dirty="0"/>
              <a:t>bar model </a:t>
            </a:r>
            <a:r>
              <a:rPr lang="en-GB" dirty="0" smtClean="0"/>
              <a:t>works.</a:t>
            </a:r>
            <a:endParaRPr lang="en-GB" dirty="0"/>
          </a:p>
          <a:p>
            <a:pPr fontAlgn="auto">
              <a:spcAft>
                <a:spcPts val="0"/>
              </a:spcAft>
              <a:buFont typeface="Arial" panose="020B0604020202020204" pitchFamily="34" charset="0"/>
              <a:buChar char="•"/>
              <a:defRPr/>
            </a:pPr>
            <a:r>
              <a:rPr lang="en-GB" dirty="0" smtClean="0"/>
              <a:t>Show you how </a:t>
            </a:r>
            <a:r>
              <a:rPr lang="en-GB" dirty="0"/>
              <a:t>you can help your child at home.</a:t>
            </a:r>
          </a:p>
          <a:p>
            <a:endParaRPr lang="en-US" dirty="0"/>
          </a:p>
        </p:txBody>
      </p:sp>
    </p:spTree>
    <p:extLst>
      <p:ext uri="{BB962C8B-B14F-4D97-AF65-F5344CB8AC3E}">
        <p14:creationId xmlns:p14="http://schemas.microsoft.com/office/powerpoint/2010/main" val="315526539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Why Change Approach?</a:t>
            </a:r>
            <a:endParaRPr lang="en-US" dirty="0"/>
          </a:p>
        </p:txBody>
      </p:sp>
      <p:sp>
        <p:nvSpPr>
          <p:cNvPr id="3" name="Content Placeholder 2"/>
          <p:cNvSpPr>
            <a:spLocks noGrp="1"/>
          </p:cNvSpPr>
          <p:nvPr>
            <p:ph idx="1"/>
          </p:nvPr>
        </p:nvSpPr>
        <p:spPr/>
        <p:txBody>
          <a:bodyPr>
            <a:normAutofit fontScale="92500" lnSpcReduction="10000"/>
          </a:bodyPr>
          <a:lstStyle/>
          <a:p>
            <a:pPr fontAlgn="auto">
              <a:spcAft>
                <a:spcPts val="0"/>
              </a:spcAft>
              <a:buFont typeface="Arial" panose="020B0604020202020204" pitchFamily="34" charset="0"/>
              <a:buChar char="•"/>
              <a:defRPr/>
            </a:pPr>
            <a:r>
              <a:rPr lang="en-GB" dirty="0"/>
              <a:t>Singapore is consistently ranked in the top three spots in international tests such as TIMSS and PISA.</a:t>
            </a:r>
          </a:p>
          <a:p>
            <a:pPr fontAlgn="auto">
              <a:spcAft>
                <a:spcPts val="0"/>
              </a:spcAft>
              <a:buFont typeface="Arial" panose="020B0604020202020204" pitchFamily="34" charset="0"/>
              <a:buChar char="•"/>
              <a:defRPr/>
            </a:pPr>
            <a:r>
              <a:rPr lang="en-GB" dirty="0" smtClean="0"/>
              <a:t>The new curriculum </a:t>
            </a:r>
            <a:r>
              <a:rPr lang="en-GB" dirty="0"/>
              <a:t>is a </a:t>
            </a:r>
            <a:r>
              <a:rPr lang="en-GB" b="1" dirty="0"/>
              <a:t>mastery curriculum </a:t>
            </a:r>
            <a:r>
              <a:rPr lang="en-GB" dirty="0"/>
              <a:t>with an emphasis on deep conceptual understanding and problem solving.</a:t>
            </a:r>
          </a:p>
          <a:p>
            <a:pPr fontAlgn="auto">
              <a:spcAft>
                <a:spcPts val="0"/>
              </a:spcAft>
              <a:buFont typeface="Arial" panose="020B0604020202020204" pitchFamily="34" charset="0"/>
              <a:buChar char="•"/>
              <a:defRPr/>
            </a:pPr>
            <a:r>
              <a:rPr lang="en-GB" dirty="0"/>
              <a:t>The spiral curriculum systematically develops skills and concepts.</a:t>
            </a:r>
          </a:p>
          <a:p>
            <a:pPr fontAlgn="auto">
              <a:spcAft>
                <a:spcPts val="0"/>
              </a:spcAft>
              <a:buFont typeface="Arial" panose="020B0604020202020204" pitchFamily="34" charset="0"/>
              <a:buChar char="•"/>
              <a:defRPr/>
            </a:pPr>
            <a:r>
              <a:rPr lang="en-GB" dirty="0"/>
              <a:t>The programme is build around the </a:t>
            </a:r>
            <a:r>
              <a:rPr lang="en-GB" b="1" dirty="0" smtClean="0"/>
              <a:t>C-P-A </a:t>
            </a:r>
            <a:r>
              <a:rPr lang="en-GB" b="1" dirty="0"/>
              <a:t>approach</a:t>
            </a:r>
            <a:r>
              <a:rPr lang="en-GB" dirty="0"/>
              <a:t>.</a:t>
            </a:r>
          </a:p>
          <a:p>
            <a:pPr fontAlgn="auto">
              <a:spcAft>
                <a:spcPts val="0"/>
              </a:spcAft>
              <a:buFont typeface="Arial" panose="020B0604020202020204" pitchFamily="34" charset="0"/>
              <a:buChar char="•"/>
              <a:defRPr/>
            </a:pPr>
            <a:r>
              <a:rPr lang="en-GB" dirty="0"/>
              <a:t>There is an emphasis on the development of intellectual competence, such as the ability to visualise.</a:t>
            </a:r>
          </a:p>
          <a:p>
            <a:endParaRPr lang="en-US" dirty="0"/>
          </a:p>
        </p:txBody>
      </p:sp>
    </p:spTree>
    <p:extLst>
      <p:ext uri="{BB962C8B-B14F-4D97-AF65-F5344CB8AC3E}">
        <p14:creationId xmlns:p14="http://schemas.microsoft.com/office/powerpoint/2010/main" val="12338071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C-P-A Approach</a:t>
            </a:r>
            <a:endParaRPr lang="en-US" dirty="0"/>
          </a:p>
        </p:txBody>
      </p:sp>
      <p:grpSp>
        <p:nvGrpSpPr>
          <p:cNvPr id="4" name="Group 3"/>
          <p:cNvGrpSpPr>
            <a:grpSpLocks/>
          </p:cNvGrpSpPr>
          <p:nvPr/>
        </p:nvGrpSpPr>
        <p:grpSpPr bwMode="auto">
          <a:xfrm>
            <a:off x="153311" y="1557338"/>
            <a:ext cx="4881563" cy="4691062"/>
            <a:chOff x="107504" y="1772816"/>
            <a:chExt cx="4881364" cy="4691484"/>
          </a:xfrm>
        </p:grpSpPr>
        <p:sp>
          <p:nvSpPr>
            <p:cNvPr id="5" name="Oval 4"/>
            <p:cNvSpPr/>
            <p:nvPr/>
          </p:nvSpPr>
          <p:spPr>
            <a:xfrm>
              <a:off x="107504" y="1772816"/>
              <a:ext cx="4881364" cy="4691484"/>
            </a:xfrm>
            <a:prstGeom prst="ellipse">
              <a:avLst/>
            </a:prstGeom>
            <a:solidFill>
              <a:srgbClr val="FFFF66"/>
            </a:solidFill>
            <a:ln>
              <a:solidFill>
                <a:srgbClr val="FFFF6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dirty="0"/>
            </a:p>
          </p:txBody>
        </p:sp>
        <p:grpSp>
          <p:nvGrpSpPr>
            <p:cNvPr id="6" name="Group 26"/>
            <p:cNvGrpSpPr>
              <a:grpSpLocks/>
            </p:cNvGrpSpPr>
            <p:nvPr/>
          </p:nvGrpSpPr>
          <p:grpSpPr bwMode="auto">
            <a:xfrm>
              <a:off x="2153296" y="5616000"/>
              <a:ext cx="789781" cy="798112"/>
              <a:chOff x="3109541" y="5924193"/>
              <a:chExt cx="792088" cy="800443"/>
            </a:xfrm>
          </p:grpSpPr>
          <p:grpSp>
            <p:nvGrpSpPr>
              <p:cNvPr id="7" name="Group 16"/>
              <p:cNvGrpSpPr>
                <a:grpSpLocks/>
              </p:cNvGrpSpPr>
              <p:nvPr/>
            </p:nvGrpSpPr>
            <p:grpSpPr bwMode="auto">
              <a:xfrm rot="5400000">
                <a:off x="3109540" y="5932548"/>
                <a:ext cx="792089" cy="792088"/>
                <a:chOff x="3358108" y="2060848"/>
                <a:chExt cx="3024336" cy="2663304"/>
              </a:xfrm>
            </p:grpSpPr>
            <p:cxnSp>
              <p:nvCxnSpPr>
                <p:cNvPr id="11" name="Straight Connector 10"/>
                <p:cNvCxnSpPr/>
                <p:nvPr/>
              </p:nvCxnSpPr>
              <p:spPr>
                <a:xfrm>
                  <a:off x="4793311" y="2640380"/>
                  <a:ext cx="936260" cy="1600593"/>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flipH="1">
                  <a:off x="4002962" y="2661793"/>
                  <a:ext cx="790349" cy="149353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Oval 12"/>
                <p:cNvSpPr/>
                <p:nvPr/>
              </p:nvSpPr>
              <p:spPr>
                <a:xfrm>
                  <a:off x="4094150" y="2067587"/>
                  <a:ext cx="1294958" cy="1150931"/>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1350" dirty="0"/>
                </a:p>
              </p:txBody>
            </p:sp>
            <p:sp>
              <p:nvSpPr>
                <p:cNvPr id="14" name="Oval 13"/>
                <p:cNvSpPr/>
                <p:nvPr/>
              </p:nvSpPr>
              <p:spPr>
                <a:xfrm>
                  <a:off x="3352438" y="3577178"/>
                  <a:ext cx="1294958" cy="1150931"/>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1350" dirty="0"/>
                </a:p>
              </p:txBody>
            </p:sp>
            <p:sp>
              <p:nvSpPr>
                <p:cNvPr id="15" name="Oval 14"/>
                <p:cNvSpPr/>
                <p:nvPr/>
              </p:nvSpPr>
              <p:spPr>
                <a:xfrm>
                  <a:off x="5079047" y="3577178"/>
                  <a:ext cx="1294958" cy="1150931"/>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1350" dirty="0"/>
                </a:p>
              </p:txBody>
            </p:sp>
          </p:grpSp>
          <p:sp>
            <p:nvSpPr>
              <p:cNvPr id="8" name="TextBox 22"/>
              <p:cNvSpPr txBox="1">
                <a:spLocks noChangeArrowheads="1"/>
              </p:cNvSpPr>
              <p:nvPr/>
            </p:nvSpPr>
            <p:spPr bwMode="auto">
              <a:xfrm>
                <a:off x="3585871" y="6128177"/>
                <a:ext cx="2888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lgn="ctr"/>
                <a:r>
                  <a:rPr lang="en-GB" sz="1600"/>
                  <a:t>4</a:t>
                </a:r>
              </a:p>
            </p:txBody>
          </p:sp>
          <p:sp>
            <p:nvSpPr>
              <p:cNvPr id="9" name="TextBox 24"/>
              <p:cNvSpPr txBox="1">
                <a:spLocks noChangeArrowheads="1"/>
              </p:cNvSpPr>
              <p:nvPr/>
            </p:nvSpPr>
            <p:spPr bwMode="auto">
              <a:xfrm flipH="1">
                <a:off x="3171893" y="6385169"/>
                <a:ext cx="21794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lgn="ctr"/>
                <a:r>
                  <a:rPr lang="en-GB" sz="1600"/>
                  <a:t>3</a:t>
                </a:r>
              </a:p>
            </p:txBody>
          </p:sp>
          <p:sp>
            <p:nvSpPr>
              <p:cNvPr id="10" name="TextBox 25"/>
              <p:cNvSpPr txBox="1">
                <a:spLocks noChangeArrowheads="1"/>
              </p:cNvSpPr>
              <p:nvPr/>
            </p:nvSpPr>
            <p:spPr bwMode="auto">
              <a:xfrm>
                <a:off x="3136435" y="5924193"/>
                <a:ext cx="2888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r>
                  <a:rPr lang="en-GB" sz="1600"/>
                  <a:t>1</a:t>
                </a:r>
              </a:p>
            </p:txBody>
          </p:sp>
        </p:grpSp>
      </p:grpSp>
      <p:sp>
        <p:nvSpPr>
          <p:cNvPr id="16" name="Content Placeholder 2"/>
          <p:cNvSpPr>
            <a:spLocks noGrp="1"/>
          </p:cNvSpPr>
          <p:nvPr>
            <p:ph idx="1"/>
          </p:nvPr>
        </p:nvSpPr>
        <p:spPr bwMode="auto">
          <a:xfrm>
            <a:off x="5206327" y="1684501"/>
            <a:ext cx="3744890" cy="43434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62500" lnSpcReduction="20000"/>
          </a:bodyPr>
          <a:lstStyle/>
          <a:p>
            <a:pPr marL="0" indent="0">
              <a:buFont typeface="Arial" charset="0"/>
              <a:buNone/>
            </a:pPr>
            <a:r>
              <a:rPr lang="en-GB" sz="2400" b="1" dirty="0">
                <a:latin typeface="Calibri" charset="0"/>
              </a:rPr>
              <a:t>Concrete:</a:t>
            </a:r>
          </a:p>
          <a:p>
            <a:pPr marL="0" indent="0">
              <a:buFont typeface="Arial" charset="0"/>
              <a:buNone/>
            </a:pPr>
            <a:endParaRPr lang="en-GB" sz="800" b="1" dirty="0">
              <a:latin typeface="Calibri" charset="0"/>
            </a:endParaRPr>
          </a:p>
          <a:p>
            <a:pPr marL="0" indent="0">
              <a:buFont typeface="Arial" charset="0"/>
              <a:buNone/>
            </a:pPr>
            <a:r>
              <a:rPr lang="en-GB" sz="2400" dirty="0">
                <a:latin typeface="Calibri" charset="0"/>
              </a:rPr>
              <a:t>resources such as cubes, counters and shapes</a:t>
            </a:r>
          </a:p>
          <a:p>
            <a:pPr marL="0" indent="0">
              <a:buFont typeface="Arial" charset="0"/>
              <a:buNone/>
            </a:pPr>
            <a:endParaRPr lang="en-GB" sz="800" dirty="0">
              <a:latin typeface="Calibri" charset="0"/>
            </a:endParaRPr>
          </a:p>
          <a:p>
            <a:pPr marL="0" indent="0">
              <a:buFont typeface="Arial" charset="0"/>
              <a:buNone/>
            </a:pPr>
            <a:r>
              <a:rPr lang="en-GB" sz="2400" b="1" dirty="0">
                <a:latin typeface="Calibri" charset="0"/>
              </a:rPr>
              <a:t>Pictorial:</a:t>
            </a:r>
          </a:p>
          <a:p>
            <a:pPr marL="0" indent="0">
              <a:buFont typeface="Arial" charset="0"/>
              <a:buNone/>
            </a:pPr>
            <a:endParaRPr lang="en-GB" sz="800" b="1" dirty="0">
              <a:latin typeface="Calibri" charset="0"/>
            </a:endParaRPr>
          </a:p>
          <a:p>
            <a:pPr marL="0" indent="0">
              <a:buFont typeface="Arial" charset="0"/>
              <a:buNone/>
            </a:pPr>
            <a:r>
              <a:rPr lang="en-GB" sz="2400" dirty="0">
                <a:latin typeface="Calibri" charset="0"/>
              </a:rPr>
              <a:t>pictures, drawings</a:t>
            </a:r>
          </a:p>
          <a:p>
            <a:pPr marL="0" indent="0">
              <a:buFont typeface="Arial" charset="0"/>
              <a:buNone/>
            </a:pPr>
            <a:endParaRPr lang="en-GB" sz="800" dirty="0">
              <a:latin typeface="Calibri" charset="0"/>
            </a:endParaRPr>
          </a:p>
          <a:p>
            <a:pPr marL="0" indent="0">
              <a:buFont typeface="Arial" charset="0"/>
              <a:buNone/>
            </a:pPr>
            <a:r>
              <a:rPr lang="en-GB" sz="2400" b="1" dirty="0">
                <a:latin typeface="Calibri" charset="0"/>
              </a:rPr>
              <a:t>Abstract:</a:t>
            </a:r>
          </a:p>
          <a:p>
            <a:pPr marL="0" indent="0">
              <a:buFont typeface="Arial" charset="0"/>
              <a:buNone/>
            </a:pPr>
            <a:endParaRPr lang="en-GB" sz="800" b="1" dirty="0">
              <a:latin typeface="Calibri" charset="0"/>
            </a:endParaRPr>
          </a:p>
          <a:p>
            <a:pPr marL="0" indent="0">
              <a:buFont typeface="Arial" charset="0"/>
              <a:buNone/>
            </a:pPr>
            <a:r>
              <a:rPr lang="en-GB" sz="2400" dirty="0">
                <a:latin typeface="Calibri" charset="0"/>
              </a:rPr>
              <a:t>numbers and symbols</a:t>
            </a:r>
          </a:p>
        </p:txBody>
      </p:sp>
      <p:grpSp>
        <p:nvGrpSpPr>
          <p:cNvPr id="17" name="Group 16"/>
          <p:cNvGrpSpPr>
            <a:grpSpLocks/>
          </p:cNvGrpSpPr>
          <p:nvPr/>
        </p:nvGrpSpPr>
        <p:grpSpPr bwMode="auto">
          <a:xfrm>
            <a:off x="1039813" y="2492375"/>
            <a:ext cx="3017837" cy="2881313"/>
            <a:chOff x="996097" y="2420888"/>
            <a:chExt cx="3017820" cy="2880320"/>
          </a:xfrm>
        </p:grpSpPr>
        <p:sp>
          <p:nvSpPr>
            <p:cNvPr id="18" name="Oval 17"/>
            <p:cNvSpPr/>
            <p:nvPr/>
          </p:nvSpPr>
          <p:spPr>
            <a:xfrm>
              <a:off x="996097" y="2420888"/>
              <a:ext cx="3017820" cy="2880320"/>
            </a:xfrm>
            <a:prstGeom prst="ellipse">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dirty="0"/>
            </a:p>
          </p:txBody>
        </p:sp>
        <p:grpSp>
          <p:nvGrpSpPr>
            <p:cNvPr id="19" name="Group 8"/>
            <p:cNvGrpSpPr>
              <a:grpSpLocks/>
            </p:cNvGrpSpPr>
            <p:nvPr/>
          </p:nvGrpSpPr>
          <p:grpSpPr bwMode="auto">
            <a:xfrm>
              <a:off x="1809400" y="4623711"/>
              <a:ext cx="1358391" cy="490163"/>
              <a:chOff x="2631844" y="3532547"/>
              <a:chExt cx="1504987" cy="432558"/>
            </a:xfrm>
          </p:grpSpPr>
          <p:sp>
            <p:nvSpPr>
              <p:cNvPr id="20" name="Rectangle 42"/>
              <p:cNvSpPr>
                <a:spLocks noChangeArrowheads="1"/>
              </p:cNvSpPr>
              <p:nvPr/>
            </p:nvSpPr>
            <p:spPr bwMode="auto">
              <a:xfrm>
                <a:off x="2631844" y="3532547"/>
                <a:ext cx="1135708" cy="370619"/>
              </a:xfrm>
              <a:prstGeom prst="rect">
                <a:avLst/>
              </a:prstGeom>
              <a:solidFill>
                <a:srgbClr val="FF0000"/>
              </a:solidFill>
              <a:ln w="9525">
                <a:solidFill>
                  <a:schemeClr val="tx1"/>
                </a:solidFill>
                <a:miter lim="800000"/>
                <a:headEnd/>
                <a:tailEnd/>
              </a:ln>
            </p:spPr>
            <p:txBody>
              <a:bodyPr wrap="none" lIns="97413" tIns="48707" rIns="97413" bIns="48707" anchor="ctr"/>
              <a:lstStyle/>
              <a:p>
                <a:pPr algn="ctr" eaLnBrk="0" hangingPunct="0"/>
                <a:endParaRPr lang="en-US">
                  <a:solidFill>
                    <a:srgbClr val="000000"/>
                  </a:solidFill>
                  <a:latin typeface="Comic Sans MS" charset="0"/>
                </a:endParaRPr>
              </a:p>
            </p:txBody>
          </p:sp>
          <p:sp>
            <p:nvSpPr>
              <p:cNvPr id="21" name="Rectangle 42"/>
              <p:cNvSpPr>
                <a:spLocks noChangeArrowheads="1"/>
              </p:cNvSpPr>
              <p:nvPr/>
            </p:nvSpPr>
            <p:spPr bwMode="auto">
              <a:xfrm>
                <a:off x="3758262" y="3532551"/>
                <a:ext cx="378569" cy="370619"/>
              </a:xfrm>
              <a:prstGeom prst="rect">
                <a:avLst/>
              </a:prstGeom>
              <a:solidFill>
                <a:srgbClr val="FFFF00"/>
              </a:solidFill>
              <a:ln w="9525">
                <a:solidFill>
                  <a:schemeClr val="tx1"/>
                </a:solidFill>
                <a:miter lim="800000"/>
                <a:headEnd/>
                <a:tailEnd/>
              </a:ln>
            </p:spPr>
            <p:txBody>
              <a:bodyPr wrap="none" lIns="97413" tIns="48707" rIns="97413" bIns="48707" anchor="ctr"/>
              <a:lstStyle/>
              <a:p>
                <a:pPr algn="ctr" eaLnBrk="0" hangingPunct="0"/>
                <a:endParaRPr lang="en-US">
                  <a:solidFill>
                    <a:srgbClr val="000000"/>
                  </a:solidFill>
                  <a:latin typeface="Comic Sans MS" charset="0"/>
                </a:endParaRPr>
              </a:p>
            </p:txBody>
          </p:sp>
          <p:cxnSp>
            <p:nvCxnSpPr>
              <p:cNvPr id="22" name="Straight Connector 21"/>
              <p:cNvCxnSpPr/>
              <p:nvPr/>
            </p:nvCxnSpPr>
            <p:spPr>
              <a:xfrm flipV="1">
                <a:off x="3009425" y="3532431"/>
                <a:ext cx="0" cy="371120"/>
              </a:xfrm>
              <a:prstGeom prst="line">
                <a:avLst/>
              </a:prstGeom>
            </p:spPr>
            <p:style>
              <a:lnRef idx="1">
                <a:schemeClr val="dk1"/>
              </a:lnRef>
              <a:fillRef idx="0">
                <a:schemeClr val="dk1"/>
              </a:fillRef>
              <a:effectRef idx="0">
                <a:schemeClr val="dk1"/>
              </a:effectRef>
              <a:fontRef idx="minor">
                <a:schemeClr val="tx1"/>
              </a:fontRef>
            </p:style>
          </p:cxnSp>
          <p:cxnSp>
            <p:nvCxnSpPr>
              <p:cNvPr id="23" name="Straight Connector 22"/>
              <p:cNvCxnSpPr/>
              <p:nvPr/>
            </p:nvCxnSpPr>
            <p:spPr>
              <a:xfrm>
                <a:off x="3447369" y="3965170"/>
                <a:ext cx="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flipV="1">
                <a:off x="3380535" y="3532431"/>
                <a:ext cx="0" cy="371120"/>
              </a:xfrm>
              <a:prstGeom prst="line">
                <a:avLst/>
              </a:prstGeom>
            </p:spPr>
            <p:style>
              <a:lnRef idx="1">
                <a:schemeClr val="dk1"/>
              </a:lnRef>
              <a:fillRef idx="0">
                <a:schemeClr val="dk1"/>
              </a:fillRef>
              <a:effectRef idx="0">
                <a:schemeClr val="dk1"/>
              </a:effectRef>
              <a:fontRef idx="minor">
                <a:schemeClr val="tx1"/>
              </a:fontRef>
            </p:style>
          </p:cxnSp>
        </p:grpSp>
      </p:grpSp>
      <p:grpSp>
        <p:nvGrpSpPr>
          <p:cNvPr id="25" name="Group 24"/>
          <p:cNvGrpSpPr>
            <a:grpSpLocks/>
          </p:cNvGrpSpPr>
          <p:nvPr/>
        </p:nvGrpSpPr>
        <p:grpSpPr bwMode="auto">
          <a:xfrm>
            <a:off x="1679575" y="3143250"/>
            <a:ext cx="1668463" cy="1511300"/>
            <a:chOff x="1642532" y="3103682"/>
            <a:chExt cx="1667864" cy="1512168"/>
          </a:xfrm>
        </p:grpSpPr>
        <p:sp>
          <p:nvSpPr>
            <p:cNvPr id="26" name="Oval 25"/>
            <p:cNvSpPr/>
            <p:nvPr/>
          </p:nvSpPr>
          <p:spPr>
            <a:xfrm>
              <a:off x="1642532" y="3103682"/>
              <a:ext cx="1667864" cy="151216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dirty="0"/>
            </a:p>
          </p:txBody>
        </p:sp>
        <p:pic>
          <p:nvPicPr>
            <p:cNvPr id="2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35696" y="3717032"/>
              <a:ext cx="1357521" cy="314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grpSp>
    </p:spTree>
    <p:extLst>
      <p:ext uri="{BB962C8B-B14F-4D97-AF65-F5344CB8AC3E}">
        <p14:creationId xmlns:p14="http://schemas.microsoft.com/office/powerpoint/2010/main" val="40130585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
                                            <p:txEl>
                                              <p:pRg st="0" end="0"/>
                                            </p:txEl>
                                          </p:spTgt>
                                        </p:tgtEl>
                                        <p:attrNameLst>
                                          <p:attrName>style.visibility</p:attrName>
                                        </p:attrNameLst>
                                      </p:cBhvr>
                                      <p:to>
                                        <p:strVal val="visible"/>
                                      </p:to>
                                    </p:set>
                                    <p:animEffect transition="in" filter="fade">
                                      <p:cBhvr>
                                        <p:cTn id="7" dur="500"/>
                                        <p:tgtEl>
                                          <p:spTgt spid="16">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16">
                                            <p:txEl>
                                              <p:pRg st="2" end="2"/>
                                            </p:txEl>
                                          </p:spTgt>
                                        </p:tgtEl>
                                        <p:attrNameLst>
                                          <p:attrName>style.visibility</p:attrName>
                                        </p:attrNameLst>
                                      </p:cBhvr>
                                      <p:to>
                                        <p:strVal val="visible"/>
                                      </p:to>
                                    </p:set>
                                    <p:animEffect transition="in" filter="fade">
                                      <p:cBhvr>
                                        <p:cTn id="10" dur="500"/>
                                        <p:tgtEl>
                                          <p:spTgt spid="16">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16">
                                            <p:txEl>
                                              <p:pRg st="4" end="4"/>
                                            </p:txEl>
                                          </p:spTgt>
                                        </p:tgtEl>
                                        <p:attrNameLst>
                                          <p:attrName>style.visibility</p:attrName>
                                        </p:attrNameLst>
                                      </p:cBhvr>
                                      <p:to>
                                        <p:strVal val="visible"/>
                                      </p:to>
                                    </p:set>
                                    <p:animEffect transition="in" filter="fade">
                                      <p:cBhvr>
                                        <p:cTn id="13" dur="500"/>
                                        <p:tgtEl>
                                          <p:spTgt spid="16">
                                            <p:txEl>
                                              <p:pRg st="4" end="4"/>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16">
                                            <p:txEl>
                                              <p:pRg st="6" end="6"/>
                                            </p:txEl>
                                          </p:spTgt>
                                        </p:tgtEl>
                                        <p:attrNameLst>
                                          <p:attrName>style.visibility</p:attrName>
                                        </p:attrNameLst>
                                      </p:cBhvr>
                                      <p:to>
                                        <p:strVal val="visible"/>
                                      </p:to>
                                    </p:set>
                                    <p:animEffect transition="in" filter="fade">
                                      <p:cBhvr>
                                        <p:cTn id="16" dur="500"/>
                                        <p:tgtEl>
                                          <p:spTgt spid="16">
                                            <p:txEl>
                                              <p:pRg st="6" end="6"/>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16">
                                            <p:txEl>
                                              <p:pRg st="8" end="8"/>
                                            </p:txEl>
                                          </p:spTgt>
                                        </p:tgtEl>
                                        <p:attrNameLst>
                                          <p:attrName>style.visibility</p:attrName>
                                        </p:attrNameLst>
                                      </p:cBhvr>
                                      <p:to>
                                        <p:strVal val="visible"/>
                                      </p:to>
                                    </p:set>
                                    <p:animEffect transition="in" filter="fade">
                                      <p:cBhvr>
                                        <p:cTn id="19" dur="500"/>
                                        <p:tgtEl>
                                          <p:spTgt spid="16">
                                            <p:txEl>
                                              <p:pRg st="8" end="8"/>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16">
                                            <p:txEl>
                                              <p:pRg st="10" end="10"/>
                                            </p:txEl>
                                          </p:spTgt>
                                        </p:tgtEl>
                                        <p:attrNameLst>
                                          <p:attrName>style.visibility</p:attrName>
                                        </p:attrNameLst>
                                      </p:cBhvr>
                                      <p:to>
                                        <p:strVal val="visible"/>
                                      </p:to>
                                    </p:set>
                                    <p:animEffect transition="in" filter="fade">
                                      <p:cBhvr>
                                        <p:cTn id="22" dur="500"/>
                                        <p:tgtEl>
                                          <p:spTgt spid="16">
                                            <p:txEl>
                                              <p:pRg st="10" end="1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5"/>
                                        </p:tgtEl>
                                        <p:attrNameLst>
                                          <p:attrName>style.visibility</p:attrName>
                                        </p:attrNameLst>
                                      </p:cBhvr>
                                      <p:to>
                                        <p:strVal val="visible"/>
                                      </p:to>
                                    </p:set>
                                    <p:animEffect transition="in" filter="fade">
                                      <p:cBhvr>
                                        <p:cTn id="27" dur="500"/>
                                        <p:tgtEl>
                                          <p:spTgt spid="25"/>
                                        </p:tgtEl>
                                      </p:cBhvr>
                                    </p:animEffec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nodeType="clickEffect">
                                  <p:stCondLst>
                                    <p:cond delay="0"/>
                                  </p:stCondLst>
                                  <p:childTnLst>
                                    <p:set>
                                      <p:cBhvr>
                                        <p:cTn id="31" dur="1" fill="hold">
                                          <p:stCondLst>
                                            <p:cond delay="0"/>
                                          </p:stCondLst>
                                        </p:cTn>
                                        <p:tgtEl>
                                          <p:spTgt spid="17"/>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4"/>
                                        </p:tgtEl>
                                        <p:attrNameLst>
                                          <p:attrName>style.visibility</p:attrName>
                                        </p:attrNameLst>
                                      </p:cBhvr>
                                      <p:to>
                                        <p:strVal val="visible"/>
                                      </p:to>
                                    </p:set>
                                    <p:animEffect transition="in" filter="fade">
                                      <p:cBhvr>
                                        <p:cTn id="36"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9275" y="5232651"/>
            <a:ext cx="8042276" cy="1336956"/>
          </a:xfrm>
        </p:spPr>
        <p:txBody>
          <a:bodyPr/>
          <a:lstStyle/>
          <a:p>
            <a:r>
              <a:rPr lang="en-US" dirty="0" smtClean="0"/>
              <a:t>End of Key Stage Examples</a:t>
            </a:r>
            <a:endParaRPr lang="en-US" dirty="0"/>
          </a:p>
        </p:txBody>
      </p:sp>
      <p:pic>
        <p:nvPicPr>
          <p:cNvPr id="4" name="Picture 3" descr="Screen Shot 2017-02-28 at 21.28.3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85123" y="1157550"/>
            <a:ext cx="4419880" cy="4075101"/>
          </a:xfrm>
          <a:prstGeom prst="rect">
            <a:avLst/>
          </a:prstGeom>
        </p:spPr>
      </p:pic>
      <p:pic>
        <p:nvPicPr>
          <p:cNvPr id="5" name="Picture 4" descr="Screen Shot 2017-02-28 at 21.29.37.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66835" y="237904"/>
            <a:ext cx="5393577" cy="4202864"/>
          </a:xfrm>
          <a:prstGeom prst="rect">
            <a:avLst/>
          </a:prstGeom>
        </p:spPr>
      </p:pic>
      <p:pic>
        <p:nvPicPr>
          <p:cNvPr id="6" name="Picture 5" descr="Screen Shot 2017-02-28 at 21.30.50.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3890" y="782544"/>
            <a:ext cx="5409110" cy="5039358"/>
          </a:xfrm>
          <a:prstGeom prst="rect">
            <a:avLst/>
          </a:prstGeom>
        </p:spPr>
      </p:pic>
    </p:spTree>
    <p:extLst>
      <p:ext uri="{BB962C8B-B14F-4D97-AF65-F5344CB8AC3E}">
        <p14:creationId xmlns:p14="http://schemas.microsoft.com/office/powerpoint/2010/main" val="173812377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xmlns:p14="http://schemas.microsoft.com/office/powerpoint/2010/mai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down)">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down)">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9275" y="2901576"/>
            <a:ext cx="8042276" cy="1336956"/>
          </a:xfrm>
        </p:spPr>
        <p:txBody>
          <a:bodyPr/>
          <a:lstStyle/>
          <a:p>
            <a:r>
              <a:rPr lang="en-US" dirty="0" smtClean="0"/>
              <a:t>Textbooks</a:t>
            </a:r>
            <a:endParaRPr lang="en-US" dirty="0"/>
          </a:p>
        </p:txBody>
      </p:sp>
    </p:spTree>
    <p:extLst>
      <p:ext uri="{BB962C8B-B14F-4D97-AF65-F5344CB8AC3E}">
        <p14:creationId xmlns:p14="http://schemas.microsoft.com/office/powerpoint/2010/main" val="354798202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 ‘Mastery’ Curriculum </a:t>
            </a:r>
            <a:endParaRPr lang="en-US" dirty="0"/>
          </a:p>
        </p:txBody>
      </p:sp>
      <p:sp>
        <p:nvSpPr>
          <p:cNvPr id="3" name="Content Placeholder 2"/>
          <p:cNvSpPr>
            <a:spLocks noGrp="1"/>
          </p:cNvSpPr>
          <p:nvPr>
            <p:ph idx="1"/>
          </p:nvPr>
        </p:nvSpPr>
        <p:spPr/>
        <p:txBody>
          <a:bodyPr/>
          <a:lstStyle/>
          <a:p>
            <a:pPr marL="0" indent="0" fontAlgn="auto">
              <a:spcAft>
                <a:spcPts val="0"/>
              </a:spcAft>
              <a:buFont typeface="Arial" panose="020B0604020202020204" pitchFamily="34" charset="0"/>
              <a:buNone/>
              <a:defRPr/>
            </a:pPr>
            <a:r>
              <a:rPr lang="en-GB" b="1" dirty="0"/>
              <a:t>Key features:</a:t>
            </a:r>
          </a:p>
          <a:p>
            <a:pPr fontAlgn="auto">
              <a:spcAft>
                <a:spcPts val="0"/>
              </a:spcAft>
              <a:buFont typeface="Arial" panose="020B0604020202020204" pitchFamily="34" charset="0"/>
              <a:buChar char="•"/>
              <a:defRPr/>
            </a:pPr>
            <a:r>
              <a:rPr lang="en-GB" dirty="0"/>
              <a:t>The curriculum is highly-structured, based on a spiral approach to learning and learning theories.</a:t>
            </a:r>
          </a:p>
          <a:p>
            <a:pPr fontAlgn="auto">
              <a:spcAft>
                <a:spcPts val="0"/>
              </a:spcAft>
              <a:buFont typeface="Arial" panose="020B0604020202020204" pitchFamily="34" charset="0"/>
              <a:buChar char="•"/>
              <a:defRPr/>
            </a:pPr>
            <a:r>
              <a:rPr lang="en-GB" dirty="0"/>
              <a:t>Each maths area or topic is covered in depth for the year group once, and is not repeated within the same year.</a:t>
            </a:r>
          </a:p>
          <a:p>
            <a:pPr fontAlgn="auto">
              <a:spcAft>
                <a:spcPts val="0"/>
              </a:spcAft>
              <a:buFont typeface="Arial" panose="020B0604020202020204" pitchFamily="34" charset="0"/>
              <a:buChar char="•"/>
              <a:defRPr/>
            </a:pPr>
            <a:r>
              <a:rPr lang="en-GB" dirty="0"/>
              <a:t>Children are not grouped or put into ability sets</a:t>
            </a:r>
            <a:r>
              <a:rPr lang="en-GB" dirty="0" smtClean="0"/>
              <a:t>.</a:t>
            </a:r>
            <a:endParaRPr lang="en-GB" dirty="0"/>
          </a:p>
        </p:txBody>
      </p:sp>
    </p:spTree>
    <p:extLst>
      <p:ext uri="{BB962C8B-B14F-4D97-AF65-F5344CB8AC3E}">
        <p14:creationId xmlns:p14="http://schemas.microsoft.com/office/powerpoint/2010/main" val="27721511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Beginning</a:t>
            </a:r>
            <a:endParaRPr lang="en-US" dirty="0"/>
          </a:p>
        </p:txBody>
      </p:sp>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rcRect l="50926" t="43057" r="43034" b="36389"/>
          <a:stretch>
            <a:fillRect/>
          </a:stretch>
        </p:blipFill>
        <p:spPr bwMode="auto">
          <a:xfrm>
            <a:off x="584200" y="2994025"/>
            <a:ext cx="1135063" cy="200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p:nvPr/>
        </p:nvSpPr>
        <p:spPr>
          <a:xfrm>
            <a:off x="1908175" y="2636838"/>
            <a:ext cx="2706688" cy="461962"/>
          </a:xfrm>
          <a:prstGeom prst="rect">
            <a:avLst/>
          </a:prstGeom>
          <a:noFill/>
        </p:spPr>
        <p:txBody>
          <a:bodyPr wrap="none">
            <a:spAutoFit/>
          </a:bodyPr>
          <a:lstStyle/>
          <a:p>
            <a:pPr fontAlgn="auto">
              <a:spcBef>
                <a:spcPts val="0"/>
              </a:spcBef>
              <a:spcAft>
                <a:spcPts val="0"/>
              </a:spcAft>
              <a:defRPr/>
            </a:pPr>
            <a:r>
              <a:rPr lang="en-GB" sz="2400" b="1" i="1" dirty="0">
                <a:solidFill>
                  <a:schemeClr val="tx1">
                    <a:lumMod val="60000"/>
                    <a:lumOff val="40000"/>
                  </a:schemeClr>
                </a:solidFill>
                <a:latin typeface="+mn-lt"/>
                <a:ea typeface="+mn-ea"/>
                <a:cs typeface="+mn-cs"/>
              </a:rPr>
              <a:t>It is an odd number.</a:t>
            </a:r>
          </a:p>
        </p:txBody>
      </p:sp>
      <p:sp>
        <p:nvSpPr>
          <p:cNvPr id="6" name="TextBox 5"/>
          <p:cNvSpPr txBox="1"/>
          <p:nvPr/>
        </p:nvSpPr>
        <p:spPr>
          <a:xfrm>
            <a:off x="1908175" y="3086100"/>
            <a:ext cx="3697288" cy="461963"/>
          </a:xfrm>
          <a:prstGeom prst="rect">
            <a:avLst/>
          </a:prstGeom>
          <a:noFill/>
        </p:spPr>
        <p:txBody>
          <a:bodyPr wrap="none">
            <a:spAutoFit/>
          </a:bodyPr>
          <a:lstStyle/>
          <a:p>
            <a:pPr fontAlgn="auto">
              <a:spcBef>
                <a:spcPts val="0"/>
              </a:spcBef>
              <a:spcAft>
                <a:spcPts val="0"/>
              </a:spcAft>
              <a:defRPr/>
            </a:pPr>
            <a:r>
              <a:rPr lang="en-GB" sz="2400" b="1" i="1" dirty="0">
                <a:solidFill>
                  <a:schemeClr val="accent6">
                    <a:lumMod val="75000"/>
                  </a:schemeClr>
                </a:solidFill>
                <a:latin typeface="+mn-lt"/>
                <a:ea typeface="+mn-ea"/>
                <a:cs typeface="+mn-cs"/>
              </a:rPr>
              <a:t>It is made up of a 3 and a 4.</a:t>
            </a:r>
          </a:p>
        </p:txBody>
      </p:sp>
      <p:sp>
        <p:nvSpPr>
          <p:cNvPr id="7" name="TextBox 6"/>
          <p:cNvSpPr txBox="1">
            <a:spLocks noChangeArrowheads="1"/>
          </p:cNvSpPr>
          <p:nvPr/>
        </p:nvSpPr>
        <p:spPr bwMode="auto">
          <a:xfrm>
            <a:off x="1908175" y="3600450"/>
            <a:ext cx="47053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r>
              <a:rPr lang="en-GB" sz="2400" b="1" i="1">
                <a:solidFill>
                  <a:srgbClr val="7030A0"/>
                </a:solidFill>
              </a:rPr>
              <a:t>It is made up of a 3 twos and a one.</a:t>
            </a:r>
          </a:p>
        </p:txBody>
      </p:sp>
      <p:sp>
        <p:nvSpPr>
          <p:cNvPr id="8" name="TextBox 7"/>
          <p:cNvSpPr txBox="1">
            <a:spLocks noChangeArrowheads="1"/>
          </p:cNvSpPr>
          <p:nvPr/>
        </p:nvSpPr>
        <p:spPr bwMode="auto">
          <a:xfrm>
            <a:off x="5864225" y="3086100"/>
            <a:ext cx="2913063"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r>
              <a:rPr lang="en-GB" sz="2400" b="1" i="1">
                <a:solidFill>
                  <a:srgbClr val="00B050"/>
                </a:solidFill>
              </a:rPr>
              <a:t>It is two more than 5.</a:t>
            </a:r>
          </a:p>
        </p:txBody>
      </p:sp>
      <p:sp>
        <p:nvSpPr>
          <p:cNvPr id="9" name="TextBox 8"/>
          <p:cNvSpPr txBox="1">
            <a:spLocks noChangeArrowheads="1"/>
          </p:cNvSpPr>
          <p:nvPr/>
        </p:nvSpPr>
        <p:spPr bwMode="auto">
          <a:xfrm>
            <a:off x="1908175" y="4084638"/>
            <a:ext cx="33115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r>
              <a:rPr lang="en-GB" sz="2400" b="1" i="1">
                <a:solidFill>
                  <a:srgbClr val="00B0F0"/>
                </a:solidFill>
              </a:rPr>
              <a:t>It is three fewer than 10.</a:t>
            </a:r>
          </a:p>
        </p:txBody>
      </p:sp>
      <p:sp>
        <p:nvSpPr>
          <p:cNvPr id="10" name="TextBox 9"/>
          <p:cNvSpPr txBox="1">
            <a:spLocks noChangeArrowheads="1"/>
          </p:cNvSpPr>
          <p:nvPr/>
        </p:nvSpPr>
        <p:spPr bwMode="auto">
          <a:xfrm>
            <a:off x="5295900" y="4084638"/>
            <a:ext cx="34591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r>
              <a:rPr lang="en-GB" sz="2400" b="1" i="1">
                <a:solidFill>
                  <a:srgbClr val="FF3399"/>
                </a:solidFill>
              </a:rPr>
              <a:t>It is a single digit number.</a:t>
            </a:r>
          </a:p>
        </p:txBody>
      </p:sp>
      <p:sp>
        <p:nvSpPr>
          <p:cNvPr id="11" name="TextBox 10"/>
          <p:cNvSpPr txBox="1"/>
          <p:nvPr/>
        </p:nvSpPr>
        <p:spPr>
          <a:xfrm>
            <a:off x="6780213" y="3600450"/>
            <a:ext cx="1997075" cy="461963"/>
          </a:xfrm>
          <a:prstGeom prst="rect">
            <a:avLst/>
          </a:prstGeom>
          <a:noFill/>
        </p:spPr>
        <p:txBody>
          <a:bodyPr wrap="none">
            <a:spAutoFit/>
          </a:bodyPr>
          <a:lstStyle/>
          <a:p>
            <a:pPr fontAlgn="auto">
              <a:spcBef>
                <a:spcPts val="0"/>
              </a:spcBef>
              <a:spcAft>
                <a:spcPts val="0"/>
              </a:spcAft>
              <a:defRPr/>
            </a:pPr>
            <a:r>
              <a:rPr lang="en-GB" sz="2400" b="1" i="1" dirty="0">
                <a:solidFill>
                  <a:schemeClr val="accent4">
                    <a:lumMod val="75000"/>
                  </a:schemeClr>
                </a:solidFill>
                <a:latin typeface="+mn-lt"/>
                <a:ea typeface="+mn-ea"/>
                <a:cs typeface="+mn-cs"/>
              </a:rPr>
              <a:t>It is half of 14.</a:t>
            </a:r>
          </a:p>
        </p:txBody>
      </p:sp>
      <p:sp>
        <p:nvSpPr>
          <p:cNvPr id="12" name="TextBox 11"/>
          <p:cNvSpPr txBox="1">
            <a:spLocks noChangeArrowheads="1"/>
          </p:cNvSpPr>
          <p:nvPr/>
        </p:nvSpPr>
        <p:spPr bwMode="auto">
          <a:xfrm>
            <a:off x="1908175" y="4591050"/>
            <a:ext cx="374967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r>
              <a:rPr lang="en-GB" sz="2400" b="1" i="1">
                <a:solidFill>
                  <a:srgbClr val="33CC33"/>
                </a:solidFill>
              </a:rPr>
              <a:t>It is double three and a half.</a:t>
            </a:r>
          </a:p>
        </p:txBody>
      </p:sp>
      <p:sp>
        <p:nvSpPr>
          <p:cNvPr id="13" name="TextBox 12"/>
          <p:cNvSpPr txBox="1">
            <a:spLocks noChangeArrowheads="1"/>
          </p:cNvSpPr>
          <p:nvPr/>
        </p:nvSpPr>
        <p:spPr bwMode="auto">
          <a:xfrm>
            <a:off x="5949950" y="4591050"/>
            <a:ext cx="2805113"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r>
              <a:rPr lang="en-GB" sz="2400" b="1" i="1">
                <a:solidFill>
                  <a:srgbClr val="FF9966"/>
                </a:solidFill>
              </a:rPr>
              <a:t>It is a prime number.</a:t>
            </a:r>
          </a:p>
        </p:txBody>
      </p:sp>
      <p:sp>
        <p:nvSpPr>
          <p:cNvPr id="14" name="Content Placeholder 2"/>
          <p:cNvSpPr txBox="1">
            <a:spLocks/>
          </p:cNvSpPr>
          <p:nvPr/>
        </p:nvSpPr>
        <p:spPr bwMode="auto">
          <a:xfrm>
            <a:off x="252413" y="1482725"/>
            <a:ext cx="8229600" cy="550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spcBef>
                <a:spcPct val="20000"/>
              </a:spcBef>
              <a:buFont typeface="Arial" charset="0"/>
              <a:buNone/>
            </a:pPr>
            <a:r>
              <a:rPr lang="en-GB" sz="2400" dirty="0"/>
              <a:t>Knowing everything there is to know about a number.</a:t>
            </a:r>
          </a:p>
          <a:p>
            <a:pPr>
              <a:spcBef>
                <a:spcPct val="20000"/>
              </a:spcBef>
              <a:buFont typeface="Arial" charset="0"/>
              <a:buNone/>
            </a:pPr>
            <a:r>
              <a:rPr lang="en-GB" sz="2400" b="1" dirty="0"/>
              <a:t>What do you know about 7?</a:t>
            </a:r>
          </a:p>
          <a:p>
            <a:pPr>
              <a:spcBef>
                <a:spcPct val="20000"/>
              </a:spcBef>
              <a:buFont typeface="Arial" charset="0"/>
              <a:buNone/>
            </a:pPr>
            <a:endParaRPr lang="en-GB" sz="2400" dirty="0"/>
          </a:p>
        </p:txBody>
      </p:sp>
      <p:sp>
        <p:nvSpPr>
          <p:cNvPr id="15" name="TextBox 14"/>
          <p:cNvSpPr txBox="1">
            <a:spLocks noChangeArrowheads="1"/>
          </p:cNvSpPr>
          <p:nvPr/>
        </p:nvSpPr>
        <p:spPr bwMode="auto">
          <a:xfrm>
            <a:off x="1908175" y="5083175"/>
            <a:ext cx="3922713"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r>
              <a:rPr lang="en-GB" sz="2400" b="1" i="1">
                <a:solidFill>
                  <a:srgbClr val="FF0000"/>
                </a:solidFill>
              </a:rPr>
              <a:t>It comes after 6 and before 8.</a:t>
            </a:r>
          </a:p>
        </p:txBody>
      </p:sp>
      <p:sp>
        <p:nvSpPr>
          <p:cNvPr id="16" name="TextBox 15"/>
          <p:cNvSpPr txBox="1">
            <a:spLocks noChangeArrowheads="1"/>
          </p:cNvSpPr>
          <p:nvPr/>
        </p:nvSpPr>
        <p:spPr bwMode="auto">
          <a:xfrm>
            <a:off x="6213475" y="5083175"/>
            <a:ext cx="2563813"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r>
              <a:rPr lang="en-GB" sz="2400" b="1" i="1">
                <a:solidFill>
                  <a:srgbClr val="00B050"/>
                </a:solidFill>
              </a:rPr>
              <a:t>It is fewer than 10.</a:t>
            </a:r>
          </a:p>
        </p:txBody>
      </p:sp>
      <p:sp>
        <p:nvSpPr>
          <p:cNvPr id="17" name="TextBox 16"/>
          <p:cNvSpPr txBox="1">
            <a:spLocks noChangeArrowheads="1"/>
          </p:cNvSpPr>
          <p:nvPr/>
        </p:nvSpPr>
        <p:spPr bwMode="auto">
          <a:xfrm>
            <a:off x="6091238" y="2636838"/>
            <a:ext cx="28019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r>
              <a:rPr lang="en-GB" sz="2400" b="1" i="1" dirty="0">
                <a:solidFill>
                  <a:srgbClr val="FFC000"/>
                </a:solidFill>
              </a:rPr>
              <a:t>It is a quarter of 28.</a:t>
            </a:r>
          </a:p>
        </p:txBody>
      </p:sp>
    </p:spTree>
    <p:extLst>
      <p:ext uri="{BB962C8B-B14F-4D97-AF65-F5344CB8AC3E}">
        <p14:creationId xmlns:p14="http://schemas.microsoft.com/office/powerpoint/2010/main" val="19061090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500"/>
                                        <p:tgtEl>
                                          <p:spTgt spid="8"/>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500"/>
                                        <p:tgtEl>
                                          <p:spTgt spid="9"/>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fade">
                                      <p:cBhvr>
                                        <p:cTn id="42" dur="500"/>
                                        <p:tgtEl>
                                          <p:spTgt spid="12"/>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fade">
                                      <p:cBhvr>
                                        <p:cTn id="47" dur="500"/>
                                        <p:tgtEl>
                                          <p:spTgt spid="13"/>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fade">
                                      <p:cBhvr>
                                        <p:cTn id="52" dur="500"/>
                                        <p:tgtEl>
                                          <p:spTgt spid="15"/>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16"/>
                                        </p:tgtEl>
                                        <p:attrNameLst>
                                          <p:attrName>style.visibility</p:attrName>
                                        </p:attrNameLst>
                                      </p:cBhvr>
                                      <p:to>
                                        <p:strVal val="visible"/>
                                      </p:to>
                                    </p:set>
                                    <p:animEffect transition="in" filter="fade">
                                      <p:cBhvr>
                                        <p:cTn id="57" dur="500"/>
                                        <p:tgtEl>
                                          <p:spTgt spid="16"/>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17"/>
                                        </p:tgtEl>
                                        <p:attrNameLst>
                                          <p:attrName>style.visibility</p:attrName>
                                        </p:attrNameLst>
                                      </p:cBhvr>
                                      <p:to>
                                        <p:strVal val="visible"/>
                                      </p:to>
                                    </p:set>
                                    <p:animEffect transition="in" filter="fade">
                                      <p:cBhvr>
                                        <p:cTn id="6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P spid="10" grpId="0"/>
      <p:bldP spid="11" grpId="0"/>
      <p:bldP spid="12" grpId="0"/>
      <p:bldP spid="13" grpId="0"/>
      <p:bldP spid="15" grpId="0"/>
      <p:bldP spid="16" grpId="0"/>
      <p:bldP spid="1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Part-Whole </a:t>
            </a:r>
            <a:r>
              <a:rPr lang="en-US" dirty="0"/>
              <a:t>M</a:t>
            </a:r>
            <a:r>
              <a:rPr lang="en-US" dirty="0" smtClean="0"/>
              <a:t>odel</a:t>
            </a:r>
            <a:endParaRPr lang="en-US" dirty="0"/>
          </a:p>
        </p:txBody>
      </p:sp>
      <p:sp>
        <p:nvSpPr>
          <p:cNvPr id="4" name="Rectangle 7"/>
          <p:cNvSpPr>
            <a:spLocks noChangeArrowheads="1"/>
          </p:cNvSpPr>
          <p:nvPr/>
        </p:nvSpPr>
        <p:spPr bwMode="auto">
          <a:xfrm>
            <a:off x="252413" y="4365625"/>
            <a:ext cx="8569325"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GB" sz="2400" dirty="0"/>
              <a:t>Here is the </a:t>
            </a:r>
            <a:r>
              <a:rPr lang="en-GB" sz="2400" b="1" dirty="0"/>
              <a:t>part-whole model </a:t>
            </a:r>
            <a:r>
              <a:rPr lang="en-GB" sz="2400" dirty="0"/>
              <a:t>used </a:t>
            </a:r>
            <a:r>
              <a:rPr lang="en-GB" sz="2400" dirty="0" smtClean="0"/>
              <a:t>as a pictorial representation. </a:t>
            </a:r>
            <a:r>
              <a:rPr lang="en-GB" sz="2400" dirty="0"/>
              <a:t>It works </a:t>
            </a:r>
            <a:r>
              <a:rPr lang="en-GB" sz="2400" dirty="0" smtClean="0"/>
              <a:t>on </a:t>
            </a:r>
            <a:r>
              <a:rPr lang="en-GB" sz="2400" dirty="0"/>
              <a:t>the principle that if you know two values out of three in a calculation, you can calculate the missing value using addition </a:t>
            </a:r>
            <a:r>
              <a:rPr lang="en-GB" sz="2400" dirty="0" smtClean="0"/>
              <a:t>or </a:t>
            </a:r>
            <a:r>
              <a:rPr lang="en-GB" sz="2400" dirty="0"/>
              <a:t>subtraction.</a:t>
            </a:r>
          </a:p>
        </p:txBody>
      </p:sp>
      <p:pic>
        <p:nvPicPr>
          <p:cNvPr id="5" name="Picture 9" descr="Mode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30588" y="1874838"/>
            <a:ext cx="2282825" cy="2058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9627440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Part-Whole Model</a:t>
            </a:r>
            <a:endParaRPr lang="en-US" dirty="0"/>
          </a:p>
        </p:txBody>
      </p:sp>
      <p:sp>
        <p:nvSpPr>
          <p:cNvPr id="4" name="TextBox 11"/>
          <p:cNvSpPr txBox="1">
            <a:spLocks noChangeArrowheads="1"/>
          </p:cNvSpPr>
          <p:nvPr/>
        </p:nvSpPr>
        <p:spPr bwMode="auto">
          <a:xfrm>
            <a:off x="4298950" y="2795588"/>
            <a:ext cx="4305300" cy="1570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r>
              <a:rPr lang="en-GB" sz="2400"/>
              <a:t>6 and 4 more makes ?</a:t>
            </a:r>
          </a:p>
          <a:p>
            <a:endParaRPr lang="en-GB" sz="2400"/>
          </a:p>
          <a:p>
            <a:r>
              <a:rPr lang="en-GB" sz="2400"/>
              <a:t>The two parts (6 and 4) combine </a:t>
            </a:r>
            <a:br>
              <a:rPr lang="en-GB" sz="2400"/>
            </a:br>
            <a:r>
              <a:rPr lang="en-GB" sz="2400"/>
              <a:t>to make the whole (10).</a:t>
            </a:r>
          </a:p>
        </p:txBody>
      </p:sp>
      <p:grpSp>
        <p:nvGrpSpPr>
          <p:cNvPr id="5" name="Group 20"/>
          <p:cNvGrpSpPr>
            <a:grpSpLocks/>
          </p:cNvGrpSpPr>
          <p:nvPr/>
        </p:nvGrpSpPr>
        <p:grpSpPr bwMode="auto">
          <a:xfrm>
            <a:off x="1042988" y="2401888"/>
            <a:ext cx="2592387" cy="2322512"/>
            <a:chOff x="-3636912" y="2284411"/>
            <a:chExt cx="2592288" cy="2322655"/>
          </a:xfrm>
        </p:grpSpPr>
        <p:pic>
          <p:nvPicPr>
            <p:cNvPr id="6" name="Picture 21" descr="Mode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36912" y="2284411"/>
              <a:ext cx="2577546" cy="23226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22"/>
            <p:cNvSpPr txBox="1">
              <a:spLocks noChangeArrowheads="1"/>
            </p:cNvSpPr>
            <p:nvPr/>
          </p:nvSpPr>
          <p:spPr bwMode="auto">
            <a:xfrm>
              <a:off x="-3420888" y="3620943"/>
              <a:ext cx="648072" cy="9234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lgn="ctr"/>
              <a:r>
                <a:rPr lang="en-GB" sz="5400" b="1"/>
                <a:t>4</a:t>
              </a:r>
            </a:p>
          </p:txBody>
        </p:sp>
        <p:sp>
          <p:nvSpPr>
            <p:cNvPr id="8" name="TextBox 23"/>
            <p:cNvSpPr txBox="1">
              <a:spLocks noChangeArrowheads="1"/>
            </p:cNvSpPr>
            <p:nvPr/>
          </p:nvSpPr>
          <p:spPr bwMode="auto">
            <a:xfrm>
              <a:off x="-3420888" y="2331190"/>
              <a:ext cx="648072" cy="9234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lgn="ctr"/>
              <a:r>
                <a:rPr lang="en-GB" sz="5400" b="1"/>
                <a:t>6</a:t>
              </a:r>
            </a:p>
          </p:txBody>
        </p:sp>
        <p:sp>
          <p:nvSpPr>
            <p:cNvPr id="9" name="TextBox 24"/>
            <p:cNvSpPr txBox="1">
              <a:spLocks noChangeArrowheads="1"/>
            </p:cNvSpPr>
            <p:nvPr/>
          </p:nvSpPr>
          <p:spPr bwMode="auto">
            <a:xfrm>
              <a:off x="-2124744" y="2948832"/>
              <a:ext cx="1080120" cy="9234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lgn="ctr"/>
              <a:r>
                <a:rPr lang="en-GB" sz="5400" b="1" dirty="0"/>
                <a:t>?</a:t>
              </a:r>
            </a:p>
          </p:txBody>
        </p:sp>
      </p:grpSp>
    </p:spTree>
    <p:extLst>
      <p:ext uri="{BB962C8B-B14F-4D97-AF65-F5344CB8AC3E}">
        <p14:creationId xmlns:p14="http://schemas.microsoft.com/office/powerpoint/2010/main" val="357776168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Part-Whole Model</a:t>
            </a:r>
            <a:endParaRPr lang="en-US" dirty="0"/>
          </a:p>
        </p:txBody>
      </p:sp>
      <p:pic>
        <p:nvPicPr>
          <p:cNvPr id="4" name="Picture 2" descr="https://scontent-lhr3-1.xx.fbcdn.net/hphotos-xtp1/t31.0-8/12525365_706341489468758_3173410226566685644_o.jpg"/>
          <p:cNvPicPr>
            <a:picLocks noChangeAspect="1" noChangeArrowheads="1"/>
          </p:cNvPicPr>
          <p:nvPr/>
        </p:nvPicPr>
        <p:blipFill>
          <a:blip r:embed="rId3"/>
          <a:srcRect/>
          <a:stretch>
            <a:fillRect/>
          </a:stretch>
        </p:blipFill>
        <p:spPr bwMode="auto">
          <a:xfrm>
            <a:off x="350838" y="2060575"/>
            <a:ext cx="4044950" cy="3211513"/>
          </a:xfrm>
          <a:prstGeom prst="rect">
            <a:avLst/>
          </a:prstGeom>
          <a:noFill/>
          <a:ln w="9525">
            <a:solidFill>
              <a:schemeClr val="tx2">
                <a:lumMod val="75000"/>
              </a:schemeClr>
            </a:solidFill>
          </a:ln>
          <a:extLst>
            <a:ext uri="{909E8E84-426E-40DD-AFC4-6F175D3DCCD1}">
              <a14:hiddenFill xmlns:a14="http://schemas.microsoft.com/office/drawing/2010/main">
                <a:solidFill>
                  <a:srgbClr val="FFFFFF"/>
                </a:solidFill>
              </a14:hiddenFill>
            </a:ext>
          </a:extLst>
        </p:spPr>
      </p:pic>
      <p:pic>
        <p:nvPicPr>
          <p:cNvPr id="5" name="Picture 4" descr="https://scontent-lhr3-1.xx.fbcdn.net/hphotos-xta1/t31.0-8/12525663_706341966135377_6650513636435868757_o.jpg"/>
          <p:cNvPicPr>
            <a:picLocks noChangeAspect="1" noChangeArrowheads="1"/>
          </p:cNvPicPr>
          <p:nvPr/>
        </p:nvPicPr>
        <p:blipFill>
          <a:blip r:embed="rId4"/>
          <a:srcRect/>
          <a:stretch>
            <a:fillRect/>
          </a:stretch>
        </p:blipFill>
        <p:spPr bwMode="auto">
          <a:xfrm>
            <a:off x="4749800" y="2060575"/>
            <a:ext cx="4043363" cy="3211513"/>
          </a:xfrm>
          <a:prstGeom prst="rect">
            <a:avLst/>
          </a:prstGeom>
          <a:noFill/>
          <a:ln w="9525">
            <a:solidFill>
              <a:schemeClr val="tx2">
                <a:lumMod val="75000"/>
              </a:schemeClr>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678654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Part-Whole Model</a:t>
            </a:r>
            <a:endParaRPr lang="en-US" dirty="0"/>
          </a:p>
        </p:txBody>
      </p:sp>
      <p:sp>
        <p:nvSpPr>
          <p:cNvPr id="4" name="TextBox 44"/>
          <p:cNvSpPr txBox="1">
            <a:spLocks noChangeArrowheads="1"/>
          </p:cNvSpPr>
          <p:nvPr/>
        </p:nvSpPr>
        <p:spPr bwMode="auto">
          <a:xfrm>
            <a:off x="252413" y="4430713"/>
            <a:ext cx="7858125"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r>
              <a:rPr lang="en-GB" sz="2400" dirty="0"/>
              <a:t>The part-whole model can be orientated differently, and is used for addition and subtraction </a:t>
            </a:r>
            <a:r>
              <a:rPr lang="en-GB" sz="2400" dirty="0" smtClean="0"/>
              <a:t>problems.</a:t>
            </a:r>
            <a:endParaRPr lang="en-GB" sz="2400" dirty="0"/>
          </a:p>
        </p:txBody>
      </p:sp>
      <p:pic>
        <p:nvPicPr>
          <p:cNvPr id="5" name="Picture 45" descr="Mode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4838" y="2116138"/>
            <a:ext cx="1609725" cy="144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46" descr="Mode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19400" y="2036763"/>
            <a:ext cx="1449388" cy="160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47" descr="Model"/>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75213" y="2116138"/>
            <a:ext cx="1608137" cy="144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48" descr="Model"/>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88188" y="2036763"/>
            <a:ext cx="1450975" cy="160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3012423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Part-Whole Model</a:t>
            </a:r>
            <a:endParaRPr lang="en-US" dirty="0"/>
          </a:p>
        </p:txBody>
      </p:sp>
      <p:sp>
        <p:nvSpPr>
          <p:cNvPr id="4" name="TextBox 1"/>
          <p:cNvSpPr txBox="1">
            <a:spLocks noChangeArrowheads="1"/>
          </p:cNvSpPr>
          <p:nvPr/>
        </p:nvSpPr>
        <p:spPr bwMode="auto">
          <a:xfrm>
            <a:off x="252413" y="1538288"/>
            <a:ext cx="6007912" cy="193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r>
              <a:rPr lang="en-GB" sz="2400" dirty="0"/>
              <a:t>An unknown number and 4 makes 10.</a:t>
            </a:r>
            <a:endParaRPr lang="en-GB" sz="800" dirty="0"/>
          </a:p>
          <a:p>
            <a:r>
              <a:rPr lang="en-GB" sz="2400" dirty="0"/>
              <a:t>This leads to a missing box calculation:</a:t>
            </a:r>
          </a:p>
          <a:p>
            <a:endParaRPr lang="en-GB" sz="2400" dirty="0"/>
          </a:p>
          <a:p>
            <a:r>
              <a:rPr lang="en-GB" sz="2400" dirty="0"/>
              <a:t>     + 4 = 10</a:t>
            </a:r>
          </a:p>
          <a:p>
            <a:r>
              <a:rPr lang="en-GB" sz="2400" dirty="0"/>
              <a:t>In other words, algebra.</a:t>
            </a:r>
          </a:p>
        </p:txBody>
      </p:sp>
      <p:grpSp>
        <p:nvGrpSpPr>
          <p:cNvPr id="5" name="Group 18"/>
          <p:cNvGrpSpPr>
            <a:grpSpLocks/>
          </p:cNvGrpSpPr>
          <p:nvPr/>
        </p:nvGrpSpPr>
        <p:grpSpPr bwMode="auto">
          <a:xfrm>
            <a:off x="5978525" y="1538288"/>
            <a:ext cx="2902640" cy="2322512"/>
            <a:chOff x="-3636912" y="2284411"/>
            <a:chExt cx="2592288" cy="2322655"/>
          </a:xfrm>
        </p:grpSpPr>
        <p:pic>
          <p:nvPicPr>
            <p:cNvPr id="6" name="Picture 15" descr="Mode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36912" y="2284411"/>
              <a:ext cx="2577546" cy="23226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7"/>
            <p:cNvSpPr txBox="1">
              <a:spLocks noChangeArrowheads="1"/>
            </p:cNvSpPr>
            <p:nvPr/>
          </p:nvSpPr>
          <p:spPr bwMode="auto">
            <a:xfrm>
              <a:off x="-3420888" y="3620943"/>
              <a:ext cx="648072" cy="9234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lgn="ctr"/>
              <a:r>
                <a:rPr lang="en-GB" sz="5400" b="1"/>
                <a:t>4</a:t>
              </a:r>
            </a:p>
          </p:txBody>
        </p:sp>
        <p:sp>
          <p:nvSpPr>
            <p:cNvPr id="8" name="TextBox 16"/>
            <p:cNvSpPr txBox="1">
              <a:spLocks noChangeArrowheads="1"/>
            </p:cNvSpPr>
            <p:nvPr/>
          </p:nvSpPr>
          <p:spPr bwMode="auto">
            <a:xfrm>
              <a:off x="-3420888" y="2331190"/>
              <a:ext cx="648072" cy="9234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lgn="ctr"/>
              <a:r>
                <a:rPr lang="en-GB" sz="5400" b="1"/>
                <a:t>?</a:t>
              </a:r>
            </a:p>
          </p:txBody>
        </p:sp>
        <p:sp>
          <p:nvSpPr>
            <p:cNvPr id="9" name="TextBox 17"/>
            <p:cNvSpPr txBox="1">
              <a:spLocks noChangeArrowheads="1"/>
            </p:cNvSpPr>
            <p:nvPr/>
          </p:nvSpPr>
          <p:spPr bwMode="auto">
            <a:xfrm>
              <a:off x="-2124744" y="2948832"/>
              <a:ext cx="1080120" cy="9234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lgn="ctr"/>
              <a:r>
                <a:rPr lang="en-GB" sz="5400" b="1"/>
                <a:t>10</a:t>
              </a:r>
            </a:p>
          </p:txBody>
        </p:sp>
      </p:grpSp>
      <p:sp>
        <p:nvSpPr>
          <p:cNvPr id="10" name="Rectangle 19"/>
          <p:cNvSpPr>
            <a:spLocks noChangeArrowheads="1"/>
          </p:cNvSpPr>
          <p:nvPr/>
        </p:nvSpPr>
        <p:spPr bwMode="auto">
          <a:xfrm>
            <a:off x="252413" y="3716338"/>
            <a:ext cx="5942144" cy="2678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GB" sz="2400" dirty="0"/>
              <a:t>The National Curriculum requires that children know their number families for </a:t>
            </a:r>
            <a:br>
              <a:rPr lang="en-GB" sz="2400" dirty="0"/>
            </a:br>
            <a:r>
              <a:rPr lang="en-GB" sz="2400" dirty="0"/>
              <a:t>all the operations, for example:</a:t>
            </a:r>
          </a:p>
          <a:p>
            <a:r>
              <a:rPr lang="en-GB" sz="2400" dirty="0"/>
              <a:t>              6 + 4 = 10          3 × 7 = 21</a:t>
            </a:r>
          </a:p>
          <a:p>
            <a:r>
              <a:rPr lang="en-GB" sz="2400" dirty="0"/>
              <a:t>              4 + 6 = 10          7 × 3 = 21</a:t>
            </a:r>
          </a:p>
          <a:p>
            <a:r>
              <a:rPr lang="en-GB" sz="2400" dirty="0"/>
              <a:t>             10 – 6 = 4          21 ÷ 7 = 3</a:t>
            </a:r>
          </a:p>
          <a:p>
            <a:r>
              <a:rPr lang="en-GB" sz="2400" dirty="0"/>
              <a:t>             10 – 4 = 6          21 ÷ 3 = 7</a:t>
            </a:r>
          </a:p>
        </p:txBody>
      </p:sp>
      <p:sp>
        <p:nvSpPr>
          <p:cNvPr id="11" name="Rectangle 10"/>
          <p:cNvSpPr/>
          <p:nvPr/>
        </p:nvSpPr>
        <p:spPr>
          <a:xfrm>
            <a:off x="252413" y="2719295"/>
            <a:ext cx="419940" cy="361951"/>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933792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Part-Whole Model</a:t>
            </a:r>
            <a:endParaRPr lang="en-US" dirty="0"/>
          </a:p>
        </p:txBody>
      </p:sp>
      <p:sp>
        <p:nvSpPr>
          <p:cNvPr id="4" name="Oval 3"/>
          <p:cNvSpPr/>
          <p:nvPr/>
        </p:nvSpPr>
        <p:spPr>
          <a:xfrm rot="16200000">
            <a:off x="7405687" y="3854451"/>
            <a:ext cx="741363" cy="754062"/>
          </a:xfrm>
          <a:prstGeom prst="ellipse">
            <a:avLst/>
          </a:prstGeom>
          <a:solidFill>
            <a:srgbClr val="5BA2D0"/>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1350" dirty="0"/>
          </a:p>
        </p:txBody>
      </p:sp>
      <p:sp>
        <p:nvSpPr>
          <p:cNvPr id="5" name="Oval 4"/>
          <p:cNvSpPr/>
          <p:nvPr/>
        </p:nvSpPr>
        <p:spPr>
          <a:xfrm rot="16200000">
            <a:off x="7406481" y="2866232"/>
            <a:ext cx="739775" cy="754062"/>
          </a:xfrm>
          <a:prstGeom prst="ellipse">
            <a:avLst/>
          </a:prstGeom>
          <a:solidFill>
            <a:srgbClr val="E82783"/>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1350" dirty="0"/>
          </a:p>
        </p:txBody>
      </p:sp>
      <p:sp>
        <p:nvSpPr>
          <p:cNvPr id="6" name="Oval 5"/>
          <p:cNvSpPr/>
          <p:nvPr/>
        </p:nvSpPr>
        <p:spPr>
          <a:xfrm rot="16200000">
            <a:off x="6124576" y="3906837"/>
            <a:ext cx="741362" cy="754063"/>
          </a:xfrm>
          <a:prstGeom prst="ellipse">
            <a:avLst/>
          </a:prstGeom>
          <a:solidFill>
            <a:srgbClr val="F28E2D"/>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1350" dirty="0"/>
          </a:p>
        </p:txBody>
      </p:sp>
      <p:sp>
        <p:nvSpPr>
          <p:cNvPr id="7" name="Oval 6"/>
          <p:cNvSpPr/>
          <p:nvPr/>
        </p:nvSpPr>
        <p:spPr>
          <a:xfrm rot="16200000">
            <a:off x="7405687" y="4841876"/>
            <a:ext cx="741363" cy="754062"/>
          </a:xfrm>
          <a:prstGeom prst="ellipse">
            <a:avLst/>
          </a:prstGeom>
          <a:solidFill>
            <a:schemeClr val="accent3">
              <a:lumMod val="60000"/>
              <a:lumOff val="40000"/>
            </a:schemeClr>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1350" dirty="0"/>
          </a:p>
        </p:txBody>
      </p:sp>
      <p:sp>
        <p:nvSpPr>
          <p:cNvPr id="8" name="Rectangle 28"/>
          <p:cNvSpPr>
            <a:spLocks noChangeArrowheads="1"/>
          </p:cNvSpPr>
          <p:nvPr/>
        </p:nvSpPr>
        <p:spPr bwMode="auto">
          <a:xfrm>
            <a:off x="252413" y="1482725"/>
            <a:ext cx="786305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GB" sz="2400" dirty="0"/>
              <a:t>The </a:t>
            </a:r>
            <a:r>
              <a:rPr lang="en-GB" sz="2400" b="1" dirty="0"/>
              <a:t>part-whole model </a:t>
            </a:r>
            <a:r>
              <a:rPr lang="en-GB" sz="2400" dirty="0"/>
              <a:t>can involve more than two parts.</a:t>
            </a:r>
          </a:p>
          <a:p>
            <a:r>
              <a:rPr lang="en-GB" sz="2400" dirty="0"/>
              <a:t/>
            </a:r>
            <a:br>
              <a:rPr lang="en-GB" sz="2400" dirty="0"/>
            </a:br>
            <a:r>
              <a:rPr lang="en-GB" sz="2400" dirty="0"/>
              <a:t>Here is an example from a Year 6 geometry lesson:</a:t>
            </a:r>
          </a:p>
        </p:txBody>
      </p:sp>
      <p:grpSp>
        <p:nvGrpSpPr>
          <p:cNvPr id="9" name="Group 32"/>
          <p:cNvGrpSpPr>
            <a:grpSpLocks/>
          </p:cNvGrpSpPr>
          <p:nvPr/>
        </p:nvGrpSpPr>
        <p:grpSpPr bwMode="auto">
          <a:xfrm>
            <a:off x="1038225" y="3141663"/>
            <a:ext cx="3079750" cy="2454275"/>
            <a:chOff x="1038304" y="1851839"/>
            <a:chExt cx="3080073" cy="2454347"/>
          </a:xfrm>
        </p:grpSpPr>
        <p:grpSp>
          <p:nvGrpSpPr>
            <p:cNvPr id="10" name="Group 25"/>
            <p:cNvGrpSpPr>
              <a:grpSpLocks/>
            </p:cNvGrpSpPr>
            <p:nvPr/>
          </p:nvGrpSpPr>
          <p:grpSpPr bwMode="auto">
            <a:xfrm rot="-3246588">
              <a:off x="1603735" y="2029648"/>
              <a:ext cx="1804844" cy="1449225"/>
              <a:chOff x="3790155" y="4240403"/>
              <a:chExt cx="2405831" cy="1931797"/>
            </a:xfrm>
          </p:grpSpPr>
          <p:cxnSp>
            <p:nvCxnSpPr>
              <p:cNvPr id="15" name="Straight Connector 14"/>
              <p:cNvCxnSpPr/>
              <p:nvPr/>
            </p:nvCxnSpPr>
            <p:spPr>
              <a:xfrm>
                <a:off x="3789087" y="4238883"/>
                <a:ext cx="0" cy="1932217"/>
              </a:xfrm>
              <a:prstGeom prst="line">
                <a:avLst/>
              </a:prstGeom>
              <a:ln w="412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flipH="1" flipV="1">
                <a:off x="3790082" y="6148019"/>
                <a:ext cx="2406092" cy="23280"/>
              </a:xfrm>
              <a:prstGeom prst="line">
                <a:avLst/>
              </a:prstGeom>
              <a:ln w="41275">
                <a:solidFill>
                  <a:schemeClr val="tx1"/>
                </a:solidFill>
              </a:ln>
            </p:spPr>
            <p:style>
              <a:lnRef idx="1">
                <a:schemeClr val="accent1"/>
              </a:lnRef>
              <a:fillRef idx="0">
                <a:schemeClr val="accent1"/>
              </a:fillRef>
              <a:effectRef idx="0">
                <a:schemeClr val="accent1"/>
              </a:effectRef>
              <a:fontRef idx="minor">
                <a:schemeClr val="tx1"/>
              </a:fontRef>
            </p:style>
          </p:cxnSp>
          <p:sp>
            <p:nvSpPr>
              <p:cNvPr id="17" name="Rectangle 16"/>
              <p:cNvSpPr/>
              <p:nvPr/>
            </p:nvSpPr>
            <p:spPr>
              <a:xfrm>
                <a:off x="3788391" y="5708232"/>
                <a:ext cx="431700" cy="440198"/>
              </a:xfrm>
              <a:prstGeom prst="rect">
                <a:avLst/>
              </a:prstGeom>
              <a:noFill/>
              <a:ln w="412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1350" dirty="0"/>
              </a:p>
            </p:txBody>
          </p:sp>
        </p:grpSp>
        <p:sp>
          <p:nvSpPr>
            <p:cNvPr id="11" name="TextBox 3"/>
            <p:cNvSpPr txBox="1">
              <a:spLocks noChangeArrowheads="1"/>
            </p:cNvSpPr>
            <p:nvPr/>
          </p:nvSpPr>
          <p:spPr bwMode="auto">
            <a:xfrm>
              <a:off x="2739655" y="3602365"/>
              <a:ext cx="42090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r>
                <a:rPr lang="en-GB" sz="1400" b="1">
                  <a:latin typeface="Arial" charset="0"/>
                </a:rPr>
                <a:t>?</a:t>
              </a:r>
            </a:p>
          </p:txBody>
        </p:sp>
        <p:sp>
          <p:nvSpPr>
            <p:cNvPr id="12" name="TextBox 11"/>
            <p:cNvSpPr txBox="1">
              <a:spLocks noRot="1" noChangeAspect="1" noMove="1" noResize="1" noEditPoints="1" noAdjustHandles="1" noChangeArrowheads="1" noChangeShapeType="1" noTextEdit="1"/>
            </p:cNvSpPr>
            <p:nvPr/>
          </p:nvSpPr>
          <p:spPr>
            <a:xfrm>
              <a:off x="1865608" y="3645024"/>
              <a:ext cx="635462" cy="307777"/>
            </a:xfrm>
            <a:prstGeom prst="rect">
              <a:avLst/>
            </a:prstGeom>
            <a:blipFill rotWithShape="1">
              <a:blip r:embed="rId3"/>
              <a:stretch>
                <a:fillRect l="-1923" t="-1961" b="-17647"/>
              </a:stretch>
            </a:blipFill>
            <a:ln>
              <a:noFill/>
            </a:ln>
          </p:spPr>
          <p:txBody>
            <a:bodyPr/>
            <a:lstStyle/>
            <a:p>
              <a:r>
                <a:rPr lang="en-GB">
                  <a:noFill/>
                </a:rPr>
                <a:t> </a:t>
              </a:r>
            </a:p>
          </p:txBody>
        </p:sp>
        <p:sp>
          <p:nvSpPr>
            <p:cNvPr id="13" name="Arc 12"/>
            <p:cNvSpPr/>
            <p:nvPr/>
          </p:nvSpPr>
          <p:spPr>
            <a:xfrm rot="16200000">
              <a:off x="1865508" y="3513971"/>
              <a:ext cx="792186" cy="792245"/>
            </a:xfrm>
            <a:prstGeom prst="arc">
              <a:avLst>
                <a:gd name="adj1" fmla="val 16200000"/>
                <a:gd name="adj2" fmla="val 1998629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dirty="0"/>
            </a:p>
          </p:txBody>
        </p:sp>
        <p:cxnSp>
          <p:nvCxnSpPr>
            <p:cNvPr id="14" name="Straight Connector 13"/>
            <p:cNvCxnSpPr/>
            <p:nvPr/>
          </p:nvCxnSpPr>
          <p:spPr>
            <a:xfrm>
              <a:off x="1038304" y="3933112"/>
              <a:ext cx="3080073" cy="0"/>
            </a:xfrm>
            <a:prstGeom prst="line">
              <a:avLst/>
            </a:prstGeom>
            <a:ln w="41275"/>
          </p:spPr>
          <p:style>
            <a:lnRef idx="1">
              <a:schemeClr val="dk1"/>
            </a:lnRef>
            <a:fillRef idx="0">
              <a:schemeClr val="dk1"/>
            </a:fillRef>
            <a:effectRef idx="0">
              <a:schemeClr val="dk1"/>
            </a:effectRef>
            <a:fontRef idx="minor">
              <a:schemeClr val="tx1"/>
            </a:fontRef>
          </p:style>
        </p:cxnSp>
      </p:grpSp>
      <p:cxnSp>
        <p:nvCxnSpPr>
          <p:cNvPr id="18" name="Straight Connector 17"/>
          <p:cNvCxnSpPr/>
          <p:nvPr/>
        </p:nvCxnSpPr>
        <p:spPr>
          <a:xfrm flipV="1">
            <a:off x="6494463" y="3243263"/>
            <a:ext cx="1338262" cy="1041400"/>
          </a:xfrm>
          <a:prstGeom prst="line">
            <a:avLst/>
          </a:prstGeom>
          <a:ln w="285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6494463" y="4284663"/>
            <a:ext cx="1281112" cy="0"/>
          </a:xfrm>
          <a:prstGeom prst="line">
            <a:avLst/>
          </a:prstGeom>
          <a:ln w="285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6494463" y="4284663"/>
            <a:ext cx="1338262" cy="987425"/>
          </a:xfrm>
          <a:prstGeom prst="line">
            <a:avLst/>
          </a:prstGeom>
          <a:ln w="285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1202760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Activities and Games</a:t>
            </a:r>
            <a:endParaRPr lang="en-US" dirty="0"/>
          </a:p>
        </p:txBody>
      </p:sp>
      <p:sp>
        <p:nvSpPr>
          <p:cNvPr id="4" name="Rounded Rectangular Callout 3"/>
          <p:cNvSpPr/>
          <p:nvPr/>
        </p:nvSpPr>
        <p:spPr>
          <a:xfrm>
            <a:off x="841374" y="2060575"/>
            <a:ext cx="7107331" cy="1122363"/>
          </a:xfrm>
          <a:prstGeom prst="wedgeRoundRectCallout">
            <a:avLst>
              <a:gd name="adj1" fmla="val -46894"/>
              <a:gd name="adj2" fmla="val 89897"/>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r>
              <a:rPr lang="en-GB" sz="2000" dirty="0">
                <a:solidFill>
                  <a:schemeClr val="tx1"/>
                </a:solidFill>
                <a:latin typeface="+mj-lt"/>
              </a:rPr>
              <a:t>There are 7 cubes under the cups. You can only lift one cup up. Can you work out how many cubes are under the second cup?</a:t>
            </a:r>
          </a:p>
        </p:txBody>
      </p:sp>
      <p:sp>
        <p:nvSpPr>
          <p:cNvPr id="5" name="Trapezoid 4"/>
          <p:cNvSpPr/>
          <p:nvPr/>
        </p:nvSpPr>
        <p:spPr>
          <a:xfrm>
            <a:off x="5160963" y="3709988"/>
            <a:ext cx="1263650" cy="1355725"/>
          </a:xfrm>
          <a:prstGeom prst="trapezoid">
            <a:avLst/>
          </a:prstGeom>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6" name="Trapezoid 5"/>
          <p:cNvSpPr/>
          <p:nvPr/>
        </p:nvSpPr>
        <p:spPr>
          <a:xfrm>
            <a:off x="2525713" y="3709988"/>
            <a:ext cx="1262062" cy="1355725"/>
          </a:xfrm>
          <a:prstGeom prst="trapezoid">
            <a:avLst/>
          </a:prstGeom>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Tree>
    <p:extLst>
      <p:ext uri="{BB962C8B-B14F-4D97-AF65-F5344CB8AC3E}">
        <p14:creationId xmlns:p14="http://schemas.microsoft.com/office/powerpoint/2010/main" val="131516106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rapezoid 3"/>
          <p:cNvSpPr/>
          <p:nvPr/>
        </p:nvSpPr>
        <p:spPr>
          <a:xfrm rot="20318886">
            <a:off x="4559300" y="2954338"/>
            <a:ext cx="1262063" cy="1355725"/>
          </a:xfrm>
          <a:prstGeom prst="trapezoid">
            <a:avLst/>
          </a:prstGeom>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5" name="Rounded Rectangular Callout 4"/>
          <p:cNvSpPr/>
          <p:nvPr/>
        </p:nvSpPr>
        <p:spPr>
          <a:xfrm>
            <a:off x="2751138" y="1647825"/>
            <a:ext cx="5721350" cy="1122363"/>
          </a:xfrm>
          <a:prstGeom prst="wedgeRoundRectCallout">
            <a:avLst>
              <a:gd name="adj1" fmla="val 49425"/>
              <a:gd name="adj2" fmla="val 94064"/>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r>
              <a:rPr lang="en-GB" sz="2000" dirty="0">
                <a:solidFill>
                  <a:schemeClr val="tx1"/>
                </a:solidFill>
                <a:latin typeface="Calibri" charset="0"/>
                <a:ea typeface="ＭＳ Ｐゴシック" charset="0"/>
              </a:rPr>
              <a:t>There are 5 cubes under this cup. There are 7 cubes altogether. 7 – 5 = 2. I know that there are 2 cubes under the other cup.</a:t>
            </a:r>
          </a:p>
        </p:txBody>
      </p:sp>
      <p:sp>
        <p:nvSpPr>
          <p:cNvPr id="6" name="Rectangle 5"/>
          <p:cNvSpPr/>
          <p:nvPr/>
        </p:nvSpPr>
        <p:spPr>
          <a:xfrm>
            <a:off x="5314950" y="4754563"/>
            <a:ext cx="311150" cy="311150"/>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7" name="Rectangle 6"/>
          <p:cNvSpPr/>
          <p:nvPr/>
        </p:nvSpPr>
        <p:spPr>
          <a:xfrm>
            <a:off x="5667375" y="4754563"/>
            <a:ext cx="311150" cy="311150"/>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8" name="Rectangle 7"/>
          <p:cNvSpPr/>
          <p:nvPr/>
        </p:nvSpPr>
        <p:spPr>
          <a:xfrm>
            <a:off x="6026150" y="4754563"/>
            <a:ext cx="311150" cy="311150"/>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9" name="Rectangle 8"/>
          <p:cNvSpPr/>
          <p:nvPr/>
        </p:nvSpPr>
        <p:spPr>
          <a:xfrm>
            <a:off x="5487988" y="4437063"/>
            <a:ext cx="311150" cy="311150"/>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10" name="Rectangle 9"/>
          <p:cNvSpPr/>
          <p:nvPr/>
        </p:nvSpPr>
        <p:spPr>
          <a:xfrm>
            <a:off x="5868988" y="4437063"/>
            <a:ext cx="312737" cy="311150"/>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11" name="Trapezoid 10"/>
          <p:cNvSpPr/>
          <p:nvPr/>
        </p:nvSpPr>
        <p:spPr>
          <a:xfrm>
            <a:off x="2525713" y="3709988"/>
            <a:ext cx="1262062" cy="1355725"/>
          </a:xfrm>
          <a:prstGeom prst="trapezoid">
            <a:avLst/>
          </a:prstGeom>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Tree>
    <p:extLst>
      <p:ext uri="{BB962C8B-B14F-4D97-AF65-F5344CB8AC3E}">
        <p14:creationId xmlns:p14="http://schemas.microsoft.com/office/powerpoint/2010/main" val="86709467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ular Callout 3"/>
          <p:cNvSpPr/>
          <p:nvPr/>
        </p:nvSpPr>
        <p:spPr>
          <a:xfrm>
            <a:off x="2124075" y="1647825"/>
            <a:ext cx="6348413" cy="1122363"/>
          </a:xfrm>
          <a:prstGeom prst="wedgeRoundRectCallout">
            <a:avLst>
              <a:gd name="adj1" fmla="val 49425"/>
              <a:gd name="adj2" fmla="val 94064"/>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endParaRPr lang="en-GB" sz="2000" dirty="0">
              <a:solidFill>
                <a:schemeClr val="tx1"/>
              </a:solidFill>
              <a:latin typeface="Calibri" charset="0"/>
              <a:ea typeface="ＭＳ Ｐゴシック" charset="0"/>
            </a:endParaRPr>
          </a:p>
          <a:p>
            <a:pPr algn="ctr"/>
            <a:r>
              <a:rPr lang="en-GB" sz="2000" dirty="0">
                <a:solidFill>
                  <a:schemeClr val="tx1"/>
                </a:solidFill>
                <a:latin typeface="Calibri" charset="0"/>
                <a:ea typeface="ＭＳ Ｐゴシック" charset="0"/>
              </a:rPr>
              <a:t>I solved the problem with a subtraction. 7 – 5 = 2</a:t>
            </a:r>
          </a:p>
          <a:p>
            <a:pPr algn="ctr"/>
            <a:r>
              <a:rPr lang="en-GB" sz="2000" dirty="0">
                <a:solidFill>
                  <a:schemeClr val="tx1"/>
                </a:solidFill>
                <a:latin typeface="Calibri" charset="0"/>
                <a:ea typeface="ＭＳ Ｐゴシック" charset="0"/>
              </a:rPr>
              <a:t>I can check my answer with an addition. </a:t>
            </a:r>
            <a:br>
              <a:rPr lang="en-GB" sz="2000" dirty="0">
                <a:solidFill>
                  <a:schemeClr val="tx1"/>
                </a:solidFill>
                <a:latin typeface="Calibri" charset="0"/>
                <a:ea typeface="ＭＳ Ｐゴシック" charset="0"/>
              </a:rPr>
            </a:br>
            <a:r>
              <a:rPr lang="en-GB" sz="2000" dirty="0">
                <a:solidFill>
                  <a:schemeClr val="tx1"/>
                </a:solidFill>
                <a:latin typeface="Calibri" charset="0"/>
                <a:ea typeface="ＭＳ Ｐゴシック" charset="0"/>
              </a:rPr>
              <a:t>5 + 2 = 7 or 2 + 5 = 7</a:t>
            </a:r>
          </a:p>
          <a:p>
            <a:pPr algn="ctr"/>
            <a:endParaRPr lang="en-GB" sz="2000" dirty="0">
              <a:solidFill>
                <a:schemeClr val="tx1"/>
              </a:solidFill>
              <a:latin typeface="Calibri" charset="0"/>
              <a:ea typeface="ＭＳ Ｐゴシック" charset="0"/>
            </a:endParaRPr>
          </a:p>
        </p:txBody>
      </p:sp>
      <p:sp>
        <p:nvSpPr>
          <p:cNvPr id="5" name="Trapezoid 4"/>
          <p:cNvSpPr/>
          <p:nvPr/>
        </p:nvSpPr>
        <p:spPr>
          <a:xfrm rot="20318886">
            <a:off x="1925638" y="3036888"/>
            <a:ext cx="1262062" cy="1355725"/>
          </a:xfrm>
          <a:prstGeom prst="trapezoid">
            <a:avLst/>
          </a:prstGeom>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6" name="Rectangle 5"/>
          <p:cNvSpPr/>
          <p:nvPr/>
        </p:nvSpPr>
        <p:spPr>
          <a:xfrm>
            <a:off x="3235325" y="4754563"/>
            <a:ext cx="311150" cy="311150"/>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7" name="Rectangle 6"/>
          <p:cNvSpPr/>
          <p:nvPr/>
        </p:nvSpPr>
        <p:spPr>
          <a:xfrm>
            <a:off x="2819400" y="4754563"/>
            <a:ext cx="312738" cy="311150"/>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8" name="Trapezoid 7"/>
          <p:cNvSpPr/>
          <p:nvPr/>
        </p:nvSpPr>
        <p:spPr>
          <a:xfrm>
            <a:off x="3852863" y="3703638"/>
            <a:ext cx="1262062" cy="1355725"/>
          </a:xfrm>
          <a:prstGeom prst="trapezoid">
            <a:avLst/>
          </a:prstGeom>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9" name="Rectangle 8"/>
          <p:cNvSpPr/>
          <p:nvPr/>
        </p:nvSpPr>
        <p:spPr>
          <a:xfrm>
            <a:off x="5314950" y="4754563"/>
            <a:ext cx="311150" cy="311150"/>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10" name="Rectangle 9"/>
          <p:cNvSpPr/>
          <p:nvPr/>
        </p:nvSpPr>
        <p:spPr>
          <a:xfrm>
            <a:off x="5667375" y="4754563"/>
            <a:ext cx="311150" cy="311150"/>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11" name="Rectangle 10"/>
          <p:cNvSpPr/>
          <p:nvPr/>
        </p:nvSpPr>
        <p:spPr>
          <a:xfrm>
            <a:off x="6026150" y="4754563"/>
            <a:ext cx="311150" cy="311150"/>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12" name="Rectangle 11"/>
          <p:cNvSpPr/>
          <p:nvPr/>
        </p:nvSpPr>
        <p:spPr>
          <a:xfrm>
            <a:off x="5487988" y="4437063"/>
            <a:ext cx="311150" cy="311150"/>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13" name="Rectangle 12"/>
          <p:cNvSpPr/>
          <p:nvPr/>
        </p:nvSpPr>
        <p:spPr>
          <a:xfrm>
            <a:off x="5868988" y="4437063"/>
            <a:ext cx="312737" cy="311150"/>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Tree>
    <p:extLst>
      <p:ext uri="{BB962C8B-B14F-4D97-AF65-F5344CB8AC3E}">
        <p14:creationId xmlns:p14="http://schemas.microsoft.com/office/powerpoint/2010/main" val="298416570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rapezoid 3"/>
          <p:cNvSpPr/>
          <p:nvPr/>
        </p:nvSpPr>
        <p:spPr>
          <a:xfrm>
            <a:off x="1268413" y="3709988"/>
            <a:ext cx="1262062" cy="1355725"/>
          </a:xfrm>
          <a:prstGeom prst="trapezoid">
            <a:avLst/>
          </a:prstGeom>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5" name="Rounded Rectangular Callout 4"/>
          <p:cNvSpPr/>
          <p:nvPr/>
        </p:nvSpPr>
        <p:spPr>
          <a:xfrm>
            <a:off x="1514475" y="1773238"/>
            <a:ext cx="4284663" cy="1122362"/>
          </a:xfrm>
          <a:prstGeom prst="wedgeRoundRectCallout">
            <a:avLst>
              <a:gd name="adj1" fmla="val -72491"/>
              <a:gd name="adj2" fmla="val 45679"/>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sz="2000" dirty="0">
              <a:solidFill>
                <a:schemeClr val="tx1"/>
              </a:solidFill>
              <a:latin typeface="+mj-lt"/>
            </a:endParaRPr>
          </a:p>
          <a:p>
            <a:pPr algn="ctr" fontAlgn="auto">
              <a:spcBef>
                <a:spcPts val="0"/>
              </a:spcBef>
              <a:spcAft>
                <a:spcPts val="0"/>
              </a:spcAft>
              <a:defRPr/>
            </a:pPr>
            <a:r>
              <a:rPr lang="en-GB" sz="2000" dirty="0">
                <a:solidFill>
                  <a:schemeClr val="tx1"/>
                </a:solidFill>
                <a:latin typeface="+mj-lt"/>
              </a:rPr>
              <a:t>Now try this activity again taking turns to hide the cubes. Use different totals.</a:t>
            </a:r>
          </a:p>
          <a:p>
            <a:pPr algn="ctr" fontAlgn="auto">
              <a:spcBef>
                <a:spcPts val="0"/>
              </a:spcBef>
              <a:spcAft>
                <a:spcPts val="0"/>
              </a:spcAft>
              <a:defRPr/>
            </a:pPr>
            <a:endParaRPr lang="en-GB" sz="2000" dirty="0">
              <a:solidFill>
                <a:schemeClr val="tx1"/>
              </a:solidFill>
              <a:latin typeface="+mj-lt"/>
            </a:endParaRPr>
          </a:p>
        </p:txBody>
      </p:sp>
      <p:sp>
        <p:nvSpPr>
          <p:cNvPr id="6" name="Trapezoid 5"/>
          <p:cNvSpPr/>
          <p:nvPr/>
        </p:nvSpPr>
        <p:spPr>
          <a:xfrm>
            <a:off x="3852863" y="3703638"/>
            <a:ext cx="1262062" cy="1355725"/>
          </a:xfrm>
          <a:prstGeom prst="trapezoid">
            <a:avLst/>
          </a:prstGeom>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7" name="Rectangle 6"/>
          <p:cNvSpPr/>
          <p:nvPr/>
        </p:nvSpPr>
        <p:spPr>
          <a:xfrm>
            <a:off x="5314950" y="4754563"/>
            <a:ext cx="311150" cy="311150"/>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8" name="Rectangle 7"/>
          <p:cNvSpPr/>
          <p:nvPr/>
        </p:nvSpPr>
        <p:spPr>
          <a:xfrm>
            <a:off x="5667375" y="4754563"/>
            <a:ext cx="311150" cy="311150"/>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9" name="Rectangle 8"/>
          <p:cNvSpPr/>
          <p:nvPr/>
        </p:nvSpPr>
        <p:spPr>
          <a:xfrm>
            <a:off x="6026150" y="4754563"/>
            <a:ext cx="311150" cy="311150"/>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10" name="Rectangle 9"/>
          <p:cNvSpPr/>
          <p:nvPr/>
        </p:nvSpPr>
        <p:spPr>
          <a:xfrm>
            <a:off x="5487988" y="4437063"/>
            <a:ext cx="311150" cy="311150"/>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11" name="Rectangle 10"/>
          <p:cNvSpPr/>
          <p:nvPr/>
        </p:nvSpPr>
        <p:spPr>
          <a:xfrm>
            <a:off x="5868988" y="4437063"/>
            <a:ext cx="312737" cy="311150"/>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12" name="Rectangle 11"/>
          <p:cNvSpPr/>
          <p:nvPr/>
        </p:nvSpPr>
        <p:spPr>
          <a:xfrm>
            <a:off x="3235325" y="4754563"/>
            <a:ext cx="311150" cy="311150"/>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13" name="Rectangle 12"/>
          <p:cNvSpPr/>
          <p:nvPr/>
        </p:nvSpPr>
        <p:spPr>
          <a:xfrm>
            <a:off x="2819400" y="4754563"/>
            <a:ext cx="312738" cy="311150"/>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Tree>
    <p:extLst>
      <p:ext uri="{BB962C8B-B14F-4D97-AF65-F5344CB8AC3E}">
        <p14:creationId xmlns:p14="http://schemas.microsoft.com/office/powerpoint/2010/main" val="51395100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ular Callout 3"/>
          <p:cNvSpPr/>
          <p:nvPr/>
        </p:nvSpPr>
        <p:spPr>
          <a:xfrm>
            <a:off x="561975" y="1196975"/>
            <a:ext cx="6388100" cy="1720850"/>
          </a:xfrm>
          <a:prstGeom prst="wedgeRoundRectCallout">
            <a:avLst>
              <a:gd name="adj1" fmla="val -46894"/>
              <a:gd name="adj2" fmla="val 89897"/>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r>
              <a:rPr lang="en-GB" sz="2000">
                <a:solidFill>
                  <a:schemeClr val="tx1"/>
                </a:solidFill>
                <a:latin typeface="Calibri" charset="0"/>
                <a:ea typeface="ＭＳ Ｐゴシック" charset="0"/>
              </a:rPr>
              <a:t>I have 3 cups and 10 cubes. I’ve hidden the same number of cubes under both blue cups and a different number under the red cup. You can only lift one cup. </a:t>
            </a:r>
            <a:br>
              <a:rPr lang="en-GB" sz="2000">
                <a:solidFill>
                  <a:schemeClr val="tx1"/>
                </a:solidFill>
                <a:latin typeface="Calibri" charset="0"/>
                <a:ea typeface="ＭＳ Ｐゴシック" charset="0"/>
              </a:rPr>
            </a:br>
            <a:r>
              <a:rPr lang="en-GB" sz="2000">
                <a:solidFill>
                  <a:schemeClr val="tx1"/>
                </a:solidFill>
                <a:latin typeface="Calibri" charset="0"/>
                <a:ea typeface="ＭＳ Ｐゴシック" charset="0"/>
              </a:rPr>
              <a:t>Can you work out what is hiding under the other 2 </a:t>
            </a:r>
            <a:br>
              <a:rPr lang="en-GB" sz="2000">
                <a:solidFill>
                  <a:schemeClr val="tx1"/>
                </a:solidFill>
                <a:latin typeface="Calibri" charset="0"/>
                <a:ea typeface="ＭＳ Ｐゴシック" charset="0"/>
              </a:rPr>
            </a:br>
            <a:r>
              <a:rPr lang="en-GB" sz="2000">
                <a:solidFill>
                  <a:schemeClr val="tx1"/>
                </a:solidFill>
                <a:latin typeface="Calibri" charset="0"/>
                <a:ea typeface="ＭＳ Ｐゴシック" charset="0"/>
              </a:rPr>
              <a:t>cups without lifting them?</a:t>
            </a:r>
          </a:p>
        </p:txBody>
      </p:sp>
      <p:sp>
        <p:nvSpPr>
          <p:cNvPr id="5" name="Trapezoid 4"/>
          <p:cNvSpPr/>
          <p:nvPr/>
        </p:nvSpPr>
        <p:spPr>
          <a:xfrm>
            <a:off x="1165225" y="3709988"/>
            <a:ext cx="1263650" cy="1355725"/>
          </a:xfrm>
          <a:prstGeom prst="trapezoid">
            <a:avLst/>
          </a:prstGeom>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6" name="Trapezoid 5"/>
          <p:cNvSpPr/>
          <p:nvPr/>
        </p:nvSpPr>
        <p:spPr>
          <a:xfrm>
            <a:off x="3756025" y="3709988"/>
            <a:ext cx="1262063" cy="1355725"/>
          </a:xfrm>
          <a:prstGeom prst="trapezoid">
            <a:avLst/>
          </a:prstGeom>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7" name="Trapezoid 6"/>
          <p:cNvSpPr/>
          <p:nvPr/>
        </p:nvSpPr>
        <p:spPr>
          <a:xfrm>
            <a:off x="6621463" y="3709988"/>
            <a:ext cx="1263650" cy="1355725"/>
          </a:xfrm>
          <a:prstGeom prst="trapezoid">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Tree>
    <p:extLst>
      <p:ext uri="{BB962C8B-B14F-4D97-AF65-F5344CB8AC3E}">
        <p14:creationId xmlns:p14="http://schemas.microsoft.com/office/powerpoint/2010/main" val="325197145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868488" y="4732338"/>
            <a:ext cx="311150" cy="312737"/>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5" name="Rectangle 4"/>
          <p:cNvSpPr/>
          <p:nvPr/>
        </p:nvSpPr>
        <p:spPr>
          <a:xfrm>
            <a:off x="1452563" y="4732338"/>
            <a:ext cx="311150" cy="312737"/>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6" name="Trapezoid 5"/>
          <p:cNvSpPr/>
          <p:nvPr/>
        </p:nvSpPr>
        <p:spPr>
          <a:xfrm rot="19505073">
            <a:off x="692150" y="2992438"/>
            <a:ext cx="1262063" cy="1355725"/>
          </a:xfrm>
          <a:prstGeom prst="trapezoid">
            <a:avLst/>
          </a:prstGeom>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7" name="Trapezoid 6"/>
          <p:cNvSpPr/>
          <p:nvPr/>
        </p:nvSpPr>
        <p:spPr>
          <a:xfrm>
            <a:off x="3756025" y="3709988"/>
            <a:ext cx="1262063" cy="1355725"/>
          </a:xfrm>
          <a:prstGeom prst="trapezoid">
            <a:avLst/>
          </a:prstGeom>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8" name="Trapezoid 7"/>
          <p:cNvSpPr/>
          <p:nvPr/>
        </p:nvSpPr>
        <p:spPr>
          <a:xfrm>
            <a:off x="6621463" y="3709988"/>
            <a:ext cx="1263650" cy="1355725"/>
          </a:xfrm>
          <a:prstGeom prst="trapezoid">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9" name="Rounded Rectangular Callout 8"/>
          <p:cNvSpPr/>
          <p:nvPr/>
        </p:nvSpPr>
        <p:spPr>
          <a:xfrm>
            <a:off x="5162550" y="1217613"/>
            <a:ext cx="3270250" cy="1203325"/>
          </a:xfrm>
          <a:prstGeom prst="wedgeRoundRectCallout">
            <a:avLst>
              <a:gd name="adj1" fmla="val 47006"/>
              <a:gd name="adj2" fmla="val 76428"/>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r>
              <a:rPr lang="en-GB" sz="2000" dirty="0">
                <a:solidFill>
                  <a:schemeClr val="tx1"/>
                </a:solidFill>
                <a:latin typeface="+mj-lt"/>
              </a:rPr>
              <a:t>If I lift this cup, what </a:t>
            </a:r>
            <a:br>
              <a:rPr lang="en-GB" sz="2000" dirty="0">
                <a:solidFill>
                  <a:schemeClr val="tx1"/>
                </a:solidFill>
                <a:latin typeface="+mj-lt"/>
              </a:rPr>
            </a:br>
            <a:r>
              <a:rPr lang="en-GB" sz="2000" dirty="0">
                <a:solidFill>
                  <a:schemeClr val="tx1"/>
                </a:solidFill>
                <a:latin typeface="+mj-lt"/>
              </a:rPr>
              <a:t>maths do I need to solve </a:t>
            </a:r>
            <a:br>
              <a:rPr lang="en-GB" sz="2000" dirty="0">
                <a:solidFill>
                  <a:schemeClr val="tx1"/>
                </a:solidFill>
                <a:latin typeface="+mj-lt"/>
              </a:rPr>
            </a:br>
            <a:r>
              <a:rPr lang="en-GB" sz="2000" dirty="0">
                <a:solidFill>
                  <a:schemeClr val="tx1"/>
                </a:solidFill>
                <a:latin typeface="+mj-lt"/>
              </a:rPr>
              <a:t>the problem?</a:t>
            </a:r>
          </a:p>
        </p:txBody>
      </p:sp>
    </p:spTree>
    <p:extLst>
      <p:ext uri="{BB962C8B-B14F-4D97-AF65-F5344CB8AC3E}">
        <p14:creationId xmlns:p14="http://schemas.microsoft.com/office/powerpoint/2010/main" val="111049643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rapezoid 1"/>
          <p:cNvSpPr/>
          <p:nvPr/>
        </p:nvSpPr>
        <p:spPr>
          <a:xfrm rot="19804133">
            <a:off x="5865813" y="2851150"/>
            <a:ext cx="1262062" cy="1355725"/>
          </a:xfrm>
          <a:prstGeom prst="trapezoid">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3" name="Rounded Rectangular Callout 2"/>
          <p:cNvSpPr/>
          <p:nvPr/>
        </p:nvSpPr>
        <p:spPr>
          <a:xfrm>
            <a:off x="5162550" y="1217613"/>
            <a:ext cx="3270250" cy="1203325"/>
          </a:xfrm>
          <a:prstGeom prst="wedgeRoundRectCallout">
            <a:avLst>
              <a:gd name="adj1" fmla="val 47006"/>
              <a:gd name="adj2" fmla="val 76428"/>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r>
              <a:rPr lang="en-GB" sz="2000" dirty="0">
                <a:solidFill>
                  <a:schemeClr val="tx1"/>
                </a:solidFill>
                <a:latin typeface="+mj-lt"/>
              </a:rPr>
              <a:t>If I lift this cup, what </a:t>
            </a:r>
            <a:br>
              <a:rPr lang="en-GB" sz="2000" dirty="0">
                <a:solidFill>
                  <a:schemeClr val="tx1"/>
                </a:solidFill>
                <a:latin typeface="+mj-lt"/>
              </a:rPr>
            </a:br>
            <a:r>
              <a:rPr lang="en-GB" sz="2000" dirty="0">
                <a:solidFill>
                  <a:schemeClr val="tx1"/>
                </a:solidFill>
                <a:latin typeface="+mj-lt"/>
              </a:rPr>
              <a:t>maths do I need to solve </a:t>
            </a:r>
            <a:br>
              <a:rPr lang="en-GB" sz="2000" dirty="0">
                <a:solidFill>
                  <a:schemeClr val="tx1"/>
                </a:solidFill>
                <a:latin typeface="+mj-lt"/>
              </a:rPr>
            </a:br>
            <a:r>
              <a:rPr lang="en-GB" sz="2000" dirty="0">
                <a:solidFill>
                  <a:schemeClr val="tx1"/>
                </a:solidFill>
                <a:latin typeface="+mj-lt"/>
              </a:rPr>
              <a:t>the problem?</a:t>
            </a:r>
          </a:p>
        </p:txBody>
      </p:sp>
      <p:sp>
        <p:nvSpPr>
          <p:cNvPr id="4" name="Rectangle 3"/>
          <p:cNvSpPr/>
          <p:nvPr/>
        </p:nvSpPr>
        <p:spPr>
          <a:xfrm>
            <a:off x="7085013" y="4743450"/>
            <a:ext cx="311150" cy="311150"/>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5" name="Rectangle 4"/>
          <p:cNvSpPr/>
          <p:nvPr/>
        </p:nvSpPr>
        <p:spPr>
          <a:xfrm>
            <a:off x="6704013" y="4743450"/>
            <a:ext cx="312737" cy="311150"/>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6" name="Rectangle 5"/>
          <p:cNvSpPr/>
          <p:nvPr/>
        </p:nvSpPr>
        <p:spPr>
          <a:xfrm>
            <a:off x="7464425" y="4743450"/>
            <a:ext cx="311150" cy="311150"/>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7" name="Rectangle 6"/>
          <p:cNvSpPr/>
          <p:nvPr/>
        </p:nvSpPr>
        <p:spPr>
          <a:xfrm>
            <a:off x="6899275" y="4430713"/>
            <a:ext cx="312738" cy="312737"/>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8" name="Rectangle 7"/>
          <p:cNvSpPr/>
          <p:nvPr/>
        </p:nvSpPr>
        <p:spPr>
          <a:xfrm>
            <a:off x="7304088" y="4430713"/>
            <a:ext cx="312737" cy="312737"/>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9" name="Rectangle 8"/>
          <p:cNvSpPr/>
          <p:nvPr/>
        </p:nvSpPr>
        <p:spPr>
          <a:xfrm>
            <a:off x="7085013" y="4119563"/>
            <a:ext cx="311150" cy="311150"/>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10" name="Trapezoid 9"/>
          <p:cNvSpPr/>
          <p:nvPr/>
        </p:nvSpPr>
        <p:spPr>
          <a:xfrm>
            <a:off x="1165225" y="3709988"/>
            <a:ext cx="1263650" cy="1355725"/>
          </a:xfrm>
          <a:prstGeom prst="trapezoid">
            <a:avLst/>
          </a:prstGeom>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11" name="Trapezoid 10"/>
          <p:cNvSpPr/>
          <p:nvPr/>
        </p:nvSpPr>
        <p:spPr>
          <a:xfrm>
            <a:off x="3756025" y="3709988"/>
            <a:ext cx="1262063" cy="1355725"/>
          </a:xfrm>
          <a:prstGeom prst="trapezoid">
            <a:avLst/>
          </a:prstGeom>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Tree>
    <p:extLst>
      <p:ext uri="{BB962C8B-B14F-4D97-AF65-F5344CB8AC3E}">
        <p14:creationId xmlns:p14="http://schemas.microsoft.com/office/powerpoint/2010/main" val="305373549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rapezoid 1"/>
          <p:cNvSpPr/>
          <p:nvPr/>
        </p:nvSpPr>
        <p:spPr>
          <a:xfrm>
            <a:off x="1165225" y="3709988"/>
            <a:ext cx="1263650" cy="1355725"/>
          </a:xfrm>
          <a:prstGeom prst="trapezoid">
            <a:avLst/>
          </a:prstGeom>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3" name="Trapezoid 2"/>
          <p:cNvSpPr/>
          <p:nvPr/>
        </p:nvSpPr>
        <p:spPr>
          <a:xfrm rot="19736432">
            <a:off x="3309938" y="3025775"/>
            <a:ext cx="1262062" cy="1355725"/>
          </a:xfrm>
          <a:prstGeom prst="trapezoid">
            <a:avLst/>
          </a:prstGeom>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4" name="Trapezoid 3"/>
          <p:cNvSpPr/>
          <p:nvPr/>
        </p:nvSpPr>
        <p:spPr>
          <a:xfrm>
            <a:off x="6596063" y="3703638"/>
            <a:ext cx="1262062" cy="1355725"/>
          </a:xfrm>
          <a:prstGeom prst="trapezoid">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5" name="Rectangle 4"/>
          <p:cNvSpPr/>
          <p:nvPr/>
        </p:nvSpPr>
        <p:spPr>
          <a:xfrm>
            <a:off x="4483100" y="4732338"/>
            <a:ext cx="312738" cy="312737"/>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6" name="Rectangle 5"/>
          <p:cNvSpPr/>
          <p:nvPr/>
        </p:nvSpPr>
        <p:spPr>
          <a:xfrm>
            <a:off x="4067175" y="4732338"/>
            <a:ext cx="312738" cy="312737"/>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7" name="Rounded Rectangular Callout 6"/>
          <p:cNvSpPr/>
          <p:nvPr/>
        </p:nvSpPr>
        <p:spPr>
          <a:xfrm>
            <a:off x="5162550" y="1217613"/>
            <a:ext cx="3270250" cy="1203325"/>
          </a:xfrm>
          <a:prstGeom prst="wedgeRoundRectCallout">
            <a:avLst>
              <a:gd name="adj1" fmla="val 47006"/>
              <a:gd name="adj2" fmla="val 76428"/>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r>
              <a:rPr lang="en-GB" sz="2000" dirty="0">
                <a:solidFill>
                  <a:schemeClr val="tx1"/>
                </a:solidFill>
                <a:latin typeface="+mj-lt"/>
              </a:rPr>
              <a:t>If I lift this cup, what </a:t>
            </a:r>
            <a:br>
              <a:rPr lang="en-GB" sz="2000" dirty="0">
                <a:solidFill>
                  <a:schemeClr val="tx1"/>
                </a:solidFill>
                <a:latin typeface="+mj-lt"/>
              </a:rPr>
            </a:br>
            <a:r>
              <a:rPr lang="en-GB" sz="2000" dirty="0">
                <a:solidFill>
                  <a:schemeClr val="tx1"/>
                </a:solidFill>
                <a:latin typeface="+mj-lt"/>
              </a:rPr>
              <a:t>maths do I need to solve </a:t>
            </a:r>
            <a:br>
              <a:rPr lang="en-GB" sz="2000" dirty="0">
                <a:solidFill>
                  <a:schemeClr val="tx1"/>
                </a:solidFill>
                <a:latin typeface="+mj-lt"/>
              </a:rPr>
            </a:br>
            <a:r>
              <a:rPr lang="en-GB" sz="2000" dirty="0">
                <a:solidFill>
                  <a:schemeClr val="tx1"/>
                </a:solidFill>
                <a:latin typeface="+mj-lt"/>
              </a:rPr>
              <a:t>the problem?</a:t>
            </a:r>
          </a:p>
        </p:txBody>
      </p:sp>
    </p:spTree>
    <p:extLst>
      <p:ext uri="{BB962C8B-B14F-4D97-AF65-F5344CB8AC3E}">
        <p14:creationId xmlns:p14="http://schemas.microsoft.com/office/powerpoint/2010/main" val="371163641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ular Callout 1"/>
          <p:cNvSpPr/>
          <p:nvPr/>
        </p:nvSpPr>
        <p:spPr>
          <a:xfrm>
            <a:off x="628650" y="912813"/>
            <a:ext cx="6246813" cy="1939925"/>
          </a:xfrm>
          <a:prstGeom prst="wedgeRoundRectCallout">
            <a:avLst>
              <a:gd name="adj1" fmla="val -46894"/>
              <a:gd name="adj2" fmla="val 89897"/>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r>
              <a:rPr lang="en-GB" sz="2000">
                <a:solidFill>
                  <a:schemeClr val="tx1"/>
                </a:solidFill>
                <a:latin typeface="Calibri" charset="0"/>
                <a:ea typeface="ＭＳ Ｐゴシック" charset="0"/>
              </a:rPr>
              <a:t>I have four cups and ten cubes. I’ve hidden the same number of cubes under both blue cups and a different number under the red cups. The number of cubes hidden under the red cups is the same. You can only lift one cup. Can you work out what is hiding under the other cups without lifting them?</a:t>
            </a:r>
          </a:p>
        </p:txBody>
      </p:sp>
      <p:sp>
        <p:nvSpPr>
          <p:cNvPr id="3" name="Trapezoid 2"/>
          <p:cNvSpPr/>
          <p:nvPr/>
        </p:nvSpPr>
        <p:spPr>
          <a:xfrm>
            <a:off x="1165225" y="3800475"/>
            <a:ext cx="1263650" cy="1357313"/>
          </a:xfrm>
          <a:prstGeom prst="trapezoid">
            <a:avLst/>
          </a:prstGeom>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4" name="Trapezoid 3"/>
          <p:cNvSpPr/>
          <p:nvPr/>
        </p:nvSpPr>
        <p:spPr>
          <a:xfrm>
            <a:off x="3136900" y="3800475"/>
            <a:ext cx="1263650" cy="1357313"/>
          </a:xfrm>
          <a:prstGeom prst="trapezoid">
            <a:avLst/>
          </a:prstGeom>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5" name="Trapezoid 4"/>
          <p:cNvSpPr/>
          <p:nvPr/>
        </p:nvSpPr>
        <p:spPr>
          <a:xfrm>
            <a:off x="5108575" y="3800475"/>
            <a:ext cx="1263650" cy="1357313"/>
          </a:xfrm>
          <a:prstGeom prst="trapezoid">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6" name="Trapezoid 5"/>
          <p:cNvSpPr/>
          <p:nvPr/>
        </p:nvSpPr>
        <p:spPr>
          <a:xfrm>
            <a:off x="7058025" y="3800475"/>
            <a:ext cx="1262063" cy="1357313"/>
          </a:xfrm>
          <a:prstGeom prst="trapezoid">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Tree>
    <p:extLst>
      <p:ext uri="{BB962C8B-B14F-4D97-AF65-F5344CB8AC3E}">
        <p14:creationId xmlns:p14="http://schemas.microsoft.com/office/powerpoint/2010/main" val="388298329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68488" y="4751388"/>
            <a:ext cx="311150" cy="312737"/>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3" name="Rectangle 2"/>
          <p:cNvSpPr/>
          <p:nvPr/>
        </p:nvSpPr>
        <p:spPr>
          <a:xfrm>
            <a:off x="1452563" y="4751388"/>
            <a:ext cx="311150" cy="312737"/>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4" name="Rectangle 3"/>
          <p:cNvSpPr/>
          <p:nvPr/>
        </p:nvSpPr>
        <p:spPr>
          <a:xfrm>
            <a:off x="1660525" y="4441825"/>
            <a:ext cx="311150" cy="312738"/>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5" name="Trapezoid 4"/>
          <p:cNvSpPr/>
          <p:nvPr/>
        </p:nvSpPr>
        <p:spPr>
          <a:xfrm rot="19503205">
            <a:off x="582613" y="2914650"/>
            <a:ext cx="1262062" cy="1355725"/>
          </a:xfrm>
          <a:prstGeom prst="trapezoid">
            <a:avLst/>
          </a:prstGeom>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6" name="Trapezoid 5"/>
          <p:cNvSpPr/>
          <p:nvPr/>
        </p:nvSpPr>
        <p:spPr>
          <a:xfrm>
            <a:off x="3136900" y="3800475"/>
            <a:ext cx="1263650" cy="1357313"/>
          </a:xfrm>
          <a:prstGeom prst="trapezoid">
            <a:avLst/>
          </a:prstGeom>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7" name="Trapezoid 6"/>
          <p:cNvSpPr/>
          <p:nvPr/>
        </p:nvSpPr>
        <p:spPr>
          <a:xfrm>
            <a:off x="5108575" y="3800475"/>
            <a:ext cx="1263650" cy="1357313"/>
          </a:xfrm>
          <a:prstGeom prst="trapezoid">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8" name="Trapezoid 7"/>
          <p:cNvSpPr/>
          <p:nvPr/>
        </p:nvSpPr>
        <p:spPr>
          <a:xfrm>
            <a:off x="7058025" y="3800475"/>
            <a:ext cx="1262063" cy="1357313"/>
          </a:xfrm>
          <a:prstGeom prst="trapezoid">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9" name="Rounded Rectangular Callout 8"/>
          <p:cNvSpPr/>
          <p:nvPr/>
        </p:nvSpPr>
        <p:spPr>
          <a:xfrm>
            <a:off x="5162550" y="1217613"/>
            <a:ext cx="3270250" cy="1203325"/>
          </a:xfrm>
          <a:prstGeom prst="wedgeRoundRectCallout">
            <a:avLst>
              <a:gd name="adj1" fmla="val 47006"/>
              <a:gd name="adj2" fmla="val 76428"/>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r>
              <a:rPr lang="en-GB" sz="2000" dirty="0">
                <a:solidFill>
                  <a:schemeClr val="tx1"/>
                </a:solidFill>
                <a:latin typeface="+mj-lt"/>
              </a:rPr>
              <a:t>If I lift this cup, what </a:t>
            </a:r>
            <a:br>
              <a:rPr lang="en-GB" sz="2000" dirty="0">
                <a:solidFill>
                  <a:schemeClr val="tx1"/>
                </a:solidFill>
                <a:latin typeface="+mj-lt"/>
              </a:rPr>
            </a:br>
            <a:r>
              <a:rPr lang="en-GB" sz="2000" dirty="0">
                <a:solidFill>
                  <a:schemeClr val="tx1"/>
                </a:solidFill>
                <a:latin typeface="+mj-lt"/>
              </a:rPr>
              <a:t>maths do I need to solve </a:t>
            </a:r>
            <a:br>
              <a:rPr lang="en-GB" sz="2000" dirty="0">
                <a:solidFill>
                  <a:schemeClr val="tx1"/>
                </a:solidFill>
                <a:latin typeface="+mj-lt"/>
              </a:rPr>
            </a:br>
            <a:r>
              <a:rPr lang="en-GB" sz="2000" dirty="0">
                <a:solidFill>
                  <a:schemeClr val="tx1"/>
                </a:solidFill>
                <a:latin typeface="+mj-lt"/>
              </a:rPr>
              <a:t>the problem?</a:t>
            </a:r>
          </a:p>
        </p:txBody>
      </p:sp>
    </p:spTree>
    <p:extLst>
      <p:ext uri="{BB962C8B-B14F-4D97-AF65-F5344CB8AC3E}">
        <p14:creationId xmlns:p14="http://schemas.microsoft.com/office/powerpoint/2010/main" val="218890199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rapezoid 1"/>
          <p:cNvSpPr/>
          <p:nvPr/>
        </p:nvSpPr>
        <p:spPr>
          <a:xfrm rot="20424058">
            <a:off x="4891088" y="3073400"/>
            <a:ext cx="1262062" cy="1355725"/>
          </a:xfrm>
          <a:prstGeom prst="trapezoid">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3" name="Rectangle 2"/>
          <p:cNvSpPr/>
          <p:nvPr/>
        </p:nvSpPr>
        <p:spPr>
          <a:xfrm>
            <a:off x="5916613" y="4751388"/>
            <a:ext cx="311150" cy="312737"/>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4" name="Rectangle 3"/>
          <p:cNvSpPr/>
          <p:nvPr/>
        </p:nvSpPr>
        <p:spPr>
          <a:xfrm>
            <a:off x="5500688" y="4751388"/>
            <a:ext cx="311150" cy="312737"/>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5" name="Trapezoid 4"/>
          <p:cNvSpPr/>
          <p:nvPr/>
        </p:nvSpPr>
        <p:spPr>
          <a:xfrm>
            <a:off x="1165225" y="3800475"/>
            <a:ext cx="1263650" cy="1357313"/>
          </a:xfrm>
          <a:prstGeom prst="trapezoid">
            <a:avLst/>
          </a:prstGeom>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6" name="Trapezoid 5"/>
          <p:cNvSpPr/>
          <p:nvPr/>
        </p:nvSpPr>
        <p:spPr>
          <a:xfrm>
            <a:off x="3136900" y="3800475"/>
            <a:ext cx="1263650" cy="1357313"/>
          </a:xfrm>
          <a:prstGeom prst="trapezoid">
            <a:avLst/>
          </a:prstGeom>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7" name="Trapezoid 6"/>
          <p:cNvSpPr/>
          <p:nvPr/>
        </p:nvSpPr>
        <p:spPr>
          <a:xfrm>
            <a:off x="7058025" y="3800475"/>
            <a:ext cx="1262063" cy="1357313"/>
          </a:xfrm>
          <a:prstGeom prst="trapezoid">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8" name="Rounded Rectangular Callout 7"/>
          <p:cNvSpPr/>
          <p:nvPr/>
        </p:nvSpPr>
        <p:spPr>
          <a:xfrm>
            <a:off x="5162550" y="1217613"/>
            <a:ext cx="3270250" cy="1203325"/>
          </a:xfrm>
          <a:prstGeom prst="wedgeRoundRectCallout">
            <a:avLst>
              <a:gd name="adj1" fmla="val 47006"/>
              <a:gd name="adj2" fmla="val 76428"/>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r>
              <a:rPr lang="en-GB" sz="2000" dirty="0">
                <a:solidFill>
                  <a:schemeClr val="tx1"/>
                </a:solidFill>
                <a:latin typeface="+mj-lt"/>
              </a:rPr>
              <a:t>If I lift this cup, what </a:t>
            </a:r>
            <a:br>
              <a:rPr lang="en-GB" sz="2000" dirty="0">
                <a:solidFill>
                  <a:schemeClr val="tx1"/>
                </a:solidFill>
                <a:latin typeface="+mj-lt"/>
              </a:rPr>
            </a:br>
            <a:r>
              <a:rPr lang="en-GB" sz="2000" dirty="0">
                <a:solidFill>
                  <a:schemeClr val="tx1"/>
                </a:solidFill>
                <a:latin typeface="+mj-lt"/>
              </a:rPr>
              <a:t>maths do I need to solve </a:t>
            </a:r>
            <a:br>
              <a:rPr lang="en-GB" sz="2000" dirty="0">
                <a:solidFill>
                  <a:schemeClr val="tx1"/>
                </a:solidFill>
                <a:latin typeface="+mj-lt"/>
              </a:rPr>
            </a:br>
            <a:r>
              <a:rPr lang="en-GB" sz="2000" dirty="0">
                <a:solidFill>
                  <a:schemeClr val="tx1"/>
                </a:solidFill>
                <a:latin typeface="+mj-lt"/>
              </a:rPr>
              <a:t>the problem?</a:t>
            </a:r>
          </a:p>
        </p:txBody>
      </p:sp>
    </p:spTree>
    <p:extLst>
      <p:ext uri="{BB962C8B-B14F-4D97-AF65-F5344CB8AC3E}">
        <p14:creationId xmlns:p14="http://schemas.microsoft.com/office/powerpoint/2010/main" val="425862231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rapezoid 1"/>
          <p:cNvSpPr/>
          <p:nvPr/>
        </p:nvSpPr>
        <p:spPr>
          <a:xfrm rot="19485458">
            <a:off x="2782888" y="2790825"/>
            <a:ext cx="1263650" cy="1357313"/>
          </a:xfrm>
          <a:prstGeom prst="trapezoid">
            <a:avLst/>
          </a:prstGeom>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3" name="Rectangle 2"/>
          <p:cNvSpPr/>
          <p:nvPr/>
        </p:nvSpPr>
        <p:spPr>
          <a:xfrm>
            <a:off x="4044950" y="4751388"/>
            <a:ext cx="311150" cy="312737"/>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4" name="Rectangle 3"/>
          <p:cNvSpPr/>
          <p:nvPr/>
        </p:nvSpPr>
        <p:spPr>
          <a:xfrm>
            <a:off x="3629025" y="4751388"/>
            <a:ext cx="311150" cy="312737"/>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5" name="Rectangle 4"/>
          <p:cNvSpPr/>
          <p:nvPr/>
        </p:nvSpPr>
        <p:spPr>
          <a:xfrm>
            <a:off x="3836988" y="4441825"/>
            <a:ext cx="311150" cy="312738"/>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6" name="Trapezoid 5"/>
          <p:cNvSpPr/>
          <p:nvPr/>
        </p:nvSpPr>
        <p:spPr>
          <a:xfrm>
            <a:off x="5108575" y="3800475"/>
            <a:ext cx="1263650" cy="1357313"/>
          </a:xfrm>
          <a:prstGeom prst="trapezoid">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7" name="Trapezoid 6"/>
          <p:cNvSpPr/>
          <p:nvPr/>
        </p:nvSpPr>
        <p:spPr>
          <a:xfrm>
            <a:off x="7058025" y="3800475"/>
            <a:ext cx="1262063" cy="1357313"/>
          </a:xfrm>
          <a:prstGeom prst="trapezoid">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8" name="Trapezoid 7"/>
          <p:cNvSpPr/>
          <p:nvPr/>
        </p:nvSpPr>
        <p:spPr>
          <a:xfrm>
            <a:off x="1165225" y="3800475"/>
            <a:ext cx="1263650" cy="1357313"/>
          </a:xfrm>
          <a:prstGeom prst="trapezoid">
            <a:avLst/>
          </a:prstGeom>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9" name="Rounded Rectangular Callout 8"/>
          <p:cNvSpPr/>
          <p:nvPr/>
        </p:nvSpPr>
        <p:spPr>
          <a:xfrm>
            <a:off x="5162550" y="1217613"/>
            <a:ext cx="3270250" cy="1203325"/>
          </a:xfrm>
          <a:prstGeom prst="wedgeRoundRectCallout">
            <a:avLst>
              <a:gd name="adj1" fmla="val 47006"/>
              <a:gd name="adj2" fmla="val 76428"/>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r>
              <a:rPr lang="en-GB" sz="2000" dirty="0">
                <a:solidFill>
                  <a:schemeClr val="tx1"/>
                </a:solidFill>
                <a:latin typeface="+mj-lt"/>
              </a:rPr>
              <a:t>If I lift this cup, what </a:t>
            </a:r>
            <a:br>
              <a:rPr lang="en-GB" sz="2000" dirty="0">
                <a:solidFill>
                  <a:schemeClr val="tx1"/>
                </a:solidFill>
                <a:latin typeface="+mj-lt"/>
              </a:rPr>
            </a:br>
            <a:r>
              <a:rPr lang="en-GB" sz="2000" dirty="0">
                <a:solidFill>
                  <a:schemeClr val="tx1"/>
                </a:solidFill>
                <a:latin typeface="+mj-lt"/>
              </a:rPr>
              <a:t>maths do I need to solve </a:t>
            </a:r>
            <a:br>
              <a:rPr lang="en-GB" sz="2000" dirty="0">
                <a:solidFill>
                  <a:schemeClr val="tx1"/>
                </a:solidFill>
                <a:latin typeface="+mj-lt"/>
              </a:rPr>
            </a:br>
            <a:r>
              <a:rPr lang="en-GB" sz="2000" dirty="0">
                <a:solidFill>
                  <a:schemeClr val="tx1"/>
                </a:solidFill>
                <a:latin typeface="+mj-lt"/>
              </a:rPr>
              <a:t>the problem?</a:t>
            </a:r>
          </a:p>
        </p:txBody>
      </p:sp>
    </p:spTree>
    <p:extLst>
      <p:ext uri="{BB962C8B-B14F-4D97-AF65-F5344CB8AC3E}">
        <p14:creationId xmlns:p14="http://schemas.microsoft.com/office/powerpoint/2010/main" val="385030388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rapezoid 1"/>
          <p:cNvSpPr/>
          <p:nvPr/>
        </p:nvSpPr>
        <p:spPr>
          <a:xfrm rot="20266857">
            <a:off x="6667500" y="3001963"/>
            <a:ext cx="1262063" cy="1355725"/>
          </a:xfrm>
          <a:prstGeom prst="trapezoid">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3" name="Trapezoid 2"/>
          <p:cNvSpPr/>
          <p:nvPr/>
        </p:nvSpPr>
        <p:spPr>
          <a:xfrm>
            <a:off x="1165225" y="3800475"/>
            <a:ext cx="1263650" cy="1357313"/>
          </a:xfrm>
          <a:prstGeom prst="trapezoid">
            <a:avLst/>
          </a:prstGeom>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4" name="Trapezoid 3"/>
          <p:cNvSpPr/>
          <p:nvPr/>
        </p:nvSpPr>
        <p:spPr>
          <a:xfrm>
            <a:off x="3136900" y="3800475"/>
            <a:ext cx="1263650" cy="1357313"/>
          </a:xfrm>
          <a:prstGeom prst="trapezoid">
            <a:avLst/>
          </a:prstGeom>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5" name="Trapezoid 4"/>
          <p:cNvSpPr/>
          <p:nvPr/>
        </p:nvSpPr>
        <p:spPr>
          <a:xfrm>
            <a:off x="5108575" y="3800475"/>
            <a:ext cx="1263650" cy="1357313"/>
          </a:xfrm>
          <a:prstGeom prst="trapezoid">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6" name="Rectangle 5"/>
          <p:cNvSpPr/>
          <p:nvPr/>
        </p:nvSpPr>
        <p:spPr>
          <a:xfrm>
            <a:off x="7716838" y="4751388"/>
            <a:ext cx="311150" cy="312737"/>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7" name="Rectangle 6"/>
          <p:cNvSpPr/>
          <p:nvPr/>
        </p:nvSpPr>
        <p:spPr>
          <a:xfrm>
            <a:off x="7300913" y="4751388"/>
            <a:ext cx="311150" cy="312737"/>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8" name="Rounded Rectangular Callout 7"/>
          <p:cNvSpPr/>
          <p:nvPr/>
        </p:nvSpPr>
        <p:spPr>
          <a:xfrm>
            <a:off x="5162550" y="1217613"/>
            <a:ext cx="3270250" cy="1203325"/>
          </a:xfrm>
          <a:prstGeom prst="wedgeRoundRectCallout">
            <a:avLst>
              <a:gd name="adj1" fmla="val 47006"/>
              <a:gd name="adj2" fmla="val 76428"/>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r>
              <a:rPr lang="en-GB" sz="2000" dirty="0">
                <a:solidFill>
                  <a:schemeClr val="tx1"/>
                </a:solidFill>
                <a:latin typeface="+mj-lt"/>
              </a:rPr>
              <a:t>If I lift this cup, what </a:t>
            </a:r>
            <a:br>
              <a:rPr lang="en-GB" sz="2000" dirty="0">
                <a:solidFill>
                  <a:schemeClr val="tx1"/>
                </a:solidFill>
                <a:latin typeface="+mj-lt"/>
              </a:rPr>
            </a:br>
            <a:r>
              <a:rPr lang="en-GB" sz="2000" dirty="0">
                <a:solidFill>
                  <a:schemeClr val="tx1"/>
                </a:solidFill>
                <a:latin typeface="+mj-lt"/>
              </a:rPr>
              <a:t>maths do I need to solve </a:t>
            </a:r>
            <a:br>
              <a:rPr lang="en-GB" sz="2000" dirty="0">
                <a:solidFill>
                  <a:schemeClr val="tx1"/>
                </a:solidFill>
                <a:latin typeface="+mj-lt"/>
              </a:rPr>
            </a:br>
            <a:r>
              <a:rPr lang="en-GB" sz="2000" dirty="0">
                <a:solidFill>
                  <a:schemeClr val="tx1"/>
                </a:solidFill>
                <a:latin typeface="+mj-lt"/>
              </a:rPr>
              <a:t>the problem?</a:t>
            </a:r>
          </a:p>
        </p:txBody>
      </p:sp>
    </p:spTree>
    <p:extLst>
      <p:ext uri="{BB962C8B-B14F-4D97-AF65-F5344CB8AC3E}">
        <p14:creationId xmlns:p14="http://schemas.microsoft.com/office/powerpoint/2010/main" val="49823429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ular Callout 1"/>
          <p:cNvSpPr/>
          <p:nvPr/>
        </p:nvSpPr>
        <p:spPr>
          <a:xfrm>
            <a:off x="649288" y="1052513"/>
            <a:ext cx="5081587" cy="1793875"/>
          </a:xfrm>
          <a:prstGeom prst="wedgeRoundRectCallout">
            <a:avLst>
              <a:gd name="adj1" fmla="val -46894"/>
              <a:gd name="adj2" fmla="val 89897"/>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r>
              <a:rPr lang="en-GB" sz="2000">
                <a:solidFill>
                  <a:schemeClr val="tx1"/>
                </a:solidFill>
                <a:latin typeface="Calibri" charset="0"/>
                <a:ea typeface="ＭＳ Ｐゴシック" charset="0"/>
              </a:rPr>
              <a:t>I have 5 cups. The total number of cubes I’ve used is 25. There is the same number of cubes under each cup. How many cubes are under each cup?</a:t>
            </a:r>
          </a:p>
        </p:txBody>
      </p:sp>
      <p:sp>
        <p:nvSpPr>
          <p:cNvPr id="3" name="Trapezoid 2"/>
          <p:cNvSpPr/>
          <p:nvPr/>
        </p:nvSpPr>
        <p:spPr>
          <a:xfrm>
            <a:off x="952500" y="3860800"/>
            <a:ext cx="1262063" cy="1355725"/>
          </a:xfrm>
          <a:prstGeom prst="trapezoid">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4" name="Trapezoid 3"/>
          <p:cNvSpPr/>
          <p:nvPr/>
        </p:nvSpPr>
        <p:spPr>
          <a:xfrm>
            <a:off x="2578100" y="3860800"/>
            <a:ext cx="1262063" cy="1355725"/>
          </a:xfrm>
          <a:prstGeom prst="trapezoid">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5" name="Trapezoid 4"/>
          <p:cNvSpPr/>
          <p:nvPr/>
        </p:nvSpPr>
        <p:spPr>
          <a:xfrm>
            <a:off x="4146550" y="3860800"/>
            <a:ext cx="1262063" cy="1355725"/>
          </a:xfrm>
          <a:prstGeom prst="trapezoid">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solidFill>
                <a:srgbClr val="FF0000"/>
              </a:solidFill>
            </a:endParaRPr>
          </a:p>
        </p:txBody>
      </p:sp>
      <p:sp>
        <p:nvSpPr>
          <p:cNvPr id="6" name="Trapezoid 5"/>
          <p:cNvSpPr/>
          <p:nvPr/>
        </p:nvSpPr>
        <p:spPr>
          <a:xfrm>
            <a:off x="5773738" y="3860800"/>
            <a:ext cx="1262062" cy="1355725"/>
          </a:xfrm>
          <a:prstGeom prst="trapezoid">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7" name="Trapezoid 6"/>
          <p:cNvSpPr/>
          <p:nvPr/>
        </p:nvSpPr>
        <p:spPr>
          <a:xfrm>
            <a:off x="7399338" y="3860800"/>
            <a:ext cx="1262062" cy="1355725"/>
          </a:xfrm>
          <a:prstGeom prst="trapezoid">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Tree>
    <p:extLst>
      <p:ext uri="{BB962C8B-B14F-4D97-AF65-F5344CB8AC3E}">
        <p14:creationId xmlns:p14="http://schemas.microsoft.com/office/powerpoint/2010/main" val="76310121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ular Callout 1"/>
          <p:cNvSpPr/>
          <p:nvPr/>
        </p:nvSpPr>
        <p:spPr>
          <a:xfrm>
            <a:off x="4662488" y="1343025"/>
            <a:ext cx="3651250" cy="1498600"/>
          </a:xfrm>
          <a:prstGeom prst="wedgeRoundRectCallout">
            <a:avLst>
              <a:gd name="adj1" fmla="val 51103"/>
              <a:gd name="adj2" fmla="val 83718"/>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sz="2000" dirty="0">
              <a:solidFill>
                <a:schemeClr val="tx1"/>
              </a:solidFill>
              <a:latin typeface="+mj-lt"/>
            </a:endParaRPr>
          </a:p>
          <a:p>
            <a:pPr algn="ctr" fontAlgn="auto">
              <a:spcBef>
                <a:spcPts val="0"/>
              </a:spcBef>
              <a:spcAft>
                <a:spcPts val="0"/>
              </a:spcAft>
              <a:defRPr/>
            </a:pPr>
            <a:r>
              <a:rPr lang="en-GB" sz="2000" dirty="0">
                <a:solidFill>
                  <a:schemeClr val="tx1"/>
                </a:solidFill>
                <a:latin typeface="+mj-lt"/>
              </a:rPr>
              <a:t>What maths do you need to solve this problem?  </a:t>
            </a:r>
            <a:br>
              <a:rPr lang="en-GB" sz="2000" dirty="0">
                <a:solidFill>
                  <a:schemeClr val="tx1"/>
                </a:solidFill>
                <a:latin typeface="+mj-lt"/>
              </a:rPr>
            </a:br>
            <a:r>
              <a:rPr lang="en-GB" sz="2000" dirty="0">
                <a:solidFill>
                  <a:schemeClr val="tx1"/>
                </a:solidFill>
                <a:latin typeface="+mj-lt"/>
              </a:rPr>
              <a:t>What number facts do you already know?</a:t>
            </a:r>
          </a:p>
          <a:p>
            <a:pPr algn="ctr" fontAlgn="auto">
              <a:spcBef>
                <a:spcPts val="0"/>
              </a:spcBef>
              <a:spcAft>
                <a:spcPts val="0"/>
              </a:spcAft>
              <a:defRPr/>
            </a:pPr>
            <a:endParaRPr lang="en-GB" sz="2000" dirty="0">
              <a:solidFill>
                <a:schemeClr val="tx1"/>
              </a:solidFill>
              <a:latin typeface="+mj-lt"/>
            </a:endParaRPr>
          </a:p>
        </p:txBody>
      </p:sp>
      <p:sp>
        <p:nvSpPr>
          <p:cNvPr id="3" name="Trapezoid 2"/>
          <p:cNvSpPr/>
          <p:nvPr/>
        </p:nvSpPr>
        <p:spPr>
          <a:xfrm>
            <a:off x="952500" y="3860800"/>
            <a:ext cx="1262063" cy="1355725"/>
          </a:xfrm>
          <a:prstGeom prst="trapezoid">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4" name="Trapezoid 3"/>
          <p:cNvSpPr/>
          <p:nvPr/>
        </p:nvSpPr>
        <p:spPr>
          <a:xfrm>
            <a:off x="2578100" y="3860800"/>
            <a:ext cx="1262063" cy="1355725"/>
          </a:xfrm>
          <a:prstGeom prst="trapezoid">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5" name="Trapezoid 4"/>
          <p:cNvSpPr/>
          <p:nvPr/>
        </p:nvSpPr>
        <p:spPr>
          <a:xfrm>
            <a:off x="4146550" y="3860800"/>
            <a:ext cx="1262063" cy="1355725"/>
          </a:xfrm>
          <a:prstGeom prst="trapezoid">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solidFill>
                <a:srgbClr val="FF0000"/>
              </a:solidFill>
            </a:endParaRPr>
          </a:p>
        </p:txBody>
      </p:sp>
      <p:sp>
        <p:nvSpPr>
          <p:cNvPr id="6" name="Trapezoid 5"/>
          <p:cNvSpPr/>
          <p:nvPr/>
        </p:nvSpPr>
        <p:spPr>
          <a:xfrm>
            <a:off x="5773738" y="3860800"/>
            <a:ext cx="1262062" cy="1355725"/>
          </a:xfrm>
          <a:prstGeom prst="trapezoid">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7" name="Trapezoid 6"/>
          <p:cNvSpPr/>
          <p:nvPr/>
        </p:nvSpPr>
        <p:spPr>
          <a:xfrm>
            <a:off x="7399338" y="3860800"/>
            <a:ext cx="1262062" cy="1355725"/>
          </a:xfrm>
          <a:prstGeom prst="trapezoid">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Tree>
    <p:extLst>
      <p:ext uri="{BB962C8B-B14F-4D97-AF65-F5344CB8AC3E}">
        <p14:creationId xmlns:p14="http://schemas.microsoft.com/office/powerpoint/2010/main" val="96961298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a:grpSpLocks/>
          </p:cNvGrpSpPr>
          <p:nvPr/>
        </p:nvGrpSpPr>
        <p:grpSpPr bwMode="auto">
          <a:xfrm>
            <a:off x="5805488" y="4538663"/>
            <a:ext cx="1000125" cy="623887"/>
            <a:chOff x="2717185" y="4514739"/>
            <a:chExt cx="999863" cy="623456"/>
          </a:xfrm>
        </p:grpSpPr>
        <p:sp>
          <p:nvSpPr>
            <p:cNvPr id="3" name="Rectangle 2"/>
            <p:cNvSpPr/>
            <p:nvPr/>
          </p:nvSpPr>
          <p:spPr>
            <a:xfrm>
              <a:off x="3232987" y="4514739"/>
              <a:ext cx="312656" cy="312521"/>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4" name="Rectangle 3"/>
            <p:cNvSpPr/>
            <p:nvPr/>
          </p:nvSpPr>
          <p:spPr>
            <a:xfrm>
              <a:off x="3061582" y="4827260"/>
              <a:ext cx="311068" cy="310935"/>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5" name="Rectangle 4"/>
            <p:cNvSpPr/>
            <p:nvPr/>
          </p:nvSpPr>
          <p:spPr>
            <a:xfrm>
              <a:off x="2717185" y="4827260"/>
              <a:ext cx="311068" cy="310935"/>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6" name="Rectangle 5"/>
            <p:cNvSpPr/>
            <p:nvPr/>
          </p:nvSpPr>
          <p:spPr>
            <a:xfrm>
              <a:off x="2888590" y="4514739"/>
              <a:ext cx="312655" cy="312521"/>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7" name="Rectangle 6"/>
            <p:cNvSpPr/>
            <p:nvPr/>
          </p:nvSpPr>
          <p:spPr>
            <a:xfrm>
              <a:off x="3405980" y="4827260"/>
              <a:ext cx="311068" cy="310935"/>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grpSp>
      <p:sp>
        <p:nvSpPr>
          <p:cNvPr id="8" name="Trapezoid 7"/>
          <p:cNvSpPr/>
          <p:nvPr/>
        </p:nvSpPr>
        <p:spPr>
          <a:xfrm rot="19982906">
            <a:off x="312738" y="2936875"/>
            <a:ext cx="1262062" cy="1355725"/>
          </a:xfrm>
          <a:prstGeom prst="trapezoid">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9" name="Trapezoid 8"/>
          <p:cNvSpPr/>
          <p:nvPr/>
        </p:nvSpPr>
        <p:spPr>
          <a:xfrm rot="19982906">
            <a:off x="6937375" y="2936875"/>
            <a:ext cx="1262063" cy="1355725"/>
          </a:xfrm>
          <a:prstGeom prst="trapezoid">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10" name="Trapezoid 9"/>
          <p:cNvSpPr/>
          <p:nvPr/>
        </p:nvSpPr>
        <p:spPr>
          <a:xfrm rot="19982906">
            <a:off x="5386388" y="2936875"/>
            <a:ext cx="1263650" cy="1355725"/>
          </a:xfrm>
          <a:prstGeom prst="trapezoid">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11" name="Trapezoid 10"/>
          <p:cNvSpPr/>
          <p:nvPr/>
        </p:nvSpPr>
        <p:spPr>
          <a:xfrm rot="19982906">
            <a:off x="3749675" y="2936875"/>
            <a:ext cx="1263650" cy="1355725"/>
          </a:xfrm>
          <a:prstGeom prst="trapezoid">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12" name="Trapezoid 11"/>
          <p:cNvSpPr/>
          <p:nvPr/>
        </p:nvSpPr>
        <p:spPr>
          <a:xfrm rot="19982906">
            <a:off x="2038350" y="2936875"/>
            <a:ext cx="1262063" cy="1355725"/>
          </a:xfrm>
          <a:prstGeom prst="trapezoid">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grpSp>
        <p:nvGrpSpPr>
          <p:cNvPr id="13" name="Group 51"/>
          <p:cNvGrpSpPr>
            <a:grpSpLocks/>
          </p:cNvGrpSpPr>
          <p:nvPr/>
        </p:nvGrpSpPr>
        <p:grpSpPr bwMode="auto">
          <a:xfrm>
            <a:off x="4173538" y="4538663"/>
            <a:ext cx="1000125" cy="623887"/>
            <a:chOff x="2717185" y="4514739"/>
            <a:chExt cx="999863" cy="623456"/>
          </a:xfrm>
        </p:grpSpPr>
        <p:sp>
          <p:nvSpPr>
            <p:cNvPr id="14" name="Rectangle 13"/>
            <p:cNvSpPr/>
            <p:nvPr/>
          </p:nvSpPr>
          <p:spPr>
            <a:xfrm>
              <a:off x="3232987" y="4514739"/>
              <a:ext cx="312656" cy="312521"/>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15" name="Rectangle 14"/>
            <p:cNvSpPr/>
            <p:nvPr/>
          </p:nvSpPr>
          <p:spPr>
            <a:xfrm>
              <a:off x="3061582" y="4827260"/>
              <a:ext cx="311068" cy="310935"/>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16" name="Rectangle 15"/>
            <p:cNvSpPr/>
            <p:nvPr/>
          </p:nvSpPr>
          <p:spPr>
            <a:xfrm>
              <a:off x="2717185" y="4827260"/>
              <a:ext cx="311068" cy="310935"/>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17" name="Rectangle 16"/>
            <p:cNvSpPr/>
            <p:nvPr/>
          </p:nvSpPr>
          <p:spPr>
            <a:xfrm>
              <a:off x="2888590" y="4514739"/>
              <a:ext cx="312655" cy="312521"/>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18" name="Rectangle 17"/>
            <p:cNvSpPr/>
            <p:nvPr/>
          </p:nvSpPr>
          <p:spPr>
            <a:xfrm>
              <a:off x="3405980" y="4827260"/>
              <a:ext cx="311068" cy="310935"/>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grpSp>
      <p:grpSp>
        <p:nvGrpSpPr>
          <p:cNvPr id="19" name="Group 61"/>
          <p:cNvGrpSpPr>
            <a:grpSpLocks/>
          </p:cNvGrpSpPr>
          <p:nvPr/>
        </p:nvGrpSpPr>
        <p:grpSpPr bwMode="auto">
          <a:xfrm>
            <a:off x="7439025" y="4538663"/>
            <a:ext cx="1000125" cy="623887"/>
            <a:chOff x="2717185" y="4514739"/>
            <a:chExt cx="999863" cy="623456"/>
          </a:xfrm>
        </p:grpSpPr>
        <p:sp>
          <p:nvSpPr>
            <p:cNvPr id="20" name="Rectangle 19"/>
            <p:cNvSpPr/>
            <p:nvPr/>
          </p:nvSpPr>
          <p:spPr>
            <a:xfrm>
              <a:off x="3232988" y="4514739"/>
              <a:ext cx="312655" cy="312521"/>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21" name="Rectangle 20"/>
            <p:cNvSpPr/>
            <p:nvPr/>
          </p:nvSpPr>
          <p:spPr>
            <a:xfrm>
              <a:off x="3061583" y="4827260"/>
              <a:ext cx="311068" cy="310935"/>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22" name="Rectangle 21"/>
            <p:cNvSpPr/>
            <p:nvPr/>
          </p:nvSpPr>
          <p:spPr>
            <a:xfrm>
              <a:off x="2717185" y="4827260"/>
              <a:ext cx="311068" cy="310935"/>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23" name="Rectangle 22"/>
            <p:cNvSpPr/>
            <p:nvPr/>
          </p:nvSpPr>
          <p:spPr>
            <a:xfrm>
              <a:off x="2888590" y="4514739"/>
              <a:ext cx="312656" cy="312521"/>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24" name="Rectangle 23"/>
            <p:cNvSpPr/>
            <p:nvPr/>
          </p:nvSpPr>
          <p:spPr>
            <a:xfrm>
              <a:off x="3405980" y="4827260"/>
              <a:ext cx="311068" cy="310935"/>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grpSp>
      <p:grpSp>
        <p:nvGrpSpPr>
          <p:cNvPr id="25" name="Group 67"/>
          <p:cNvGrpSpPr>
            <a:grpSpLocks/>
          </p:cNvGrpSpPr>
          <p:nvPr/>
        </p:nvGrpSpPr>
        <p:grpSpPr bwMode="auto">
          <a:xfrm>
            <a:off x="2540000" y="4538663"/>
            <a:ext cx="1000125" cy="623887"/>
            <a:chOff x="2717185" y="4514739"/>
            <a:chExt cx="999863" cy="623456"/>
          </a:xfrm>
        </p:grpSpPr>
        <p:sp>
          <p:nvSpPr>
            <p:cNvPr id="26" name="Rectangle 25"/>
            <p:cNvSpPr/>
            <p:nvPr/>
          </p:nvSpPr>
          <p:spPr>
            <a:xfrm>
              <a:off x="3232988" y="4514739"/>
              <a:ext cx="312655" cy="312521"/>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27" name="Rectangle 26"/>
            <p:cNvSpPr/>
            <p:nvPr/>
          </p:nvSpPr>
          <p:spPr>
            <a:xfrm>
              <a:off x="3061583" y="4827260"/>
              <a:ext cx="311068" cy="310935"/>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28" name="Rectangle 27"/>
            <p:cNvSpPr/>
            <p:nvPr/>
          </p:nvSpPr>
          <p:spPr>
            <a:xfrm>
              <a:off x="2717185" y="4827260"/>
              <a:ext cx="311068" cy="310935"/>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29" name="Rectangle 28"/>
            <p:cNvSpPr/>
            <p:nvPr/>
          </p:nvSpPr>
          <p:spPr>
            <a:xfrm>
              <a:off x="2888590" y="4514739"/>
              <a:ext cx="312656" cy="312521"/>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30" name="Rectangle 29"/>
            <p:cNvSpPr/>
            <p:nvPr/>
          </p:nvSpPr>
          <p:spPr>
            <a:xfrm>
              <a:off x="3405980" y="4827260"/>
              <a:ext cx="311068" cy="310935"/>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grpSp>
      <p:grpSp>
        <p:nvGrpSpPr>
          <p:cNvPr id="31" name="Group 73"/>
          <p:cNvGrpSpPr>
            <a:grpSpLocks/>
          </p:cNvGrpSpPr>
          <p:nvPr/>
        </p:nvGrpSpPr>
        <p:grpSpPr bwMode="auto">
          <a:xfrm>
            <a:off x="908050" y="4538663"/>
            <a:ext cx="1000125" cy="623887"/>
            <a:chOff x="2717185" y="4514739"/>
            <a:chExt cx="999863" cy="623456"/>
          </a:xfrm>
        </p:grpSpPr>
        <p:sp>
          <p:nvSpPr>
            <p:cNvPr id="32" name="Rectangle 31"/>
            <p:cNvSpPr/>
            <p:nvPr/>
          </p:nvSpPr>
          <p:spPr>
            <a:xfrm>
              <a:off x="3232988" y="4514739"/>
              <a:ext cx="312655" cy="312521"/>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33" name="Rectangle 32"/>
            <p:cNvSpPr/>
            <p:nvPr/>
          </p:nvSpPr>
          <p:spPr>
            <a:xfrm>
              <a:off x="3061583" y="4827260"/>
              <a:ext cx="311068" cy="310935"/>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34" name="Rectangle 33"/>
            <p:cNvSpPr/>
            <p:nvPr/>
          </p:nvSpPr>
          <p:spPr>
            <a:xfrm>
              <a:off x="2717185" y="4827260"/>
              <a:ext cx="311068" cy="310935"/>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35" name="Rectangle 34"/>
            <p:cNvSpPr/>
            <p:nvPr/>
          </p:nvSpPr>
          <p:spPr>
            <a:xfrm>
              <a:off x="2888590" y="4514739"/>
              <a:ext cx="312656" cy="312521"/>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sp>
          <p:nvSpPr>
            <p:cNvPr id="36" name="Rectangle 35"/>
            <p:cNvSpPr/>
            <p:nvPr/>
          </p:nvSpPr>
          <p:spPr>
            <a:xfrm>
              <a:off x="3405980" y="4827260"/>
              <a:ext cx="311068" cy="310935"/>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GB" dirty="0"/>
            </a:p>
          </p:txBody>
        </p:sp>
      </p:grpSp>
    </p:spTree>
    <p:extLst>
      <p:ext uri="{BB962C8B-B14F-4D97-AF65-F5344CB8AC3E}">
        <p14:creationId xmlns:p14="http://schemas.microsoft.com/office/powerpoint/2010/main" val="428570854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Bar </a:t>
            </a:r>
            <a:r>
              <a:rPr lang="en-US" dirty="0" err="1" smtClean="0"/>
              <a:t>Modelling</a:t>
            </a:r>
            <a:endParaRPr lang="en-US" dirty="0"/>
          </a:p>
        </p:txBody>
      </p:sp>
      <p:sp>
        <p:nvSpPr>
          <p:cNvPr id="3" name="Rectangle 2"/>
          <p:cNvSpPr/>
          <p:nvPr/>
        </p:nvSpPr>
        <p:spPr>
          <a:xfrm>
            <a:off x="136944" y="1450152"/>
            <a:ext cx="7362724" cy="1723549"/>
          </a:xfrm>
          <a:prstGeom prst="rect">
            <a:avLst/>
          </a:prstGeom>
        </p:spPr>
        <p:txBody>
          <a:bodyPr wrap="square">
            <a:spAutoFit/>
          </a:bodyPr>
          <a:lstStyle/>
          <a:p>
            <a:pPr algn="ctr"/>
            <a:r>
              <a:rPr lang="en-US" sz="2000" i="1" dirty="0" smtClean="0"/>
              <a:t>“Instead of </a:t>
            </a:r>
            <a:r>
              <a:rPr lang="en-US" sz="2000" i="1" dirty="0" smtClean="0">
                <a:solidFill>
                  <a:schemeClr val="tx2"/>
                </a:solidFill>
              </a:rPr>
              <a:t>relying on superficial and unreliable clues</a:t>
            </a:r>
            <a:r>
              <a:rPr lang="en-US" sz="2000" i="1" dirty="0" smtClean="0"/>
              <a:t> like key words, the simple visual diagrams </a:t>
            </a:r>
            <a:r>
              <a:rPr lang="en-US" sz="2000" i="1" dirty="0" smtClean="0">
                <a:solidFill>
                  <a:schemeClr val="tx2"/>
                </a:solidFill>
              </a:rPr>
              <a:t>help children understand </a:t>
            </a:r>
            <a:r>
              <a:rPr lang="en-US" sz="2000" i="1" dirty="0" smtClean="0"/>
              <a:t>why the appropriate operations make sense.”</a:t>
            </a:r>
          </a:p>
          <a:p>
            <a:pPr algn="r"/>
            <a:r>
              <a:rPr lang="en-US" sz="2000" dirty="0"/>
              <a:t>Beckmann 2014</a:t>
            </a:r>
          </a:p>
          <a:p>
            <a:pPr algn="r"/>
            <a:endParaRPr lang="en-US" sz="2600" dirty="0"/>
          </a:p>
        </p:txBody>
      </p:sp>
      <p:sp>
        <p:nvSpPr>
          <p:cNvPr id="5" name="Rectangle 4"/>
          <p:cNvSpPr/>
          <p:nvPr/>
        </p:nvSpPr>
        <p:spPr>
          <a:xfrm>
            <a:off x="-650173" y="4013483"/>
            <a:ext cx="6472990" cy="718966"/>
          </a:xfrm>
          <a:prstGeom prst="rect">
            <a:avLst/>
          </a:prstGeom>
        </p:spPr>
        <p:txBody>
          <a:bodyPr wrap="square">
            <a:spAutoFit/>
          </a:bodyPr>
          <a:lstStyle/>
          <a:p>
            <a:pPr algn="ctr">
              <a:lnSpc>
                <a:spcPct val="107000"/>
              </a:lnSpc>
              <a:spcAft>
                <a:spcPts val="800"/>
              </a:spcAft>
            </a:pPr>
            <a:r>
              <a:rPr lang="en-US" sz="1600" dirty="0" smtClean="0">
                <a:latin typeface="Calibri" panose="020F0502020204030204" pitchFamily="34" charset="0"/>
                <a:ea typeface="Calibri" panose="020F0502020204030204" pitchFamily="34" charset="0"/>
                <a:cs typeface="Times New Roman" panose="02020603050405020304" pitchFamily="18" charset="0"/>
              </a:rPr>
              <a:t>“Bar models are a </a:t>
            </a:r>
            <a:r>
              <a:rPr lang="en-US" sz="1600" dirty="0" smtClean="0">
                <a:solidFill>
                  <a:schemeClr val="tx2"/>
                </a:solidFill>
                <a:latin typeface="Calibri" panose="020F0502020204030204" pitchFamily="34" charset="0"/>
                <a:ea typeface="Calibri" panose="020F0502020204030204" pitchFamily="34" charset="0"/>
                <a:cs typeface="Times New Roman" panose="02020603050405020304" pitchFamily="18" charset="0"/>
              </a:rPr>
              <a:t>tool to help children </a:t>
            </a:r>
            <a:r>
              <a:rPr lang="en-US" sz="1600" dirty="0" err="1" smtClean="0">
                <a:solidFill>
                  <a:schemeClr val="tx2"/>
                </a:solidFill>
                <a:latin typeface="Calibri" panose="020F0502020204030204" pitchFamily="34" charset="0"/>
                <a:ea typeface="Calibri" panose="020F0502020204030204" pitchFamily="34" charset="0"/>
                <a:cs typeface="Times New Roman" panose="02020603050405020304" pitchFamily="18" charset="0"/>
              </a:rPr>
              <a:t>visualise</a:t>
            </a:r>
            <a:r>
              <a:rPr lang="en-US" sz="1600" dirty="0" smtClean="0">
                <a:solidFill>
                  <a:schemeClr val="tx2"/>
                </a:solidFill>
                <a:latin typeface="Calibri" panose="020F0502020204030204" pitchFamily="34" charset="0"/>
                <a:ea typeface="Calibri" panose="020F0502020204030204" pitchFamily="34" charset="0"/>
                <a:cs typeface="Times New Roman" panose="02020603050405020304" pitchFamily="18" charset="0"/>
              </a:rPr>
              <a:t> stories</a:t>
            </a:r>
            <a:r>
              <a:rPr lang="en-US" sz="1600" dirty="0" smtClean="0">
                <a:latin typeface="Calibri" panose="020F0502020204030204" pitchFamily="34" charset="0"/>
                <a:ea typeface="Calibri" panose="020F0502020204030204" pitchFamily="34" charset="0"/>
                <a:cs typeface="Times New Roman" panose="02020603050405020304" pitchFamily="18" charset="0"/>
              </a:rPr>
              <a:t>”</a:t>
            </a:r>
          </a:p>
          <a:p>
            <a:pPr algn="r">
              <a:lnSpc>
                <a:spcPct val="107000"/>
              </a:lnSpc>
              <a:spcAft>
                <a:spcPts val="800"/>
              </a:spcAft>
            </a:pPr>
            <a:r>
              <a:rPr lang="en-US" sz="1600" dirty="0" smtClean="0">
                <a:latin typeface="Calibri" panose="020F0502020204030204" pitchFamily="34" charset="0"/>
                <a:ea typeface="Calibri" panose="020F0502020204030204" pitchFamily="34" charset="0"/>
                <a:cs typeface="Times New Roman" panose="02020603050405020304" pitchFamily="18" charset="0"/>
              </a:rPr>
              <a:t>Ban </a:t>
            </a:r>
            <a:r>
              <a:rPr lang="en-US" sz="1600" dirty="0" err="1" smtClean="0">
                <a:latin typeface="Calibri" panose="020F0502020204030204" pitchFamily="34" charset="0"/>
                <a:ea typeface="Calibri" panose="020F0502020204030204" pitchFamily="34" charset="0"/>
                <a:cs typeface="Times New Roman" panose="02020603050405020304" pitchFamily="18" charset="0"/>
              </a:rPr>
              <a:t>Har</a:t>
            </a:r>
            <a:r>
              <a:rPr lang="en-US" sz="1600" dirty="0" smtClean="0">
                <a:latin typeface="Calibri" panose="020F0502020204030204" pitchFamily="34" charset="0"/>
                <a:ea typeface="Calibri" panose="020F0502020204030204" pitchFamily="34" charset="0"/>
                <a:cs typeface="Times New Roman" panose="02020603050405020304" pitchFamily="18" charset="0"/>
              </a:rPr>
              <a:t> 2016</a:t>
            </a:r>
          </a:p>
        </p:txBody>
      </p:sp>
      <p:sp>
        <p:nvSpPr>
          <p:cNvPr id="6" name="Rectangle 5"/>
          <p:cNvSpPr/>
          <p:nvPr/>
        </p:nvSpPr>
        <p:spPr>
          <a:xfrm>
            <a:off x="2265040" y="2852662"/>
            <a:ext cx="6713621" cy="1377249"/>
          </a:xfrm>
          <a:prstGeom prst="rect">
            <a:avLst/>
          </a:prstGeom>
        </p:spPr>
        <p:txBody>
          <a:bodyPr wrap="square">
            <a:spAutoFit/>
          </a:bodyPr>
          <a:lstStyle/>
          <a:p>
            <a:pPr algn="ctr">
              <a:lnSpc>
                <a:spcPct val="107000"/>
              </a:lnSpc>
              <a:spcAft>
                <a:spcPts val="800"/>
              </a:spcAft>
            </a:pPr>
            <a:r>
              <a:rPr lang="en-US" dirty="0" smtClean="0">
                <a:ea typeface="Calibri" panose="020F0502020204030204" pitchFamily="34" charset="0"/>
                <a:cs typeface="Times New Roman" panose="02020603050405020304" pitchFamily="18" charset="0"/>
              </a:rPr>
              <a:t>“When children </a:t>
            </a:r>
            <a:r>
              <a:rPr lang="en-US" dirty="0">
                <a:ea typeface="Calibri" panose="020F0502020204030204" pitchFamily="34" charset="0"/>
                <a:cs typeface="Times New Roman" panose="02020603050405020304" pitchFamily="18" charset="0"/>
              </a:rPr>
              <a:t>have experience and exposure to many concrete materials, </a:t>
            </a:r>
            <a:r>
              <a:rPr lang="en-US" dirty="0">
                <a:solidFill>
                  <a:schemeClr val="tx2"/>
                </a:solidFill>
                <a:ea typeface="Calibri" panose="020F0502020204030204" pitchFamily="34" charset="0"/>
                <a:cs typeface="Times New Roman" panose="02020603050405020304" pitchFamily="18" charset="0"/>
              </a:rPr>
              <a:t>they are able to develop the ability to </a:t>
            </a:r>
            <a:r>
              <a:rPr lang="en-US" dirty="0" err="1" smtClean="0">
                <a:solidFill>
                  <a:schemeClr val="tx2"/>
                </a:solidFill>
                <a:ea typeface="Calibri" panose="020F0502020204030204" pitchFamily="34" charset="0"/>
                <a:cs typeface="Times New Roman" panose="02020603050405020304" pitchFamily="18" charset="0"/>
              </a:rPr>
              <a:t>visualise</a:t>
            </a:r>
            <a:r>
              <a:rPr lang="en-US" dirty="0" smtClean="0">
                <a:ea typeface="Calibri" panose="020F0502020204030204" pitchFamily="34" charset="0"/>
                <a:cs typeface="Times New Roman" panose="02020603050405020304" pitchFamily="18" charset="0"/>
              </a:rPr>
              <a:t>”</a:t>
            </a:r>
          </a:p>
          <a:p>
            <a:pPr algn="r">
              <a:lnSpc>
                <a:spcPct val="107000"/>
              </a:lnSpc>
              <a:spcAft>
                <a:spcPts val="800"/>
              </a:spcAft>
            </a:pPr>
            <a:r>
              <a:rPr lang="en-US" dirty="0" smtClean="0">
                <a:ea typeface="Calibri" panose="020F0502020204030204" pitchFamily="34" charset="0"/>
                <a:cs typeface="Times New Roman" panose="02020603050405020304" pitchFamily="18" charset="0"/>
              </a:rPr>
              <a:t>Ban </a:t>
            </a:r>
            <a:r>
              <a:rPr lang="en-US" dirty="0" err="1" smtClean="0">
                <a:ea typeface="Calibri" panose="020F0502020204030204" pitchFamily="34" charset="0"/>
                <a:cs typeface="Times New Roman" panose="02020603050405020304" pitchFamily="18" charset="0"/>
              </a:rPr>
              <a:t>Har</a:t>
            </a:r>
            <a:r>
              <a:rPr lang="en-US" dirty="0" smtClean="0">
                <a:ea typeface="Calibri" panose="020F0502020204030204" pitchFamily="34" charset="0"/>
                <a:cs typeface="Times New Roman" panose="02020603050405020304" pitchFamily="18" charset="0"/>
              </a:rPr>
              <a:t> 2016</a:t>
            </a:r>
            <a:endParaRPr lang="en-US" dirty="0">
              <a:ea typeface="Calibri" panose="020F0502020204030204" pitchFamily="34" charset="0"/>
              <a:cs typeface="Times New Roman" panose="02020603050405020304" pitchFamily="18" charset="0"/>
            </a:endParaRPr>
          </a:p>
        </p:txBody>
      </p:sp>
      <p:sp>
        <p:nvSpPr>
          <p:cNvPr id="7" name="Rectangle 6"/>
          <p:cNvSpPr/>
          <p:nvPr/>
        </p:nvSpPr>
        <p:spPr>
          <a:xfrm>
            <a:off x="1759714" y="4925064"/>
            <a:ext cx="7218947" cy="830997"/>
          </a:xfrm>
          <a:prstGeom prst="rect">
            <a:avLst/>
          </a:prstGeom>
        </p:spPr>
        <p:txBody>
          <a:bodyPr wrap="square">
            <a:spAutoFit/>
          </a:bodyPr>
          <a:lstStyle/>
          <a:p>
            <a:pPr algn="ctr"/>
            <a:r>
              <a:rPr lang="en-US" sz="1600" i="1" dirty="0" smtClean="0"/>
              <a:t>“Model drawing trains children </a:t>
            </a:r>
            <a:r>
              <a:rPr lang="en-US" sz="1600" i="1" dirty="0" smtClean="0">
                <a:solidFill>
                  <a:schemeClr val="tx2"/>
                </a:solidFill>
              </a:rPr>
              <a:t>to think analytically, </a:t>
            </a:r>
            <a:r>
              <a:rPr lang="en-US" sz="1600" i="1" dirty="0" smtClean="0"/>
              <a:t>providing an important transition between the concrete and the abstract.”</a:t>
            </a:r>
            <a:endParaRPr lang="en-US" sz="1600" dirty="0" smtClean="0">
              <a:solidFill>
                <a:schemeClr val="tx2"/>
              </a:solidFill>
            </a:endParaRPr>
          </a:p>
          <a:p>
            <a:pPr algn="r"/>
            <a:r>
              <a:rPr lang="en-US" sz="1600" dirty="0" err="1" smtClean="0"/>
              <a:t>Forsten</a:t>
            </a:r>
            <a:r>
              <a:rPr lang="en-US" sz="1600" dirty="0" smtClean="0"/>
              <a:t> 2014</a:t>
            </a:r>
            <a:endParaRPr lang="en-US" sz="1600" dirty="0"/>
          </a:p>
        </p:txBody>
      </p:sp>
      <p:sp>
        <p:nvSpPr>
          <p:cNvPr id="8" name="Rectangle 7"/>
          <p:cNvSpPr/>
          <p:nvPr/>
        </p:nvSpPr>
        <p:spPr>
          <a:xfrm>
            <a:off x="280721" y="5780782"/>
            <a:ext cx="7218947" cy="1077218"/>
          </a:xfrm>
          <a:prstGeom prst="rect">
            <a:avLst/>
          </a:prstGeom>
        </p:spPr>
        <p:txBody>
          <a:bodyPr wrap="square">
            <a:spAutoFit/>
          </a:bodyPr>
          <a:lstStyle/>
          <a:p>
            <a:pPr algn="ctr"/>
            <a:r>
              <a:rPr lang="en-US" sz="1600" i="1" dirty="0"/>
              <a:t>“Although </a:t>
            </a:r>
            <a:r>
              <a:rPr lang="en-US" sz="1600" i="1" dirty="0" smtClean="0"/>
              <a:t>bar models </a:t>
            </a:r>
            <a:r>
              <a:rPr lang="en-US" sz="1600" i="1" dirty="0"/>
              <a:t>will not always help children carry out required calculations, they are clearly designed to </a:t>
            </a:r>
            <a:r>
              <a:rPr lang="en-US" sz="1600" u="sng" dirty="0">
                <a:solidFill>
                  <a:schemeClr val="tx2"/>
                </a:solidFill>
              </a:rPr>
              <a:t>help children decide which operations to use</a:t>
            </a:r>
            <a:r>
              <a:rPr lang="en-US" sz="1600" dirty="0" smtClean="0">
                <a:solidFill>
                  <a:schemeClr val="tx2"/>
                </a:solidFill>
              </a:rPr>
              <a:t>.” </a:t>
            </a:r>
          </a:p>
          <a:p>
            <a:pPr algn="r"/>
            <a:r>
              <a:rPr lang="en-US" sz="1600" dirty="0" smtClean="0"/>
              <a:t>Beckmann 2014</a:t>
            </a:r>
            <a:endParaRPr lang="en-US" sz="1600" dirty="0"/>
          </a:p>
        </p:txBody>
      </p:sp>
    </p:spTree>
    <p:extLst>
      <p:ext uri="{BB962C8B-B14F-4D97-AF65-F5344CB8AC3E}">
        <p14:creationId xmlns:p14="http://schemas.microsoft.com/office/powerpoint/2010/main" val="20791839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3"/>
                                        </p:tgtEl>
                                      </p:cBhvr>
                                    </p:animEffect>
                                    <p:set>
                                      <p:cBhvr>
                                        <p:cTn id="12" dur="1" fill="hold">
                                          <p:stCondLst>
                                            <p:cond delay="499"/>
                                          </p:stCondLst>
                                        </p:cTn>
                                        <p:tgtEl>
                                          <p:spTgt spid="3"/>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1" nodeType="clickEffect">
                                  <p:stCondLst>
                                    <p:cond delay="0"/>
                                  </p:stCondLst>
                                  <p:childTnLst>
                                    <p:animEffect transition="out" filter="fade">
                                      <p:cBhvr>
                                        <p:cTn id="21" dur="500"/>
                                        <p:tgtEl>
                                          <p:spTgt spid="5"/>
                                        </p:tgtEl>
                                      </p:cBhvr>
                                    </p:animEffect>
                                    <p:set>
                                      <p:cBhvr>
                                        <p:cTn id="22" dur="1" fill="hold">
                                          <p:stCondLst>
                                            <p:cond delay="499"/>
                                          </p:stCondLst>
                                        </p:cTn>
                                        <p:tgtEl>
                                          <p:spTgt spid="5"/>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500"/>
                                        <p:tgtEl>
                                          <p:spTgt spid="6"/>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xit" presetSubtype="0" fill="hold" grpId="1" nodeType="clickEffect">
                                  <p:stCondLst>
                                    <p:cond delay="0"/>
                                  </p:stCondLst>
                                  <p:childTnLst>
                                    <p:animEffect transition="out" filter="fade">
                                      <p:cBhvr>
                                        <p:cTn id="31" dur="500"/>
                                        <p:tgtEl>
                                          <p:spTgt spid="6"/>
                                        </p:tgtEl>
                                      </p:cBhvr>
                                    </p:animEffect>
                                    <p:set>
                                      <p:cBhvr>
                                        <p:cTn id="32" dur="1" fill="hold">
                                          <p:stCondLst>
                                            <p:cond delay="499"/>
                                          </p:stCondLst>
                                        </p:cTn>
                                        <p:tgtEl>
                                          <p:spTgt spid="6"/>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fade">
                                      <p:cBhvr>
                                        <p:cTn id="37" dur="500"/>
                                        <p:tgtEl>
                                          <p:spTgt spid="7"/>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xit" presetSubtype="0" fill="hold" grpId="1" nodeType="clickEffect">
                                  <p:stCondLst>
                                    <p:cond delay="0"/>
                                  </p:stCondLst>
                                  <p:childTnLst>
                                    <p:animEffect transition="out" filter="fade">
                                      <p:cBhvr>
                                        <p:cTn id="41" dur="500"/>
                                        <p:tgtEl>
                                          <p:spTgt spid="7"/>
                                        </p:tgtEl>
                                      </p:cBhvr>
                                    </p:animEffect>
                                    <p:set>
                                      <p:cBhvr>
                                        <p:cTn id="42" dur="1" fill="hold">
                                          <p:stCondLst>
                                            <p:cond delay="499"/>
                                          </p:stCondLst>
                                        </p:cTn>
                                        <p:tgtEl>
                                          <p:spTgt spid="7"/>
                                        </p:tgtEl>
                                        <p:attrNameLst>
                                          <p:attrName>style.visibility</p:attrName>
                                        </p:attrNameLst>
                                      </p:cBhvr>
                                      <p:to>
                                        <p:strVal val="hidden"/>
                                      </p:to>
                                    </p:se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fade">
                                      <p:cBhvr>
                                        <p:cTn id="47" dur="500"/>
                                        <p:tgtEl>
                                          <p:spTgt spid="8"/>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xit" presetSubtype="0" fill="hold" grpId="1" nodeType="clickEffect">
                                  <p:stCondLst>
                                    <p:cond delay="0"/>
                                  </p:stCondLst>
                                  <p:childTnLst>
                                    <p:animEffect transition="out" filter="fade">
                                      <p:cBhvr>
                                        <p:cTn id="51" dur="500"/>
                                        <p:tgtEl>
                                          <p:spTgt spid="8"/>
                                        </p:tgtEl>
                                      </p:cBhvr>
                                    </p:animEffect>
                                    <p:set>
                                      <p:cBhvr>
                                        <p:cTn id="52" dur="1" fill="hold">
                                          <p:stCondLst>
                                            <p:cond delay="4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P spid="5" grpId="0"/>
      <p:bldP spid="5" grpId="1"/>
      <p:bldP spid="6" grpId="0"/>
      <p:bldP spid="6" grpId="1"/>
      <p:bldP spid="7" grpId="0"/>
      <p:bldP spid="7" grpId="1"/>
      <p:bldP spid="8" grpId="0"/>
      <p:bldP spid="8" grpId="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Introducing the Bar Model</a:t>
            </a:r>
            <a:endParaRPr lang="en-US" dirty="0"/>
          </a:p>
        </p:txBody>
      </p:sp>
      <p:pic>
        <p:nvPicPr>
          <p:cNvPr id="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0088" y="1558925"/>
            <a:ext cx="5391150" cy="4806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spTree>
    <p:extLst>
      <p:ext uri="{BB962C8B-B14F-4D97-AF65-F5344CB8AC3E}">
        <p14:creationId xmlns:p14="http://schemas.microsoft.com/office/powerpoint/2010/main" val="372744537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Introducing the Bar Model</a:t>
            </a:r>
            <a:endParaRPr lang="en-US" dirty="0"/>
          </a:p>
        </p:txBody>
      </p:sp>
      <p:sp>
        <p:nvSpPr>
          <p:cNvPr id="3" name="Rectangle 2"/>
          <p:cNvSpPr/>
          <p:nvPr/>
        </p:nvSpPr>
        <p:spPr>
          <a:xfrm>
            <a:off x="1547813" y="3716338"/>
            <a:ext cx="2676525" cy="357187"/>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1350" dirty="0"/>
          </a:p>
        </p:txBody>
      </p:sp>
      <p:sp>
        <p:nvSpPr>
          <p:cNvPr id="4" name="Rectangle 3"/>
          <p:cNvSpPr/>
          <p:nvPr/>
        </p:nvSpPr>
        <p:spPr>
          <a:xfrm>
            <a:off x="4224338" y="3716338"/>
            <a:ext cx="2828925" cy="357187"/>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1350" dirty="0"/>
          </a:p>
        </p:txBody>
      </p:sp>
      <p:sp>
        <p:nvSpPr>
          <p:cNvPr id="5" name="Left Brace 4"/>
          <p:cNvSpPr/>
          <p:nvPr/>
        </p:nvSpPr>
        <p:spPr>
          <a:xfrm rot="5400000">
            <a:off x="2777332" y="2216944"/>
            <a:ext cx="217487" cy="2676525"/>
          </a:xfrm>
          <a:prstGeom prst="leftBrace">
            <a:avLst>
              <a:gd name="adj1" fmla="val 62879"/>
              <a:gd name="adj2" fmla="val 50000"/>
            </a:avLst>
          </a:prstGeom>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GB" sz="1350" dirty="0"/>
          </a:p>
        </p:txBody>
      </p:sp>
      <p:sp>
        <p:nvSpPr>
          <p:cNvPr id="6" name="Left Brace 5"/>
          <p:cNvSpPr/>
          <p:nvPr/>
        </p:nvSpPr>
        <p:spPr>
          <a:xfrm rot="5400000">
            <a:off x="5530057" y="2140744"/>
            <a:ext cx="217487" cy="2828925"/>
          </a:xfrm>
          <a:prstGeom prst="leftBrace">
            <a:avLst>
              <a:gd name="adj1" fmla="val 62879"/>
              <a:gd name="adj2" fmla="val 50000"/>
            </a:avLst>
          </a:prstGeom>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GB" sz="1350" dirty="0"/>
          </a:p>
        </p:txBody>
      </p:sp>
      <p:sp>
        <p:nvSpPr>
          <p:cNvPr id="7" name="Left Brace 6"/>
          <p:cNvSpPr/>
          <p:nvPr/>
        </p:nvSpPr>
        <p:spPr>
          <a:xfrm rot="16200000">
            <a:off x="4191794" y="1491457"/>
            <a:ext cx="217487" cy="5505450"/>
          </a:xfrm>
          <a:prstGeom prst="leftBrace">
            <a:avLst>
              <a:gd name="adj1" fmla="val 62879"/>
              <a:gd name="adj2" fmla="val 50000"/>
            </a:avLst>
          </a:prstGeom>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GB" sz="1350" dirty="0"/>
          </a:p>
        </p:txBody>
      </p:sp>
      <p:sp>
        <p:nvSpPr>
          <p:cNvPr id="8" name="TextBox 7"/>
          <p:cNvSpPr txBox="1">
            <a:spLocks noChangeArrowheads="1"/>
          </p:cNvSpPr>
          <p:nvPr/>
        </p:nvSpPr>
        <p:spPr bwMode="auto">
          <a:xfrm>
            <a:off x="2687638" y="3068638"/>
            <a:ext cx="4445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r>
              <a:rPr lang="en-GB" sz="2000"/>
              <a:t>10</a:t>
            </a:r>
          </a:p>
        </p:txBody>
      </p:sp>
      <p:sp>
        <p:nvSpPr>
          <p:cNvPr id="9" name="TextBox 8"/>
          <p:cNvSpPr txBox="1">
            <a:spLocks noChangeArrowheads="1"/>
          </p:cNvSpPr>
          <p:nvPr/>
        </p:nvSpPr>
        <p:spPr bwMode="auto">
          <a:xfrm>
            <a:off x="5435600" y="3068638"/>
            <a:ext cx="4445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r>
              <a:rPr lang="en-GB" sz="2000"/>
              <a:t>12</a:t>
            </a:r>
          </a:p>
        </p:txBody>
      </p:sp>
      <p:sp>
        <p:nvSpPr>
          <p:cNvPr id="10" name="TextBox 9"/>
          <p:cNvSpPr txBox="1">
            <a:spLocks noChangeArrowheads="1"/>
          </p:cNvSpPr>
          <p:nvPr/>
        </p:nvSpPr>
        <p:spPr bwMode="auto">
          <a:xfrm>
            <a:off x="4140200" y="4397375"/>
            <a:ext cx="30321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r>
              <a:rPr lang="en-GB" sz="2000"/>
              <a:t>?</a:t>
            </a:r>
          </a:p>
        </p:txBody>
      </p:sp>
      <p:sp>
        <p:nvSpPr>
          <p:cNvPr id="11" name="Rectangle 13"/>
          <p:cNvSpPr>
            <a:spLocks noChangeArrowheads="1"/>
          </p:cNvSpPr>
          <p:nvPr/>
        </p:nvSpPr>
        <p:spPr bwMode="auto">
          <a:xfrm>
            <a:off x="252412" y="1482725"/>
            <a:ext cx="7489179"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GB" sz="2400" dirty="0"/>
              <a:t>Omar bakes 10 biscuits.</a:t>
            </a:r>
          </a:p>
          <a:p>
            <a:r>
              <a:rPr lang="en-GB" sz="2400" dirty="0"/>
              <a:t>Ruby bakes 12 biscuits.</a:t>
            </a:r>
          </a:p>
          <a:p>
            <a:r>
              <a:rPr lang="en-GB" sz="2400" dirty="0"/>
              <a:t>How many biscuits do they bake altogether?</a:t>
            </a:r>
          </a:p>
        </p:txBody>
      </p:sp>
      <p:sp>
        <p:nvSpPr>
          <p:cNvPr id="12" name="Rectangle 11"/>
          <p:cNvSpPr>
            <a:spLocks noChangeArrowheads="1"/>
          </p:cNvSpPr>
          <p:nvPr/>
        </p:nvSpPr>
        <p:spPr bwMode="auto">
          <a:xfrm>
            <a:off x="252413" y="5013325"/>
            <a:ext cx="596741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GB" sz="2400"/>
              <a:t>They bake 22 biscuits altogether.</a:t>
            </a:r>
          </a:p>
        </p:txBody>
      </p:sp>
    </p:spTree>
    <p:extLst>
      <p:ext uri="{BB962C8B-B14F-4D97-AF65-F5344CB8AC3E}">
        <p14:creationId xmlns:p14="http://schemas.microsoft.com/office/powerpoint/2010/main" val="40493169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5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500"/>
                                        <p:tgtEl>
                                          <p:spTgt spid="6"/>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500"/>
                                        <p:tgtEl>
                                          <p:spTgt spid="9"/>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fade">
                                      <p:cBhvr>
                                        <p:cTn id="33" dur="500"/>
                                        <p:tgtEl>
                                          <p:spTgt spid="7"/>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fade">
                                      <p:cBhvr>
                                        <p:cTn id="36" dur="500"/>
                                        <p:tgtEl>
                                          <p:spTgt spid="10"/>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fade">
                                      <p:cBhvr>
                                        <p:cTn id="41"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p:bldP spid="9" grpId="0"/>
      <p:bldP spid="10" grpId="0"/>
      <p:bldP spid="1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Introducing the Bar Model</a:t>
            </a:r>
            <a:endParaRPr lang="en-US" dirty="0"/>
          </a:p>
        </p:txBody>
      </p:sp>
      <p:sp>
        <p:nvSpPr>
          <p:cNvPr id="3" name="Rectangle 2"/>
          <p:cNvSpPr/>
          <p:nvPr/>
        </p:nvSpPr>
        <p:spPr>
          <a:xfrm>
            <a:off x="1543050" y="4002088"/>
            <a:ext cx="1576388" cy="38258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1350" dirty="0"/>
          </a:p>
        </p:txBody>
      </p:sp>
      <p:sp>
        <p:nvSpPr>
          <p:cNvPr id="4" name="Rectangle 3"/>
          <p:cNvSpPr/>
          <p:nvPr/>
        </p:nvSpPr>
        <p:spPr>
          <a:xfrm>
            <a:off x="3119438" y="4002088"/>
            <a:ext cx="2814637" cy="382587"/>
          </a:xfrm>
          <a:prstGeom prst="rect">
            <a:avLst/>
          </a:prstGeom>
          <a:solidFill>
            <a:schemeClr val="bg1"/>
          </a:solidFill>
          <a:ln>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1350" dirty="0"/>
          </a:p>
        </p:txBody>
      </p:sp>
      <p:sp>
        <p:nvSpPr>
          <p:cNvPr id="5" name="Left Brace 4"/>
          <p:cNvSpPr/>
          <p:nvPr/>
        </p:nvSpPr>
        <p:spPr>
          <a:xfrm rot="5400000">
            <a:off x="2170906" y="2945607"/>
            <a:ext cx="320675" cy="1576388"/>
          </a:xfrm>
          <a:prstGeom prst="leftBrace">
            <a:avLst>
              <a:gd name="adj1" fmla="val 41210"/>
              <a:gd name="adj2" fmla="val 49163"/>
            </a:avLst>
          </a:prstGeom>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GB" sz="1350" dirty="0"/>
          </a:p>
        </p:txBody>
      </p:sp>
      <p:sp>
        <p:nvSpPr>
          <p:cNvPr id="6" name="Left Brace 5"/>
          <p:cNvSpPr/>
          <p:nvPr/>
        </p:nvSpPr>
        <p:spPr>
          <a:xfrm rot="5400000">
            <a:off x="4366419" y="2326482"/>
            <a:ext cx="320675" cy="2814637"/>
          </a:xfrm>
          <a:prstGeom prst="leftBrace">
            <a:avLst>
              <a:gd name="adj1" fmla="val 41210"/>
              <a:gd name="adj2" fmla="val 49163"/>
            </a:avLst>
          </a:prstGeom>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GB" sz="1350" dirty="0"/>
          </a:p>
        </p:txBody>
      </p:sp>
      <p:sp>
        <p:nvSpPr>
          <p:cNvPr id="7" name="Left Brace 6"/>
          <p:cNvSpPr/>
          <p:nvPr/>
        </p:nvSpPr>
        <p:spPr>
          <a:xfrm rot="16200000">
            <a:off x="3578225" y="2497138"/>
            <a:ext cx="320675" cy="4391025"/>
          </a:xfrm>
          <a:prstGeom prst="leftBrace">
            <a:avLst>
              <a:gd name="adj1" fmla="val 41210"/>
              <a:gd name="adj2" fmla="val 49163"/>
            </a:avLst>
          </a:prstGeom>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GB" sz="1350" dirty="0"/>
          </a:p>
        </p:txBody>
      </p:sp>
      <p:sp>
        <p:nvSpPr>
          <p:cNvPr id="8" name="TextBox 7"/>
          <p:cNvSpPr txBox="1">
            <a:spLocks noChangeArrowheads="1"/>
          </p:cNvSpPr>
          <p:nvPr/>
        </p:nvSpPr>
        <p:spPr bwMode="auto">
          <a:xfrm>
            <a:off x="2200275" y="3213100"/>
            <a:ext cx="314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r>
              <a:rPr lang="en-GB" sz="2000"/>
              <a:t>7</a:t>
            </a:r>
          </a:p>
        </p:txBody>
      </p:sp>
      <p:sp>
        <p:nvSpPr>
          <p:cNvPr id="9" name="TextBox 8"/>
          <p:cNvSpPr txBox="1">
            <a:spLocks noChangeArrowheads="1"/>
          </p:cNvSpPr>
          <p:nvPr/>
        </p:nvSpPr>
        <p:spPr bwMode="auto">
          <a:xfrm>
            <a:off x="3492500" y="4900613"/>
            <a:ext cx="4445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r>
              <a:rPr lang="en-GB" sz="2000"/>
              <a:t>20</a:t>
            </a:r>
          </a:p>
        </p:txBody>
      </p:sp>
      <p:sp>
        <p:nvSpPr>
          <p:cNvPr id="10" name="TextBox 9"/>
          <p:cNvSpPr txBox="1">
            <a:spLocks noChangeArrowheads="1"/>
          </p:cNvSpPr>
          <p:nvPr/>
        </p:nvSpPr>
        <p:spPr bwMode="auto">
          <a:xfrm>
            <a:off x="4413250" y="3213100"/>
            <a:ext cx="30321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r>
              <a:rPr lang="en-GB" sz="2000"/>
              <a:t>?</a:t>
            </a:r>
          </a:p>
        </p:txBody>
      </p:sp>
      <p:sp>
        <p:nvSpPr>
          <p:cNvPr id="11" name="Rectangle 4"/>
          <p:cNvSpPr>
            <a:spLocks noChangeArrowheads="1"/>
          </p:cNvSpPr>
          <p:nvPr/>
        </p:nvSpPr>
        <p:spPr bwMode="auto">
          <a:xfrm>
            <a:off x="252413" y="1490663"/>
            <a:ext cx="7957909" cy="1938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GB" sz="2400" dirty="0" err="1"/>
              <a:t>Hardeep</a:t>
            </a:r>
            <a:r>
              <a:rPr lang="en-GB" sz="2400" dirty="0"/>
              <a:t> buys large eggs and small eggs.</a:t>
            </a:r>
          </a:p>
          <a:p>
            <a:r>
              <a:rPr lang="en-GB" sz="2400" dirty="0"/>
              <a:t>Altogether he buys 20 eggs</a:t>
            </a:r>
          </a:p>
          <a:p>
            <a:r>
              <a:rPr lang="en-GB" sz="2400" dirty="0"/>
              <a:t>There are 7 small eggs.</a:t>
            </a:r>
          </a:p>
          <a:p>
            <a:r>
              <a:rPr lang="en-GB" sz="2400" dirty="0"/>
              <a:t>How many large eggs are there?</a:t>
            </a:r>
          </a:p>
          <a:p>
            <a:endParaRPr lang="en-GB" sz="2400" dirty="0"/>
          </a:p>
        </p:txBody>
      </p:sp>
      <p:sp>
        <p:nvSpPr>
          <p:cNvPr id="12" name="Rectangle 11"/>
          <p:cNvSpPr>
            <a:spLocks noChangeArrowheads="1"/>
          </p:cNvSpPr>
          <p:nvPr/>
        </p:nvSpPr>
        <p:spPr bwMode="auto">
          <a:xfrm>
            <a:off x="252413" y="5480050"/>
            <a:ext cx="583247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GB" sz="2400"/>
              <a:t>There are 13 large eggs.</a:t>
            </a:r>
          </a:p>
        </p:txBody>
      </p:sp>
    </p:spTree>
    <p:extLst>
      <p:ext uri="{BB962C8B-B14F-4D97-AF65-F5344CB8AC3E}">
        <p14:creationId xmlns:p14="http://schemas.microsoft.com/office/powerpoint/2010/main" val="21003315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5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500"/>
                                        <p:tgtEl>
                                          <p:spTgt spid="7"/>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500"/>
                                        <p:tgtEl>
                                          <p:spTgt spid="9"/>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fade">
                                      <p:cBhvr>
                                        <p:cTn id="33" dur="500"/>
                                        <p:tgtEl>
                                          <p:spTgt spid="6"/>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fade">
                                      <p:cBhvr>
                                        <p:cTn id="36" dur="500"/>
                                        <p:tgtEl>
                                          <p:spTgt spid="10"/>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fade">
                                      <p:cBhvr>
                                        <p:cTn id="41"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p:bldP spid="9" grpId="0"/>
      <p:bldP spid="10" grpId="0"/>
      <p:bldP spid="12"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
          <p:cNvSpPr>
            <a:spLocks noChangeArrowheads="1"/>
          </p:cNvSpPr>
          <p:nvPr/>
        </p:nvSpPr>
        <p:spPr bwMode="auto">
          <a:xfrm>
            <a:off x="250825" y="1268413"/>
            <a:ext cx="6961557" cy="1939925"/>
          </a:xfrm>
          <a:prstGeom prst="rect">
            <a:avLst/>
          </a:prstGeom>
          <a:solidFill>
            <a:srgbClr val="5BA2D0">
              <a:alpha val="59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GB" sz="2400" dirty="0"/>
              <a:t>Millie has a new fish tank.</a:t>
            </a:r>
          </a:p>
          <a:p>
            <a:r>
              <a:rPr lang="en-GB" sz="2400" dirty="0"/>
              <a:t>She wants to put 21 fish in it.</a:t>
            </a:r>
          </a:p>
          <a:p>
            <a:r>
              <a:rPr lang="en-GB" sz="2400" dirty="0"/>
              <a:t>Millie’s mum gives her 15 fish.</a:t>
            </a:r>
          </a:p>
          <a:p>
            <a:r>
              <a:rPr lang="en-GB" sz="2400" dirty="0"/>
              <a:t>She uses her pocket money to buy the rest.</a:t>
            </a:r>
          </a:p>
          <a:p>
            <a:r>
              <a:rPr lang="en-GB" sz="2400" dirty="0"/>
              <a:t>How many fish does she buy?</a:t>
            </a:r>
          </a:p>
        </p:txBody>
      </p:sp>
      <p:sp>
        <p:nvSpPr>
          <p:cNvPr id="4" name="Rectangle 6"/>
          <p:cNvSpPr>
            <a:spLocks noChangeArrowheads="1"/>
          </p:cNvSpPr>
          <p:nvPr/>
        </p:nvSpPr>
        <p:spPr bwMode="auto">
          <a:xfrm>
            <a:off x="250825" y="3841750"/>
            <a:ext cx="7702452" cy="1570038"/>
          </a:xfrm>
          <a:prstGeom prst="rect">
            <a:avLst/>
          </a:prstGeom>
          <a:solidFill>
            <a:srgbClr val="F28E2D">
              <a:alpha val="59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GB" sz="2400" dirty="0"/>
              <a:t>305 children go to the park on Saturday.</a:t>
            </a:r>
          </a:p>
          <a:p>
            <a:r>
              <a:rPr lang="en-GB" sz="2400" dirty="0"/>
              <a:t>278 more children go to the park on Sunday than on Saturday.</a:t>
            </a:r>
          </a:p>
          <a:p>
            <a:r>
              <a:rPr lang="en-GB" sz="2400" dirty="0"/>
              <a:t>How many children go to the park on Sunday?</a:t>
            </a:r>
          </a:p>
        </p:txBody>
      </p:sp>
    </p:spTree>
    <p:extLst>
      <p:ext uri="{BB962C8B-B14F-4D97-AF65-F5344CB8AC3E}">
        <p14:creationId xmlns:p14="http://schemas.microsoft.com/office/powerpoint/2010/main" val="1270785308"/>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Developing the Bar Model</a:t>
            </a:r>
            <a:endParaRPr lang="en-US" dirty="0"/>
          </a:p>
        </p:txBody>
      </p:sp>
      <p:sp>
        <p:nvSpPr>
          <p:cNvPr id="3" name="Content Placeholder 2"/>
          <p:cNvSpPr txBox="1">
            <a:spLocks/>
          </p:cNvSpPr>
          <p:nvPr/>
        </p:nvSpPr>
        <p:spPr bwMode="auto">
          <a:xfrm>
            <a:off x="252413" y="1482725"/>
            <a:ext cx="8208962" cy="124936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ormAutofit/>
          </a:bodyPr>
          <a:lstStyle>
            <a:lvl1pPr marL="349250" indent="-349250" algn="l" defTabSz="914400" rtl="0" eaLnBrk="1" latinLnBrk="0" hangingPunct="1">
              <a:spcBef>
                <a:spcPts val="2000"/>
              </a:spcBef>
              <a:buClr>
                <a:schemeClr val="accent1">
                  <a:lumMod val="60000"/>
                  <a:lumOff val="40000"/>
                </a:schemeClr>
              </a:buClr>
              <a:buSzPct val="110000"/>
              <a:buFont typeface="Wingdings 2" pitchFamily="18" charset="2"/>
              <a:buChar char=""/>
              <a:defRPr sz="2400" kern="1200">
                <a:solidFill>
                  <a:schemeClr val="tx1">
                    <a:lumMod val="65000"/>
                    <a:lumOff val="35000"/>
                  </a:schemeClr>
                </a:solidFill>
                <a:latin typeface="+mn-lt"/>
                <a:ea typeface="+mn-ea"/>
                <a:cs typeface="+mn-cs"/>
              </a:defRPr>
            </a:lvl1pPr>
            <a:lvl2pPr marL="685800" indent="-336550" algn="l" defTabSz="914400" rtl="0" eaLnBrk="1" latinLnBrk="0" hangingPunct="1">
              <a:spcBef>
                <a:spcPts val="600"/>
              </a:spcBef>
              <a:buClr>
                <a:schemeClr val="accent1">
                  <a:lumMod val="75000"/>
                </a:schemeClr>
              </a:buClr>
              <a:buSzPct val="110000"/>
              <a:buFont typeface="Wingdings 2" pitchFamily="18" charset="2"/>
              <a:buChar char=""/>
              <a:defRPr sz="2200" kern="1200">
                <a:solidFill>
                  <a:schemeClr val="tx1">
                    <a:lumMod val="65000"/>
                    <a:lumOff val="35000"/>
                  </a:schemeClr>
                </a:solidFill>
                <a:latin typeface="+mn-lt"/>
                <a:ea typeface="+mn-ea"/>
                <a:cs typeface="+mn-cs"/>
              </a:defRPr>
            </a:lvl2pPr>
            <a:lvl3pPr marL="96837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2000" kern="1200">
                <a:solidFill>
                  <a:schemeClr val="tx1">
                    <a:lumMod val="65000"/>
                    <a:lumOff val="35000"/>
                  </a:schemeClr>
                </a:solidFill>
                <a:latin typeface="+mn-lt"/>
                <a:ea typeface="+mn-ea"/>
                <a:cs typeface="+mn-cs"/>
              </a:defRPr>
            </a:lvl3pPr>
            <a:lvl4pPr marL="1263650" indent="-295275" algn="l" defTabSz="914400" rtl="0" eaLnBrk="1" latinLnBrk="0" hangingPunct="1">
              <a:spcBef>
                <a:spcPts val="600"/>
              </a:spcBef>
              <a:buClr>
                <a:schemeClr val="accent1">
                  <a:lumMod val="75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4pPr>
            <a:lvl5pPr marL="154622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5pPr>
            <a:lvl6pPr marL="1828800"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6pPr>
            <a:lvl7pPr marL="21177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7pPr>
            <a:lvl8pPr marL="2398713"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8pPr>
            <a:lvl9pPr marL="26892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a:solidFill>
                  <a:schemeClr val="tx1">
                    <a:lumMod val="65000"/>
                    <a:lumOff val="35000"/>
                  </a:schemeClr>
                </a:solidFill>
                <a:latin typeface="+mn-lt"/>
                <a:ea typeface="+mn-ea"/>
                <a:cs typeface="+mn-cs"/>
              </a:defRPr>
            </a:lvl9pPr>
          </a:lstStyle>
          <a:p>
            <a:pPr marL="0" indent="0">
              <a:buFont typeface="Arial" charset="0"/>
              <a:buNone/>
            </a:pPr>
            <a:r>
              <a:rPr lang="en-GB" smtClean="0">
                <a:latin typeface="Calibri" charset="0"/>
              </a:rPr>
              <a:t>Peter puts 5 bread rolls into each packet.</a:t>
            </a:r>
            <a:br>
              <a:rPr lang="en-GB" smtClean="0">
                <a:latin typeface="Calibri" charset="0"/>
              </a:rPr>
            </a:br>
            <a:r>
              <a:rPr lang="en-GB" smtClean="0">
                <a:latin typeface="Calibri" charset="0"/>
              </a:rPr>
              <a:t>He has 4 packets.</a:t>
            </a:r>
            <a:br>
              <a:rPr lang="en-GB" smtClean="0">
                <a:latin typeface="Calibri" charset="0"/>
              </a:rPr>
            </a:br>
            <a:r>
              <a:rPr lang="en-GB" smtClean="0">
                <a:latin typeface="Calibri" charset="0"/>
              </a:rPr>
              <a:t>How many bread rolls does he put into the 4 packets altogether?</a:t>
            </a:r>
            <a:endParaRPr lang="en-GB" dirty="0">
              <a:latin typeface="Calibri" charset="0"/>
            </a:endParaRPr>
          </a:p>
        </p:txBody>
      </p:sp>
      <p:sp>
        <p:nvSpPr>
          <p:cNvPr id="4" name="Rectangle 3"/>
          <p:cNvSpPr/>
          <p:nvPr/>
        </p:nvSpPr>
        <p:spPr>
          <a:xfrm>
            <a:off x="1627188" y="3648075"/>
            <a:ext cx="1403350" cy="558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1350" dirty="0"/>
          </a:p>
        </p:txBody>
      </p:sp>
      <p:sp>
        <p:nvSpPr>
          <p:cNvPr id="5" name="Rectangle 4"/>
          <p:cNvSpPr/>
          <p:nvPr/>
        </p:nvSpPr>
        <p:spPr>
          <a:xfrm>
            <a:off x="5827713" y="3648075"/>
            <a:ext cx="1403350" cy="558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1350" dirty="0"/>
          </a:p>
        </p:txBody>
      </p:sp>
      <p:sp>
        <p:nvSpPr>
          <p:cNvPr id="6" name="Rectangle 5"/>
          <p:cNvSpPr/>
          <p:nvPr/>
        </p:nvSpPr>
        <p:spPr>
          <a:xfrm>
            <a:off x="4430713" y="3648075"/>
            <a:ext cx="1403350" cy="558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1350" dirty="0"/>
          </a:p>
        </p:txBody>
      </p:sp>
      <p:sp>
        <p:nvSpPr>
          <p:cNvPr id="7" name="Rectangle 6"/>
          <p:cNvSpPr/>
          <p:nvPr/>
        </p:nvSpPr>
        <p:spPr>
          <a:xfrm>
            <a:off x="3028950" y="3648075"/>
            <a:ext cx="1403350" cy="558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1350" dirty="0"/>
          </a:p>
        </p:txBody>
      </p:sp>
      <p:sp>
        <p:nvSpPr>
          <p:cNvPr id="8" name="Left Brace 7"/>
          <p:cNvSpPr/>
          <p:nvPr/>
        </p:nvSpPr>
        <p:spPr>
          <a:xfrm rot="16200000">
            <a:off x="4243388" y="1643063"/>
            <a:ext cx="379412" cy="5611812"/>
          </a:xfrm>
          <a:prstGeom prst="leftBrace">
            <a:avLst>
              <a:gd name="adj1" fmla="val 8333"/>
              <a:gd name="adj2" fmla="val 47728"/>
            </a:avLst>
          </a:prstGeom>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GB" sz="1350" dirty="0"/>
          </a:p>
        </p:txBody>
      </p:sp>
      <p:grpSp>
        <p:nvGrpSpPr>
          <p:cNvPr id="9" name="Group 8"/>
          <p:cNvGrpSpPr>
            <a:grpSpLocks/>
          </p:cNvGrpSpPr>
          <p:nvPr/>
        </p:nvGrpSpPr>
        <p:grpSpPr bwMode="auto">
          <a:xfrm>
            <a:off x="1627188" y="3319463"/>
            <a:ext cx="5611812" cy="254000"/>
            <a:chOff x="1627278" y="3283292"/>
            <a:chExt cx="5611144" cy="253778"/>
          </a:xfrm>
        </p:grpSpPr>
        <p:sp>
          <p:nvSpPr>
            <p:cNvPr id="10" name="Left Brace 9"/>
            <p:cNvSpPr/>
            <p:nvPr/>
          </p:nvSpPr>
          <p:spPr>
            <a:xfrm rot="5400000">
              <a:off x="6410735" y="2709383"/>
              <a:ext cx="253778" cy="1401595"/>
            </a:xfrm>
            <a:prstGeom prst="leftBrace">
              <a:avLst>
                <a:gd name="adj1" fmla="val 8333"/>
                <a:gd name="adj2" fmla="val 47728"/>
              </a:avLst>
            </a:prstGeom>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GB" sz="1350" dirty="0"/>
            </a:p>
          </p:txBody>
        </p:sp>
        <p:sp>
          <p:nvSpPr>
            <p:cNvPr id="11" name="Left Brace 10"/>
            <p:cNvSpPr/>
            <p:nvPr/>
          </p:nvSpPr>
          <p:spPr>
            <a:xfrm rot="5400000">
              <a:off x="3605957" y="2709382"/>
              <a:ext cx="253778" cy="1401596"/>
            </a:xfrm>
            <a:prstGeom prst="leftBrace">
              <a:avLst>
                <a:gd name="adj1" fmla="val 8333"/>
                <a:gd name="adj2" fmla="val 47728"/>
              </a:avLst>
            </a:prstGeom>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GB" sz="1350" dirty="0"/>
            </a:p>
          </p:txBody>
        </p:sp>
        <p:sp>
          <p:nvSpPr>
            <p:cNvPr id="12" name="Left Brace 11"/>
            <p:cNvSpPr/>
            <p:nvPr/>
          </p:nvSpPr>
          <p:spPr>
            <a:xfrm rot="5400000">
              <a:off x="5005966" y="2709382"/>
              <a:ext cx="253778" cy="1401596"/>
            </a:xfrm>
            <a:prstGeom prst="leftBrace">
              <a:avLst>
                <a:gd name="adj1" fmla="val 8333"/>
                <a:gd name="adj2" fmla="val 47728"/>
              </a:avLst>
            </a:prstGeom>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GB" sz="1350" dirty="0"/>
            </a:p>
          </p:txBody>
        </p:sp>
        <p:sp>
          <p:nvSpPr>
            <p:cNvPr id="13" name="Left Brace 12"/>
            <p:cNvSpPr/>
            <p:nvPr/>
          </p:nvSpPr>
          <p:spPr>
            <a:xfrm rot="5400000">
              <a:off x="2201187" y="2709383"/>
              <a:ext cx="253778" cy="1401595"/>
            </a:xfrm>
            <a:prstGeom prst="leftBrace">
              <a:avLst>
                <a:gd name="adj1" fmla="val 8333"/>
                <a:gd name="adj2" fmla="val 47728"/>
              </a:avLst>
            </a:prstGeom>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GB" sz="1350" dirty="0"/>
            </a:p>
          </p:txBody>
        </p:sp>
      </p:grpSp>
      <p:sp>
        <p:nvSpPr>
          <p:cNvPr id="14" name="TextBox 13"/>
          <p:cNvSpPr txBox="1">
            <a:spLocks noChangeArrowheads="1"/>
          </p:cNvSpPr>
          <p:nvPr/>
        </p:nvSpPr>
        <p:spPr bwMode="auto">
          <a:xfrm>
            <a:off x="6399213" y="2957513"/>
            <a:ext cx="36036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r>
              <a:rPr lang="en-GB" sz="2000"/>
              <a:t>5</a:t>
            </a:r>
          </a:p>
        </p:txBody>
      </p:sp>
      <p:sp>
        <p:nvSpPr>
          <p:cNvPr id="15" name="TextBox 14"/>
          <p:cNvSpPr txBox="1">
            <a:spLocks noChangeArrowheads="1"/>
          </p:cNvSpPr>
          <p:nvPr/>
        </p:nvSpPr>
        <p:spPr bwMode="auto">
          <a:xfrm>
            <a:off x="4995863" y="2957513"/>
            <a:ext cx="3587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r>
              <a:rPr lang="en-GB" sz="2000"/>
              <a:t>5</a:t>
            </a:r>
          </a:p>
        </p:txBody>
      </p:sp>
      <p:sp>
        <p:nvSpPr>
          <p:cNvPr id="16" name="TextBox 15"/>
          <p:cNvSpPr txBox="1">
            <a:spLocks noChangeArrowheads="1"/>
          </p:cNvSpPr>
          <p:nvPr/>
        </p:nvSpPr>
        <p:spPr bwMode="auto">
          <a:xfrm>
            <a:off x="3609975" y="2957513"/>
            <a:ext cx="3587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r>
              <a:rPr lang="en-GB" sz="2000"/>
              <a:t>5</a:t>
            </a:r>
          </a:p>
        </p:txBody>
      </p:sp>
      <p:sp>
        <p:nvSpPr>
          <p:cNvPr id="17" name="TextBox 16"/>
          <p:cNvSpPr txBox="1">
            <a:spLocks noChangeArrowheads="1"/>
          </p:cNvSpPr>
          <p:nvPr/>
        </p:nvSpPr>
        <p:spPr bwMode="auto">
          <a:xfrm>
            <a:off x="2190750" y="2957513"/>
            <a:ext cx="36036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r>
              <a:rPr lang="en-GB" sz="2000"/>
              <a:t>5</a:t>
            </a:r>
          </a:p>
        </p:txBody>
      </p:sp>
      <p:sp>
        <p:nvSpPr>
          <p:cNvPr id="18" name="TextBox 17"/>
          <p:cNvSpPr txBox="1">
            <a:spLocks noChangeArrowheads="1"/>
          </p:cNvSpPr>
          <p:nvPr/>
        </p:nvSpPr>
        <p:spPr bwMode="auto">
          <a:xfrm>
            <a:off x="4140200" y="4684713"/>
            <a:ext cx="36036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r>
              <a:rPr lang="en-GB" sz="2000"/>
              <a:t>?</a:t>
            </a:r>
          </a:p>
        </p:txBody>
      </p:sp>
      <p:sp>
        <p:nvSpPr>
          <p:cNvPr id="19" name="Content Placeholder 2"/>
          <p:cNvSpPr txBox="1">
            <a:spLocks/>
          </p:cNvSpPr>
          <p:nvPr/>
        </p:nvSpPr>
        <p:spPr bwMode="auto">
          <a:xfrm>
            <a:off x="252413" y="5157788"/>
            <a:ext cx="8208962" cy="54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spcBef>
                <a:spcPct val="20000"/>
              </a:spcBef>
              <a:buFont typeface="Arial" charset="0"/>
              <a:buNone/>
            </a:pPr>
            <a:r>
              <a:rPr lang="en-GB" sz="2400" dirty="0"/>
              <a:t>There are 20 bread rolls altogether.</a:t>
            </a:r>
          </a:p>
          <a:p>
            <a:pPr>
              <a:spcBef>
                <a:spcPct val="20000"/>
              </a:spcBef>
              <a:buFont typeface="Arial" charset="0"/>
              <a:buNone/>
            </a:pPr>
            <a:endParaRPr lang="en-GB" sz="2400" dirty="0"/>
          </a:p>
          <a:p>
            <a:pPr>
              <a:spcBef>
                <a:spcPct val="20000"/>
              </a:spcBef>
              <a:buFont typeface="Arial" charset="0"/>
              <a:buNone/>
            </a:pPr>
            <a:endParaRPr lang="en-GB" sz="2400" dirty="0"/>
          </a:p>
          <a:p>
            <a:pPr>
              <a:spcBef>
                <a:spcPct val="20000"/>
              </a:spcBef>
              <a:buFont typeface="Arial" charset="0"/>
              <a:buNone/>
            </a:pPr>
            <a:endParaRPr lang="en-GB" sz="2400" dirty="0"/>
          </a:p>
        </p:txBody>
      </p:sp>
    </p:spTree>
    <p:extLst>
      <p:ext uri="{BB962C8B-B14F-4D97-AF65-F5344CB8AC3E}">
        <p14:creationId xmlns:p14="http://schemas.microsoft.com/office/powerpoint/2010/main" val="742478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7"/>
                                        </p:tgtEl>
                                        <p:attrNameLst>
                                          <p:attrName>style.visibility</p:attrName>
                                        </p:attrNameLst>
                                      </p:cBhvr>
                                      <p:to>
                                        <p:strVal val="visible"/>
                                      </p:to>
                                    </p:set>
                                    <p:animEffect transition="in" filter="fade">
                                      <p:cBhvr>
                                        <p:cTn id="30" dur="500"/>
                                        <p:tgtEl>
                                          <p:spTgt spid="17"/>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6"/>
                                        </p:tgtEl>
                                        <p:attrNameLst>
                                          <p:attrName>style.visibility</p:attrName>
                                        </p:attrNameLst>
                                      </p:cBhvr>
                                      <p:to>
                                        <p:strVal val="visible"/>
                                      </p:to>
                                    </p:set>
                                    <p:animEffect transition="in" filter="fade">
                                      <p:cBhvr>
                                        <p:cTn id="33" dur="500"/>
                                        <p:tgtEl>
                                          <p:spTgt spid="16"/>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fade">
                                      <p:cBhvr>
                                        <p:cTn id="36" dur="500"/>
                                        <p:tgtEl>
                                          <p:spTgt spid="15"/>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fade">
                                      <p:cBhvr>
                                        <p:cTn id="39" dur="500"/>
                                        <p:tgtEl>
                                          <p:spTgt spid="14"/>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8"/>
                                        </p:tgtEl>
                                        <p:attrNameLst>
                                          <p:attrName>style.visibility</p:attrName>
                                        </p:attrNameLst>
                                      </p:cBhvr>
                                      <p:to>
                                        <p:strVal val="visible"/>
                                      </p:to>
                                    </p:set>
                                    <p:animEffect transition="in" filter="fade">
                                      <p:cBhvr>
                                        <p:cTn id="44" dur="500"/>
                                        <p:tgtEl>
                                          <p:spTgt spid="8"/>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fade">
                                      <p:cBhvr>
                                        <p:cTn id="47" dur="500"/>
                                        <p:tgtEl>
                                          <p:spTgt spid="18"/>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fade">
                                      <p:cBhvr>
                                        <p:cTn id="52"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14" grpId="0"/>
      <p:bldP spid="15" grpId="0"/>
      <p:bldP spid="16" grpId="0"/>
      <p:bldP spid="17" grpId="0"/>
      <p:bldP spid="18" grpId="0"/>
      <p:bldP spid="19"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Developing the Bar Model</a:t>
            </a:r>
            <a:endParaRPr lang="en-US" dirty="0"/>
          </a:p>
        </p:txBody>
      </p:sp>
      <p:sp>
        <p:nvSpPr>
          <p:cNvPr id="3" name="Content Placeholder 2"/>
          <p:cNvSpPr txBox="1">
            <a:spLocks/>
          </p:cNvSpPr>
          <p:nvPr/>
        </p:nvSpPr>
        <p:spPr bwMode="auto">
          <a:xfrm>
            <a:off x="252413" y="5418138"/>
            <a:ext cx="7229475" cy="603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spcBef>
                <a:spcPct val="20000"/>
              </a:spcBef>
              <a:buFont typeface="Arial" charset="0"/>
              <a:buNone/>
            </a:pPr>
            <a:r>
              <a:rPr lang="en-GB" sz="2400"/>
              <a:t>There are 4 pears in each box.</a:t>
            </a:r>
          </a:p>
          <a:p>
            <a:pPr>
              <a:spcBef>
                <a:spcPct val="20000"/>
              </a:spcBef>
              <a:buFont typeface="Arial" charset="0"/>
              <a:buNone/>
            </a:pPr>
            <a:endParaRPr lang="en-GB" sz="2100"/>
          </a:p>
        </p:txBody>
      </p:sp>
      <p:sp>
        <p:nvSpPr>
          <p:cNvPr id="4" name="Rectangle 3"/>
          <p:cNvSpPr/>
          <p:nvPr/>
        </p:nvSpPr>
        <p:spPr>
          <a:xfrm>
            <a:off x="1627188" y="3625850"/>
            <a:ext cx="1403350" cy="558800"/>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1350" dirty="0"/>
          </a:p>
        </p:txBody>
      </p:sp>
      <p:sp>
        <p:nvSpPr>
          <p:cNvPr id="5" name="Rectangle 4"/>
          <p:cNvSpPr/>
          <p:nvPr/>
        </p:nvSpPr>
        <p:spPr>
          <a:xfrm>
            <a:off x="3030538" y="3625850"/>
            <a:ext cx="1403350" cy="558800"/>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1350" dirty="0"/>
          </a:p>
        </p:txBody>
      </p:sp>
      <p:sp>
        <p:nvSpPr>
          <p:cNvPr id="6" name="Rectangle 5"/>
          <p:cNvSpPr/>
          <p:nvPr/>
        </p:nvSpPr>
        <p:spPr>
          <a:xfrm>
            <a:off x="4440238" y="3625850"/>
            <a:ext cx="1403350" cy="558800"/>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1350" dirty="0"/>
          </a:p>
        </p:txBody>
      </p:sp>
      <p:sp>
        <p:nvSpPr>
          <p:cNvPr id="7" name="Left Brace 6"/>
          <p:cNvSpPr/>
          <p:nvPr/>
        </p:nvSpPr>
        <p:spPr>
          <a:xfrm rot="16200000">
            <a:off x="3556000" y="2308226"/>
            <a:ext cx="358775" cy="4216400"/>
          </a:xfrm>
          <a:prstGeom prst="leftBrace">
            <a:avLst>
              <a:gd name="adj1" fmla="val 8333"/>
              <a:gd name="adj2" fmla="val 47728"/>
            </a:avLst>
          </a:prstGeom>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GB" sz="1350" dirty="0"/>
          </a:p>
        </p:txBody>
      </p:sp>
      <p:sp>
        <p:nvSpPr>
          <p:cNvPr id="8" name="TextBox 7"/>
          <p:cNvSpPr txBox="1">
            <a:spLocks noChangeArrowheads="1"/>
          </p:cNvSpPr>
          <p:nvPr/>
        </p:nvSpPr>
        <p:spPr bwMode="auto">
          <a:xfrm>
            <a:off x="3462338" y="4684713"/>
            <a:ext cx="5334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r>
              <a:rPr lang="en-GB" sz="2000"/>
              <a:t>12</a:t>
            </a:r>
          </a:p>
        </p:txBody>
      </p:sp>
      <p:sp>
        <p:nvSpPr>
          <p:cNvPr id="9" name="Left Brace 8"/>
          <p:cNvSpPr/>
          <p:nvPr/>
        </p:nvSpPr>
        <p:spPr>
          <a:xfrm rot="5400000">
            <a:off x="3605212" y="2686051"/>
            <a:ext cx="252413" cy="1401762"/>
          </a:xfrm>
          <a:prstGeom prst="leftBrace">
            <a:avLst>
              <a:gd name="adj1" fmla="val 8333"/>
              <a:gd name="adj2" fmla="val 47728"/>
            </a:avLst>
          </a:prstGeom>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GB" sz="1350" dirty="0"/>
          </a:p>
        </p:txBody>
      </p:sp>
      <p:sp>
        <p:nvSpPr>
          <p:cNvPr id="10" name="Left Brace 9"/>
          <p:cNvSpPr/>
          <p:nvPr/>
        </p:nvSpPr>
        <p:spPr>
          <a:xfrm rot="5400000">
            <a:off x="5006975" y="2686050"/>
            <a:ext cx="252413" cy="1401763"/>
          </a:xfrm>
          <a:prstGeom prst="leftBrace">
            <a:avLst>
              <a:gd name="adj1" fmla="val 8333"/>
              <a:gd name="adj2" fmla="val 47728"/>
            </a:avLst>
          </a:prstGeom>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GB" sz="1350" dirty="0"/>
          </a:p>
        </p:txBody>
      </p:sp>
      <p:sp>
        <p:nvSpPr>
          <p:cNvPr id="11" name="Left Brace 10"/>
          <p:cNvSpPr/>
          <p:nvPr/>
        </p:nvSpPr>
        <p:spPr>
          <a:xfrm rot="5400000">
            <a:off x="2201862" y="2686051"/>
            <a:ext cx="252413" cy="1401762"/>
          </a:xfrm>
          <a:prstGeom prst="leftBrace">
            <a:avLst>
              <a:gd name="adj1" fmla="val 8333"/>
              <a:gd name="adj2" fmla="val 47728"/>
            </a:avLst>
          </a:prstGeom>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GB" sz="1350" dirty="0"/>
          </a:p>
        </p:txBody>
      </p:sp>
      <p:sp>
        <p:nvSpPr>
          <p:cNvPr id="12" name="TextBox 11"/>
          <p:cNvSpPr txBox="1">
            <a:spLocks noChangeArrowheads="1"/>
          </p:cNvSpPr>
          <p:nvPr/>
        </p:nvSpPr>
        <p:spPr bwMode="auto">
          <a:xfrm>
            <a:off x="2195513" y="2897188"/>
            <a:ext cx="36036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r>
              <a:rPr lang="en-GB" sz="2000"/>
              <a:t>?</a:t>
            </a:r>
          </a:p>
        </p:txBody>
      </p:sp>
      <p:sp>
        <p:nvSpPr>
          <p:cNvPr id="13" name="TextBox 12"/>
          <p:cNvSpPr txBox="1">
            <a:spLocks noChangeArrowheads="1"/>
          </p:cNvSpPr>
          <p:nvPr/>
        </p:nvSpPr>
        <p:spPr bwMode="auto">
          <a:xfrm>
            <a:off x="3630613" y="2860675"/>
            <a:ext cx="3587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r>
              <a:rPr lang="en-GB" sz="2000"/>
              <a:t>?</a:t>
            </a:r>
          </a:p>
        </p:txBody>
      </p:sp>
      <p:sp>
        <p:nvSpPr>
          <p:cNvPr id="14" name="TextBox 13"/>
          <p:cNvSpPr txBox="1">
            <a:spLocks noChangeArrowheads="1"/>
          </p:cNvSpPr>
          <p:nvPr/>
        </p:nvSpPr>
        <p:spPr bwMode="auto">
          <a:xfrm>
            <a:off x="5030788" y="2868613"/>
            <a:ext cx="36036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r>
              <a:rPr lang="en-GB" sz="2000"/>
              <a:t>?</a:t>
            </a:r>
          </a:p>
        </p:txBody>
      </p:sp>
      <p:sp>
        <p:nvSpPr>
          <p:cNvPr id="15" name="Rectangle 1"/>
          <p:cNvSpPr>
            <a:spLocks noChangeArrowheads="1"/>
          </p:cNvSpPr>
          <p:nvPr/>
        </p:nvSpPr>
        <p:spPr bwMode="auto">
          <a:xfrm>
            <a:off x="252413" y="1482725"/>
            <a:ext cx="7806706"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GB" sz="2400" dirty="0" err="1"/>
              <a:t>Hardeep</a:t>
            </a:r>
            <a:r>
              <a:rPr lang="en-GB" sz="2400" dirty="0"/>
              <a:t> buys 12 pears.</a:t>
            </a:r>
            <a:br>
              <a:rPr lang="en-GB" sz="2400" dirty="0"/>
            </a:br>
            <a:r>
              <a:rPr lang="en-GB" sz="2400" dirty="0"/>
              <a:t>He puts an equal number of pears into 3 boxes.</a:t>
            </a:r>
          </a:p>
          <a:p>
            <a:r>
              <a:rPr lang="en-GB" sz="2400" dirty="0"/>
              <a:t>How many pears are there in each box?</a:t>
            </a:r>
          </a:p>
        </p:txBody>
      </p:sp>
    </p:spTree>
    <p:extLst>
      <p:ext uri="{BB962C8B-B14F-4D97-AF65-F5344CB8AC3E}">
        <p14:creationId xmlns:p14="http://schemas.microsoft.com/office/powerpoint/2010/main" val="8178641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
                                        <p:tgtEl>
                                          <p:spTgt spid="8"/>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fade">
                                      <p:cBhvr>
                                        <p:cTn id="30" dur="500"/>
                                        <p:tgtEl>
                                          <p:spTgt spid="11"/>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fade">
                                      <p:cBhvr>
                                        <p:cTn id="35" dur="500"/>
                                        <p:tgtEl>
                                          <p:spTgt spid="9"/>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fade">
                                      <p:cBhvr>
                                        <p:cTn id="40" dur="500"/>
                                        <p:tgtEl>
                                          <p:spTgt spid="10"/>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grpId="0" nodeType="click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fade">
                                      <p:cBhvr>
                                        <p:cTn id="45" dur="500"/>
                                        <p:tgtEl>
                                          <p:spTgt spid="12"/>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3"/>
                                        </p:tgtEl>
                                        <p:attrNameLst>
                                          <p:attrName>style.visibility</p:attrName>
                                        </p:attrNameLst>
                                      </p:cBhvr>
                                      <p:to>
                                        <p:strVal val="visible"/>
                                      </p:to>
                                    </p:set>
                                    <p:animEffect transition="in" filter="fade">
                                      <p:cBhvr>
                                        <p:cTn id="48" dur="500"/>
                                        <p:tgtEl>
                                          <p:spTgt spid="13"/>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4"/>
                                        </p:tgtEl>
                                        <p:attrNameLst>
                                          <p:attrName>style.visibility</p:attrName>
                                        </p:attrNameLst>
                                      </p:cBhvr>
                                      <p:to>
                                        <p:strVal val="visible"/>
                                      </p:to>
                                    </p:set>
                                    <p:animEffect transition="in" filter="fade">
                                      <p:cBhvr>
                                        <p:cTn id="51" dur="500"/>
                                        <p:tgtEl>
                                          <p:spTgt spid="14"/>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grpId="0" nodeType="clickEffect">
                                  <p:stCondLst>
                                    <p:cond delay="0"/>
                                  </p:stCondLst>
                                  <p:childTnLst>
                                    <p:set>
                                      <p:cBhvr>
                                        <p:cTn id="55" dur="1" fill="hold">
                                          <p:stCondLst>
                                            <p:cond delay="0"/>
                                          </p:stCondLst>
                                        </p:cTn>
                                        <p:tgtEl>
                                          <p:spTgt spid="3"/>
                                        </p:tgtEl>
                                        <p:attrNameLst>
                                          <p:attrName>style.visibility</p:attrName>
                                        </p:attrNameLst>
                                      </p:cBhvr>
                                      <p:to>
                                        <p:strVal val="visible"/>
                                      </p:to>
                                    </p:set>
                                    <p:animEffect transition="in" filter="fade">
                                      <p:cBhvr>
                                        <p:cTn id="56"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animBg="1"/>
      <p:bldP spid="6" grpId="0" animBg="1"/>
      <p:bldP spid="7" grpId="0" animBg="1"/>
      <p:bldP spid="8" grpId="0"/>
      <p:bldP spid="9" grpId="0" animBg="1"/>
      <p:bldP spid="10" grpId="0" animBg="1"/>
      <p:bldP spid="11" grpId="0" animBg="1"/>
      <p:bldP spid="12" grpId="0"/>
      <p:bldP spid="13" grpId="0"/>
      <p:bldP spid="14"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Developing the Bar Model</a:t>
            </a:r>
            <a:endParaRPr lang="en-US" dirty="0"/>
          </a:p>
        </p:txBody>
      </p:sp>
      <p:pic>
        <p:nvPicPr>
          <p:cNvPr id="3" name="Picture 2"/>
          <p:cNvPicPr>
            <a:picLocks noChangeAspect="1" noChangeArrowheads="1"/>
          </p:cNvPicPr>
          <p:nvPr/>
        </p:nvPicPr>
        <p:blipFill>
          <a:blip r:embed="rId2">
            <a:extLst>
              <a:ext uri="{28A0092B-C50C-407E-A947-70E740481C1C}">
                <a14:useLocalDpi xmlns:a14="http://schemas.microsoft.com/office/drawing/2010/main" val="0"/>
              </a:ext>
            </a:extLst>
          </a:blip>
          <a:srcRect b="52161"/>
          <a:stretch>
            <a:fillRect/>
          </a:stretch>
        </p:blipFill>
        <p:spPr bwMode="auto">
          <a:xfrm>
            <a:off x="276225" y="3392488"/>
            <a:ext cx="4695825" cy="2197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6225" y="1452563"/>
            <a:ext cx="4848225" cy="1724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spTree>
    <p:extLst>
      <p:ext uri="{BB962C8B-B14F-4D97-AF65-F5344CB8AC3E}">
        <p14:creationId xmlns:p14="http://schemas.microsoft.com/office/powerpoint/2010/main" val="32627010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Developing the Bar Model</a:t>
            </a:r>
            <a:endParaRPr lang="en-US" dirty="0"/>
          </a:p>
        </p:txBody>
      </p:sp>
      <p:pic>
        <p:nvPicPr>
          <p:cNvPr id="3" name="Picture 2"/>
          <p:cNvPicPr>
            <a:picLocks noChangeAspect="1" noChangeArrowheads="1"/>
          </p:cNvPicPr>
          <p:nvPr/>
        </p:nvPicPr>
        <p:blipFill>
          <a:blip r:embed="rId2">
            <a:extLst>
              <a:ext uri="{28A0092B-C50C-407E-A947-70E740481C1C}">
                <a14:useLocalDpi xmlns:a14="http://schemas.microsoft.com/office/drawing/2010/main" val="0"/>
              </a:ext>
            </a:extLst>
          </a:blip>
          <a:srcRect t="47353"/>
          <a:stretch>
            <a:fillRect/>
          </a:stretch>
        </p:blipFill>
        <p:spPr bwMode="auto">
          <a:xfrm>
            <a:off x="276225" y="3532188"/>
            <a:ext cx="4695825" cy="2417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6225" y="1447800"/>
            <a:ext cx="4848225" cy="1724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spTree>
    <p:extLst>
      <p:ext uri="{BB962C8B-B14F-4D97-AF65-F5344CB8AC3E}">
        <p14:creationId xmlns:p14="http://schemas.microsoft.com/office/powerpoint/2010/main" val="236268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Further Word Problems</a:t>
            </a:r>
            <a:endParaRPr lang="en-US" dirty="0"/>
          </a:p>
        </p:txBody>
      </p:sp>
      <p:pic>
        <p:nvPicPr>
          <p:cNvPr id="3" name="Picture 2"/>
          <p:cNvPicPr>
            <a:picLocks noChangeAspect="1" noChangeArrowheads="1"/>
          </p:cNvPicPr>
          <p:nvPr/>
        </p:nvPicPr>
        <p:blipFill>
          <a:blip r:embed="rId3">
            <a:extLst>
              <a:ext uri="{28A0092B-C50C-407E-A947-70E740481C1C}">
                <a14:useLocalDpi xmlns:a14="http://schemas.microsoft.com/office/drawing/2010/main" val="0"/>
              </a:ext>
            </a:extLst>
          </a:blip>
          <a:srcRect b="71243"/>
          <a:stretch>
            <a:fillRect/>
          </a:stretch>
        </p:blipFill>
        <p:spPr bwMode="auto">
          <a:xfrm>
            <a:off x="252413" y="1482725"/>
            <a:ext cx="7088187" cy="1306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pic>
        <p:nvPicPr>
          <p:cNvPr id="4" name="Picture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98700" y="3365500"/>
            <a:ext cx="4330700" cy="247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6002049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413" y="1482725"/>
            <a:ext cx="7088187" cy="4543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spTree>
    <p:extLst>
      <p:ext uri="{BB962C8B-B14F-4D97-AF65-F5344CB8AC3E}">
        <p14:creationId xmlns:p14="http://schemas.microsoft.com/office/powerpoint/2010/main" val="1756376708"/>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Further Word Problems</a:t>
            </a:r>
            <a:endParaRPr lang="en-US" dirty="0"/>
          </a:p>
        </p:txBody>
      </p:sp>
      <p:sp>
        <p:nvSpPr>
          <p:cNvPr id="3" name="Content Placeholder 2"/>
          <p:cNvSpPr txBox="1">
            <a:spLocks/>
          </p:cNvSpPr>
          <p:nvPr/>
        </p:nvSpPr>
        <p:spPr bwMode="auto">
          <a:xfrm>
            <a:off x="252413" y="1482725"/>
            <a:ext cx="8229600" cy="14541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ormAutofit fontScale="92500" lnSpcReduction="20000"/>
          </a:bodyPr>
          <a:lstStyle>
            <a:lvl1pPr marL="349250" indent="-349250" algn="l" defTabSz="914400" rtl="0" eaLnBrk="1" latinLnBrk="0" hangingPunct="1">
              <a:spcBef>
                <a:spcPts val="2000"/>
              </a:spcBef>
              <a:buClr>
                <a:schemeClr val="accent1">
                  <a:lumMod val="60000"/>
                  <a:lumOff val="40000"/>
                </a:schemeClr>
              </a:buClr>
              <a:buSzPct val="110000"/>
              <a:buFont typeface="Wingdings 2" pitchFamily="18" charset="2"/>
              <a:buChar char=""/>
              <a:defRPr sz="2400" kern="1200">
                <a:solidFill>
                  <a:schemeClr val="tx1">
                    <a:lumMod val="65000"/>
                    <a:lumOff val="35000"/>
                  </a:schemeClr>
                </a:solidFill>
                <a:latin typeface="+mn-lt"/>
                <a:ea typeface="+mn-ea"/>
                <a:cs typeface="+mn-cs"/>
              </a:defRPr>
            </a:lvl1pPr>
            <a:lvl2pPr marL="685800" indent="-336550" algn="l" defTabSz="914400" rtl="0" eaLnBrk="1" latinLnBrk="0" hangingPunct="1">
              <a:spcBef>
                <a:spcPts val="600"/>
              </a:spcBef>
              <a:buClr>
                <a:schemeClr val="accent1">
                  <a:lumMod val="75000"/>
                </a:schemeClr>
              </a:buClr>
              <a:buSzPct val="110000"/>
              <a:buFont typeface="Wingdings 2" pitchFamily="18" charset="2"/>
              <a:buChar char=""/>
              <a:defRPr sz="2200" kern="1200">
                <a:solidFill>
                  <a:schemeClr val="tx1">
                    <a:lumMod val="65000"/>
                    <a:lumOff val="35000"/>
                  </a:schemeClr>
                </a:solidFill>
                <a:latin typeface="+mn-lt"/>
                <a:ea typeface="+mn-ea"/>
                <a:cs typeface="+mn-cs"/>
              </a:defRPr>
            </a:lvl2pPr>
            <a:lvl3pPr marL="96837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2000" kern="1200">
                <a:solidFill>
                  <a:schemeClr val="tx1">
                    <a:lumMod val="65000"/>
                    <a:lumOff val="35000"/>
                  </a:schemeClr>
                </a:solidFill>
                <a:latin typeface="+mn-lt"/>
                <a:ea typeface="+mn-ea"/>
                <a:cs typeface="+mn-cs"/>
              </a:defRPr>
            </a:lvl3pPr>
            <a:lvl4pPr marL="1263650" indent="-295275" algn="l" defTabSz="914400" rtl="0" eaLnBrk="1" latinLnBrk="0" hangingPunct="1">
              <a:spcBef>
                <a:spcPts val="600"/>
              </a:spcBef>
              <a:buClr>
                <a:schemeClr val="accent1">
                  <a:lumMod val="75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4pPr>
            <a:lvl5pPr marL="154622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5pPr>
            <a:lvl6pPr marL="1828800"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6pPr>
            <a:lvl7pPr marL="21177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7pPr>
            <a:lvl8pPr marL="2398713"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8pPr>
            <a:lvl9pPr marL="26892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a:solidFill>
                  <a:schemeClr val="tx1">
                    <a:lumMod val="65000"/>
                    <a:lumOff val="35000"/>
                  </a:schemeClr>
                </a:solidFill>
                <a:latin typeface="+mn-lt"/>
                <a:ea typeface="+mn-ea"/>
                <a:cs typeface="+mn-cs"/>
              </a:defRPr>
            </a:lvl9pPr>
          </a:lstStyle>
          <a:p>
            <a:pPr marL="0" indent="0">
              <a:buFont typeface="Arial" charset="0"/>
              <a:buNone/>
            </a:pPr>
            <a:r>
              <a:rPr lang="en-GB" smtClean="0">
                <a:latin typeface="Calibri" charset="0"/>
              </a:rPr>
              <a:t>William has 95p</a:t>
            </a:r>
          </a:p>
          <a:p>
            <a:pPr marL="0" indent="0">
              <a:buFont typeface="Arial" charset="0"/>
              <a:buNone/>
            </a:pPr>
            <a:r>
              <a:rPr lang="en-GB" smtClean="0">
                <a:latin typeface="Calibri" charset="0"/>
              </a:rPr>
              <a:t>He has 20p less than his brother</a:t>
            </a:r>
          </a:p>
          <a:p>
            <a:pPr marL="0" indent="0">
              <a:buFont typeface="Arial" charset="0"/>
              <a:buNone/>
            </a:pPr>
            <a:r>
              <a:rPr lang="en-GB" smtClean="0">
                <a:latin typeface="Calibri" charset="0"/>
              </a:rPr>
              <a:t>How much money do William and his brother have altogether?</a:t>
            </a:r>
            <a:endParaRPr lang="en-GB" dirty="0">
              <a:latin typeface="Calibri" charset="0"/>
            </a:endParaRPr>
          </a:p>
        </p:txBody>
      </p:sp>
      <p:sp>
        <p:nvSpPr>
          <p:cNvPr id="4" name="Rectangle 3"/>
          <p:cNvSpPr/>
          <p:nvPr/>
        </p:nvSpPr>
        <p:spPr>
          <a:xfrm>
            <a:off x="5219700" y="3956050"/>
            <a:ext cx="2895600" cy="38258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1350" dirty="0"/>
          </a:p>
        </p:txBody>
      </p:sp>
      <p:sp>
        <p:nvSpPr>
          <p:cNvPr id="5" name="Rectangle 4"/>
          <p:cNvSpPr/>
          <p:nvPr/>
        </p:nvSpPr>
        <p:spPr>
          <a:xfrm>
            <a:off x="5219700" y="4510088"/>
            <a:ext cx="3443288" cy="38258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1350" dirty="0"/>
          </a:p>
        </p:txBody>
      </p:sp>
      <p:sp>
        <p:nvSpPr>
          <p:cNvPr id="6" name="Rectangle 5"/>
          <p:cNvSpPr/>
          <p:nvPr/>
        </p:nvSpPr>
        <p:spPr>
          <a:xfrm>
            <a:off x="8115300" y="3956050"/>
            <a:ext cx="547688" cy="382588"/>
          </a:xfrm>
          <a:prstGeom prst="rect">
            <a:avLst/>
          </a:prstGeom>
          <a:noFill/>
          <a:ln>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sz="1350" dirty="0"/>
          </a:p>
        </p:txBody>
      </p:sp>
      <p:sp>
        <p:nvSpPr>
          <p:cNvPr id="7" name="Left Brace 6"/>
          <p:cNvSpPr/>
          <p:nvPr/>
        </p:nvSpPr>
        <p:spPr>
          <a:xfrm rot="16200000">
            <a:off x="6815931" y="3421857"/>
            <a:ext cx="250825" cy="3443288"/>
          </a:xfrm>
          <a:prstGeom prst="leftBrace">
            <a:avLst>
              <a:gd name="adj1" fmla="val 84211"/>
              <a:gd name="adj2" fmla="val 50000"/>
            </a:avLst>
          </a:prstGeom>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GB" sz="1350" dirty="0"/>
          </a:p>
        </p:txBody>
      </p:sp>
      <p:sp>
        <p:nvSpPr>
          <p:cNvPr id="8" name="Left Brace 7"/>
          <p:cNvSpPr/>
          <p:nvPr/>
        </p:nvSpPr>
        <p:spPr>
          <a:xfrm rot="5400000">
            <a:off x="8263731" y="3453607"/>
            <a:ext cx="250825" cy="547688"/>
          </a:xfrm>
          <a:prstGeom prst="leftBrace">
            <a:avLst>
              <a:gd name="adj1" fmla="val 71382"/>
              <a:gd name="adj2" fmla="val 50000"/>
            </a:avLst>
          </a:prstGeom>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GB" sz="1350" dirty="0"/>
          </a:p>
        </p:txBody>
      </p:sp>
      <p:sp>
        <p:nvSpPr>
          <p:cNvPr id="9" name="TextBox 8"/>
          <p:cNvSpPr txBox="1">
            <a:spLocks noChangeArrowheads="1"/>
          </p:cNvSpPr>
          <p:nvPr/>
        </p:nvSpPr>
        <p:spPr bwMode="auto">
          <a:xfrm>
            <a:off x="6446838" y="3203575"/>
            <a:ext cx="57943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r>
              <a:rPr lang="en-GB" sz="2000"/>
              <a:t>95p</a:t>
            </a:r>
          </a:p>
        </p:txBody>
      </p:sp>
      <p:sp>
        <p:nvSpPr>
          <p:cNvPr id="10" name="TextBox 9"/>
          <p:cNvSpPr txBox="1">
            <a:spLocks noChangeArrowheads="1"/>
          </p:cNvSpPr>
          <p:nvPr/>
        </p:nvSpPr>
        <p:spPr bwMode="auto">
          <a:xfrm>
            <a:off x="8143875" y="3203575"/>
            <a:ext cx="5778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r>
              <a:rPr lang="en-GB" sz="2000"/>
              <a:t>20p</a:t>
            </a:r>
          </a:p>
        </p:txBody>
      </p:sp>
      <p:sp>
        <p:nvSpPr>
          <p:cNvPr id="11" name="Left Brace 10"/>
          <p:cNvSpPr/>
          <p:nvPr/>
        </p:nvSpPr>
        <p:spPr>
          <a:xfrm rot="5400000">
            <a:off x="6542087" y="2260601"/>
            <a:ext cx="250825" cy="2895600"/>
          </a:xfrm>
          <a:prstGeom prst="leftBrace">
            <a:avLst>
              <a:gd name="adj1" fmla="val 84211"/>
              <a:gd name="adj2" fmla="val 50000"/>
            </a:avLst>
          </a:prstGeom>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GB" sz="1350" dirty="0"/>
          </a:p>
        </p:txBody>
      </p:sp>
      <p:sp>
        <p:nvSpPr>
          <p:cNvPr id="12" name="TextBox 11"/>
          <p:cNvSpPr txBox="1">
            <a:spLocks noChangeArrowheads="1"/>
          </p:cNvSpPr>
          <p:nvPr/>
        </p:nvSpPr>
        <p:spPr bwMode="auto">
          <a:xfrm>
            <a:off x="6789738" y="5332413"/>
            <a:ext cx="30321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r>
              <a:rPr lang="en-GB" sz="2000"/>
              <a:t>?</a:t>
            </a:r>
          </a:p>
        </p:txBody>
      </p:sp>
      <p:sp>
        <p:nvSpPr>
          <p:cNvPr id="13" name="Rectangle 12"/>
          <p:cNvSpPr>
            <a:spLocks noChangeArrowheads="1"/>
          </p:cNvSpPr>
          <p:nvPr/>
        </p:nvSpPr>
        <p:spPr bwMode="auto">
          <a:xfrm>
            <a:off x="252413" y="2943225"/>
            <a:ext cx="4572000" cy="304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GB" sz="2400"/>
              <a:t>95p + 20p = 115p</a:t>
            </a:r>
          </a:p>
          <a:p>
            <a:r>
              <a:rPr lang="en-GB" sz="2400"/>
              <a:t>William’s brother has 115p</a:t>
            </a:r>
          </a:p>
          <a:p>
            <a:r>
              <a:rPr lang="en-GB" sz="2400"/>
              <a:t>William’s brother has £1.15</a:t>
            </a:r>
          </a:p>
          <a:p>
            <a:r>
              <a:rPr lang="en-GB" sz="2400"/>
              <a:t>William has 95p</a:t>
            </a:r>
          </a:p>
          <a:p>
            <a:r>
              <a:rPr lang="en-GB" sz="2400"/>
              <a:t>William and his brother have </a:t>
            </a:r>
            <a:br>
              <a:rPr lang="en-GB" sz="2400"/>
            </a:br>
            <a:r>
              <a:rPr lang="en-GB" sz="2400"/>
              <a:t>210p altogether.</a:t>
            </a:r>
          </a:p>
          <a:p>
            <a:r>
              <a:rPr lang="en-GB" sz="2400"/>
              <a:t>William and his brother have </a:t>
            </a:r>
            <a:br>
              <a:rPr lang="en-GB" sz="2400"/>
            </a:br>
            <a:r>
              <a:rPr lang="en-GB" sz="2400"/>
              <a:t>£2.10 altogether. </a:t>
            </a:r>
          </a:p>
        </p:txBody>
      </p:sp>
    </p:spTree>
    <p:extLst>
      <p:ext uri="{BB962C8B-B14F-4D97-AF65-F5344CB8AC3E}">
        <p14:creationId xmlns:p14="http://schemas.microsoft.com/office/powerpoint/2010/main" val="3349273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500"/>
                                        <p:tgtEl>
                                          <p:spTgt spid="9"/>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fade">
                                      <p:cBhvr>
                                        <p:cTn id="30" dur="500"/>
                                        <p:tgtEl>
                                          <p:spTgt spid="8"/>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500"/>
                                        <p:tgtEl>
                                          <p:spTgt spid="10"/>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fade">
                                      <p:cBhvr>
                                        <p:cTn id="38" dur="500"/>
                                        <p:tgtEl>
                                          <p:spTgt spid="7"/>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fade">
                                      <p:cBhvr>
                                        <p:cTn id="41" dur="500"/>
                                        <p:tgtEl>
                                          <p:spTgt spid="12"/>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fade">
                                      <p:cBhvr>
                                        <p:cTn id="46"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p:bldP spid="10" grpId="0"/>
      <p:bldP spid="11" grpId="0" animBg="1"/>
      <p:bldP spid="12" grpId="0"/>
      <p:bldP spid="13"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Bar Models and Fractions</a:t>
            </a:r>
            <a:endParaRPr lang="en-US" dirty="0"/>
          </a:p>
        </p:txBody>
      </p:sp>
      <p:pic>
        <p:nvPicPr>
          <p:cNvPr id="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58888" y="1482725"/>
            <a:ext cx="6192837" cy="4448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spTree>
    <p:extLst>
      <p:ext uri="{BB962C8B-B14F-4D97-AF65-F5344CB8AC3E}">
        <p14:creationId xmlns:p14="http://schemas.microsoft.com/office/powerpoint/2010/main" val="2996553158"/>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Further Multi-Step Word Problems</a:t>
            </a:r>
            <a:endParaRPr lang="en-US" dirty="0"/>
          </a:p>
        </p:txBody>
      </p:sp>
      <p:sp>
        <p:nvSpPr>
          <p:cNvPr id="3" name="Rectangle 7"/>
          <p:cNvSpPr>
            <a:spLocks noChangeArrowheads="1"/>
          </p:cNvSpPr>
          <p:nvPr/>
        </p:nvSpPr>
        <p:spPr bwMode="auto">
          <a:xfrm>
            <a:off x="252413" y="1436688"/>
            <a:ext cx="8713924"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GB" sz="2400" dirty="0"/>
              <a:t>A youth group had £3756 for a camping trip. </a:t>
            </a:r>
            <a:endParaRPr lang="en-GB" sz="2400" dirty="0" smtClean="0"/>
          </a:p>
          <a:p>
            <a:r>
              <a:rPr lang="en-GB" sz="2400" dirty="0" smtClean="0"/>
              <a:t>They </a:t>
            </a:r>
            <a:r>
              <a:rPr lang="en-GB" sz="2400" dirty="0"/>
              <a:t>saved £650 </a:t>
            </a:r>
            <a:r>
              <a:rPr lang="en-GB" sz="2400" dirty="0" smtClean="0"/>
              <a:t>and </a:t>
            </a:r>
            <a:r>
              <a:rPr lang="en-GB" sz="2400" dirty="0"/>
              <a:t>spent the rest on 12 tents and some food for the trip.  </a:t>
            </a:r>
            <a:br>
              <a:rPr lang="en-GB" sz="2400" dirty="0"/>
            </a:br>
            <a:r>
              <a:rPr lang="en-GB" sz="2400" dirty="0"/>
              <a:t>The tents cost £205 each. </a:t>
            </a:r>
            <a:endParaRPr lang="en-GB" sz="2400" dirty="0" smtClean="0"/>
          </a:p>
          <a:p>
            <a:r>
              <a:rPr lang="en-GB" sz="2400" dirty="0" smtClean="0"/>
              <a:t>How </a:t>
            </a:r>
            <a:r>
              <a:rPr lang="en-GB" sz="2400" dirty="0"/>
              <a:t>much did they spend on food? </a:t>
            </a:r>
          </a:p>
        </p:txBody>
      </p:sp>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1863" y="3569274"/>
            <a:ext cx="6953250" cy="2476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spTree>
    <p:extLst>
      <p:ext uri="{BB962C8B-B14F-4D97-AF65-F5344CB8AC3E}">
        <p14:creationId xmlns:p14="http://schemas.microsoft.com/office/powerpoint/2010/main" val="42127809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1863" y="2624905"/>
            <a:ext cx="7183104" cy="2476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sp>
        <p:nvSpPr>
          <p:cNvPr id="4" name="Content Placeholder 2"/>
          <p:cNvSpPr txBox="1">
            <a:spLocks/>
          </p:cNvSpPr>
          <p:nvPr/>
        </p:nvSpPr>
        <p:spPr bwMode="auto">
          <a:xfrm>
            <a:off x="0" y="2556640"/>
            <a:ext cx="5776003" cy="210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spcBef>
                <a:spcPct val="20000"/>
              </a:spcBef>
              <a:buFont typeface="Arial" charset="0"/>
              <a:buNone/>
            </a:pPr>
            <a:endParaRPr lang="en-GB" sz="2100"/>
          </a:p>
        </p:txBody>
      </p:sp>
      <p:sp>
        <p:nvSpPr>
          <p:cNvPr id="5" name="Content Placeholder 2"/>
          <p:cNvSpPr txBox="1">
            <a:spLocks/>
          </p:cNvSpPr>
          <p:nvPr/>
        </p:nvSpPr>
        <p:spPr bwMode="auto">
          <a:xfrm>
            <a:off x="252412" y="5329404"/>
            <a:ext cx="4072065" cy="849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spcBef>
                <a:spcPct val="20000"/>
              </a:spcBef>
              <a:buFont typeface="Arial" charset="0"/>
              <a:buNone/>
            </a:pPr>
            <a:r>
              <a:rPr lang="en-GB" sz="2400" dirty="0"/>
              <a:t>3756 – 650 = 3106</a:t>
            </a:r>
          </a:p>
          <a:p>
            <a:pPr>
              <a:spcBef>
                <a:spcPct val="20000"/>
              </a:spcBef>
              <a:buFont typeface="Arial" charset="0"/>
              <a:buNone/>
            </a:pPr>
            <a:r>
              <a:rPr lang="en-GB" sz="2400" dirty="0"/>
              <a:t>They spent £3106 altogether.</a:t>
            </a:r>
          </a:p>
        </p:txBody>
      </p:sp>
      <p:sp>
        <p:nvSpPr>
          <p:cNvPr id="6" name="Rectangle 8"/>
          <p:cNvSpPr>
            <a:spLocks noChangeArrowheads="1"/>
          </p:cNvSpPr>
          <p:nvPr/>
        </p:nvSpPr>
        <p:spPr bwMode="auto">
          <a:xfrm>
            <a:off x="252412" y="590068"/>
            <a:ext cx="8683683"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GB" sz="2400" dirty="0"/>
              <a:t>A youth group had £3756 for a camping trip. </a:t>
            </a:r>
            <a:endParaRPr lang="en-GB" sz="2400" dirty="0" smtClean="0"/>
          </a:p>
          <a:p>
            <a:r>
              <a:rPr lang="en-GB" sz="2400" dirty="0" smtClean="0"/>
              <a:t>They </a:t>
            </a:r>
            <a:r>
              <a:rPr lang="en-GB" sz="2400" dirty="0"/>
              <a:t>saved £650 </a:t>
            </a:r>
            <a:r>
              <a:rPr lang="en-GB" sz="2400" dirty="0" smtClean="0"/>
              <a:t>and </a:t>
            </a:r>
            <a:r>
              <a:rPr lang="en-GB" sz="2400" dirty="0"/>
              <a:t>spent the rest on 12 tents and some food for the trip.  </a:t>
            </a:r>
            <a:br>
              <a:rPr lang="en-GB" sz="2400" dirty="0"/>
            </a:br>
            <a:r>
              <a:rPr lang="en-GB" sz="2400" dirty="0"/>
              <a:t>The tents cost £205 each. </a:t>
            </a:r>
            <a:endParaRPr lang="en-GB" sz="2400" dirty="0" smtClean="0"/>
          </a:p>
          <a:p>
            <a:r>
              <a:rPr lang="en-GB" sz="2400" dirty="0" smtClean="0"/>
              <a:t>How </a:t>
            </a:r>
            <a:r>
              <a:rPr lang="en-GB" sz="2400" dirty="0"/>
              <a:t>much did they spend on food? </a:t>
            </a:r>
          </a:p>
        </p:txBody>
      </p:sp>
    </p:spTree>
    <p:extLst>
      <p:ext uri="{BB962C8B-B14F-4D97-AF65-F5344CB8AC3E}">
        <p14:creationId xmlns:p14="http://schemas.microsoft.com/office/powerpoint/2010/main" val="3499042645"/>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8"/>
          <p:cNvPicPr>
            <a:picLocks noChangeAspect="1"/>
          </p:cNvPicPr>
          <p:nvPr/>
        </p:nvPicPr>
        <p:blipFill>
          <a:blip r:embed="rId2">
            <a:extLst>
              <a:ext uri="{28A0092B-C50C-407E-A947-70E740481C1C}">
                <a14:useLocalDpi xmlns:a14="http://schemas.microsoft.com/office/drawing/2010/main" val="0"/>
              </a:ext>
            </a:extLst>
          </a:blip>
          <a:srcRect l="38335" t="29382" r="10902" b="40247"/>
          <a:stretch>
            <a:fillRect/>
          </a:stretch>
        </p:blipFill>
        <p:spPr bwMode="auto">
          <a:xfrm>
            <a:off x="1181100" y="2882900"/>
            <a:ext cx="6962775" cy="2343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4"/>
          <p:cNvSpPr>
            <a:spLocks noChangeArrowheads="1"/>
          </p:cNvSpPr>
          <p:nvPr/>
        </p:nvSpPr>
        <p:spPr bwMode="auto">
          <a:xfrm>
            <a:off x="252413" y="574950"/>
            <a:ext cx="8405812"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GB" sz="2400" dirty="0"/>
              <a:t>A youth group had £3756 for a camping trip. They saved £650 </a:t>
            </a:r>
            <a:r>
              <a:rPr lang="en-GB" sz="2400" dirty="0" smtClean="0"/>
              <a:t>and </a:t>
            </a:r>
            <a:r>
              <a:rPr lang="en-GB" sz="2400" dirty="0"/>
              <a:t>spent the rest on 12 tents and some food for the trip.  </a:t>
            </a:r>
            <a:br>
              <a:rPr lang="en-GB" sz="2400" dirty="0"/>
            </a:br>
            <a:r>
              <a:rPr lang="en-GB" sz="2400" dirty="0"/>
              <a:t>The tents cost £205 each. How much did they spend on food? </a:t>
            </a:r>
          </a:p>
        </p:txBody>
      </p:sp>
    </p:spTree>
    <p:extLst>
      <p:ext uri="{BB962C8B-B14F-4D97-AF65-F5344CB8AC3E}">
        <p14:creationId xmlns:p14="http://schemas.microsoft.com/office/powerpoint/2010/main" val="3980620707"/>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rcRect l="39305" t="60988" r="10347" b="5679"/>
          <a:stretch>
            <a:fillRect/>
          </a:stretch>
        </p:blipFill>
        <p:spPr bwMode="auto">
          <a:xfrm>
            <a:off x="1047750" y="3493518"/>
            <a:ext cx="6905625" cy="257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4"/>
          <p:cNvSpPr>
            <a:spLocks noChangeArrowheads="1"/>
          </p:cNvSpPr>
          <p:nvPr/>
        </p:nvSpPr>
        <p:spPr bwMode="auto">
          <a:xfrm>
            <a:off x="252413" y="605187"/>
            <a:ext cx="8405812"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GB" sz="2400" dirty="0"/>
              <a:t>A youth group had £3756 for a camping trip. They saved £650 </a:t>
            </a:r>
            <a:r>
              <a:rPr lang="en-GB" sz="2400" dirty="0" smtClean="0"/>
              <a:t>and </a:t>
            </a:r>
            <a:r>
              <a:rPr lang="en-GB" sz="2400" dirty="0"/>
              <a:t>spent the rest on 12 tents and some food for the trip.  </a:t>
            </a:r>
            <a:br>
              <a:rPr lang="en-GB" sz="2400" dirty="0"/>
            </a:br>
            <a:r>
              <a:rPr lang="en-GB" sz="2400" dirty="0"/>
              <a:t>The tents cost £205 each. How much did they spend on food? </a:t>
            </a:r>
          </a:p>
        </p:txBody>
      </p:sp>
    </p:spTree>
    <p:extLst>
      <p:ext uri="{BB962C8B-B14F-4D97-AF65-F5344CB8AC3E}">
        <p14:creationId xmlns:p14="http://schemas.microsoft.com/office/powerpoint/2010/main" val="782292205"/>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How Can I Help My Child?</a:t>
            </a:r>
            <a:endParaRPr lang="en-US" dirty="0"/>
          </a:p>
        </p:txBody>
      </p:sp>
      <p:sp>
        <p:nvSpPr>
          <p:cNvPr id="3" name="Content Placeholder 2"/>
          <p:cNvSpPr txBox="1">
            <a:spLocks/>
          </p:cNvSpPr>
          <p:nvPr/>
        </p:nvSpPr>
        <p:spPr>
          <a:xfrm>
            <a:off x="252413" y="1557338"/>
            <a:ext cx="8229600" cy="4032250"/>
          </a:xfrm>
          <a:prstGeom prst="rect">
            <a:avLst/>
          </a:prstGeom>
        </p:spPr>
        <p:txBody>
          <a:bodyPr vert="horz" lIns="91440" tIns="45720" rIns="91440" bIns="45720" rtlCol="0">
            <a:normAutofit fontScale="85000" lnSpcReduction="20000"/>
          </a:bodyPr>
          <a:lstStyle>
            <a:lvl1pPr marL="349250" indent="-349250" algn="l" defTabSz="914400" rtl="0" eaLnBrk="1" latinLnBrk="0" hangingPunct="1">
              <a:spcBef>
                <a:spcPts val="2000"/>
              </a:spcBef>
              <a:buClr>
                <a:schemeClr val="accent1">
                  <a:lumMod val="60000"/>
                  <a:lumOff val="40000"/>
                </a:schemeClr>
              </a:buClr>
              <a:buSzPct val="110000"/>
              <a:buFont typeface="Wingdings 2" pitchFamily="18" charset="2"/>
              <a:buChar char=""/>
              <a:defRPr sz="2400" kern="1200">
                <a:solidFill>
                  <a:schemeClr val="tx1">
                    <a:lumMod val="65000"/>
                    <a:lumOff val="35000"/>
                  </a:schemeClr>
                </a:solidFill>
                <a:latin typeface="+mn-lt"/>
                <a:ea typeface="+mn-ea"/>
                <a:cs typeface="+mn-cs"/>
              </a:defRPr>
            </a:lvl1pPr>
            <a:lvl2pPr marL="685800" indent="-336550" algn="l" defTabSz="914400" rtl="0" eaLnBrk="1" latinLnBrk="0" hangingPunct="1">
              <a:spcBef>
                <a:spcPts val="600"/>
              </a:spcBef>
              <a:buClr>
                <a:schemeClr val="accent1">
                  <a:lumMod val="75000"/>
                </a:schemeClr>
              </a:buClr>
              <a:buSzPct val="110000"/>
              <a:buFont typeface="Wingdings 2" pitchFamily="18" charset="2"/>
              <a:buChar char=""/>
              <a:defRPr sz="2200" kern="1200">
                <a:solidFill>
                  <a:schemeClr val="tx1">
                    <a:lumMod val="65000"/>
                    <a:lumOff val="35000"/>
                  </a:schemeClr>
                </a:solidFill>
                <a:latin typeface="+mn-lt"/>
                <a:ea typeface="+mn-ea"/>
                <a:cs typeface="+mn-cs"/>
              </a:defRPr>
            </a:lvl2pPr>
            <a:lvl3pPr marL="96837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2000" kern="1200">
                <a:solidFill>
                  <a:schemeClr val="tx1">
                    <a:lumMod val="65000"/>
                    <a:lumOff val="35000"/>
                  </a:schemeClr>
                </a:solidFill>
                <a:latin typeface="+mn-lt"/>
                <a:ea typeface="+mn-ea"/>
                <a:cs typeface="+mn-cs"/>
              </a:defRPr>
            </a:lvl3pPr>
            <a:lvl4pPr marL="1263650" indent="-295275" algn="l" defTabSz="914400" rtl="0" eaLnBrk="1" latinLnBrk="0" hangingPunct="1">
              <a:spcBef>
                <a:spcPts val="600"/>
              </a:spcBef>
              <a:buClr>
                <a:schemeClr val="accent1">
                  <a:lumMod val="75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4pPr>
            <a:lvl5pPr marL="154622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5pPr>
            <a:lvl6pPr marL="1828800"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6pPr>
            <a:lvl7pPr marL="21177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7pPr>
            <a:lvl8pPr marL="2398713"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8pPr>
            <a:lvl9pPr marL="26892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a:solidFill>
                  <a:schemeClr val="tx1">
                    <a:lumMod val="65000"/>
                    <a:lumOff val="35000"/>
                  </a:schemeClr>
                </a:solidFill>
                <a:latin typeface="+mn-lt"/>
                <a:ea typeface="+mn-ea"/>
                <a:cs typeface="+mn-cs"/>
              </a:defRPr>
            </a:lvl9pPr>
          </a:lstStyle>
          <a:p>
            <a:pPr marL="0" indent="0">
              <a:buFont typeface="Arial" panose="020B0604020202020204" pitchFamily="34" charset="0"/>
              <a:buNone/>
              <a:defRPr/>
            </a:pPr>
            <a:r>
              <a:rPr lang="en-GB" dirty="0" smtClean="0"/>
              <a:t>You can help your child by finding and talking about maths in everyday situations. For example, a shopping trip is rich in mathematical opportunities, such as:</a:t>
            </a:r>
          </a:p>
          <a:p>
            <a:pPr>
              <a:buFont typeface="Arial" panose="020B0604020202020204" pitchFamily="34" charset="0"/>
              <a:buChar char="•"/>
              <a:defRPr/>
            </a:pPr>
            <a:r>
              <a:rPr lang="en-GB" dirty="0" smtClean="0"/>
              <a:t>spending money, calculating change and working out which offers give the best value for money.</a:t>
            </a:r>
          </a:p>
          <a:p>
            <a:pPr>
              <a:buFont typeface="Arial" panose="020B0604020202020204" pitchFamily="34" charset="0"/>
              <a:buChar char="•"/>
              <a:defRPr/>
            </a:pPr>
            <a:r>
              <a:rPr lang="en-GB" dirty="0" smtClean="0"/>
              <a:t>empty packaging can provide your child will immediate access to 3D shapes and nets.</a:t>
            </a:r>
          </a:p>
          <a:p>
            <a:pPr>
              <a:buFont typeface="Arial" panose="020B0604020202020204" pitchFamily="34" charset="0"/>
              <a:buChar char="•"/>
              <a:defRPr/>
            </a:pPr>
            <a:r>
              <a:rPr lang="en-GB" dirty="0" smtClean="0"/>
              <a:t>using packets and tins as a source of mathematical information to discuss, such as mass and volume.</a:t>
            </a:r>
          </a:p>
          <a:p>
            <a:pPr>
              <a:buFont typeface="Arial" panose="020B0604020202020204" pitchFamily="34" charset="0"/>
              <a:buChar char="•"/>
              <a:defRPr/>
            </a:pPr>
            <a:r>
              <a:rPr lang="en-GB" dirty="0" smtClean="0"/>
              <a:t>using items often sold in pairs, fours and sixes (such as drinks or yogurts) to talk about multiples or times tables.</a:t>
            </a:r>
            <a:endParaRPr lang="en-GB" dirty="0"/>
          </a:p>
        </p:txBody>
      </p:sp>
    </p:spTree>
    <p:extLst>
      <p:ext uri="{BB962C8B-B14F-4D97-AF65-F5344CB8AC3E}">
        <p14:creationId xmlns:p14="http://schemas.microsoft.com/office/powerpoint/2010/main" val="3895056916"/>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How Can I Help My Child?</a:t>
            </a:r>
            <a:endParaRPr lang="en-US" dirty="0"/>
          </a:p>
        </p:txBody>
      </p:sp>
      <p:sp>
        <p:nvSpPr>
          <p:cNvPr id="3" name="Content Placeholder 2"/>
          <p:cNvSpPr txBox="1">
            <a:spLocks/>
          </p:cNvSpPr>
          <p:nvPr/>
        </p:nvSpPr>
        <p:spPr>
          <a:xfrm>
            <a:off x="252413" y="1557338"/>
            <a:ext cx="8229600" cy="4032250"/>
          </a:xfrm>
          <a:prstGeom prst="rect">
            <a:avLst/>
          </a:prstGeom>
        </p:spPr>
        <p:txBody>
          <a:bodyPr vert="horz" lIns="91440" tIns="45720" rIns="91440" bIns="45720" rtlCol="0">
            <a:normAutofit fontScale="85000" lnSpcReduction="20000"/>
          </a:bodyPr>
          <a:lstStyle>
            <a:lvl1pPr marL="349250" indent="-349250" algn="l" defTabSz="914400" rtl="0" eaLnBrk="1" latinLnBrk="0" hangingPunct="1">
              <a:spcBef>
                <a:spcPts val="2000"/>
              </a:spcBef>
              <a:buClr>
                <a:schemeClr val="accent1">
                  <a:lumMod val="60000"/>
                  <a:lumOff val="40000"/>
                </a:schemeClr>
              </a:buClr>
              <a:buSzPct val="110000"/>
              <a:buFont typeface="Wingdings 2" pitchFamily="18" charset="2"/>
              <a:buChar char=""/>
              <a:defRPr sz="2400" kern="1200">
                <a:solidFill>
                  <a:schemeClr val="tx1">
                    <a:lumMod val="65000"/>
                    <a:lumOff val="35000"/>
                  </a:schemeClr>
                </a:solidFill>
                <a:latin typeface="+mn-lt"/>
                <a:ea typeface="+mn-ea"/>
                <a:cs typeface="+mn-cs"/>
              </a:defRPr>
            </a:lvl1pPr>
            <a:lvl2pPr marL="685800" indent="-336550" algn="l" defTabSz="914400" rtl="0" eaLnBrk="1" latinLnBrk="0" hangingPunct="1">
              <a:spcBef>
                <a:spcPts val="600"/>
              </a:spcBef>
              <a:buClr>
                <a:schemeClr val="accent1">
                  <a:lumMod val="75000"/>
                </a:schemeClr>
              </a:buClr>
              <a:buSzPct val="110000"/>
              <a:buFont typeface="Wingdings 2" pitchFamily="18" charset="2"/>
              <a:buChar char=""/>
              <a:defRPr sz="2200" kern="1200">
                <a:solidFill>
                  <a:schemeClr val="tx1">
                    <a:lumMod val="65000"/>
                    <a:lumOff val="35000"/>
                  </a:schemeClr>
                </a:solidFill>
                <a:latin typeface="+mn-lt"/>
                <a:ea typeface="+mn-ea"/>
                <a:cs typeface="+mn-cs"/>
              </a:defRPr>
            </a:lvl2pPr>
            <a:lvl3pPr marL="96837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2000" kern="1200">
                <a:solidFill>
                  <a:schemeClr val="tx1">
                    <a:lumMod val="65000"/>
                    <a:lumOff val="35000"/>
                  </a:schemeClr>
                </a:solidFill>
                <a:latin typeface="+mn-lt"/>
                <a:ea typeface="+mn-ea"/>
                <a:cs typeface="+mn-cs"/>
              </a:defRPr>
            </a:lvl3pPr>
            <a:lvl4pPr marL="1263650" indent="-295275" algn="l" defTabSz="914400" rtl="0" eaLnBrk="1" latinLnBrk="0" hangingPunct="1">
              <a:spcBef>
                <a:spcPts val="600"/>
              </a:spcBef>
              <a:buClr>
                <a:schemeClr val="accent1">
                  <a:lumMod val="75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4pPr>
            <a:lvl5pPr marL="154622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5pPr>
            <a:lvl6pPr marL="1828800"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6pPr>
            <a:lvl7pPr marL="21177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7pPr>
            <a:lvl8pPr marL="2398713"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8pPr>
            <a:lvl9pPr marL="26892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a:solidFill>
                  <a:schemeClr val="tx1">
                    <a:lumMod val="65000"/>
                    <a:lumOff val="35000"/>
                  </a:schemeClr>
                </a:solidFill>
                <a:latin typeface="+mn-lt"/>
                <a:ea typeface="+mn-ea"/>
                <a:cs typeface="+mn-cs"/>
              </a:defRPr>
            </a:lvl9pPr>
          </a:lstStyle>
          <a:p>
            <a:pPr marL="0" indent="0">
              <a:buFont typeface="Arial" charset="0"/>
              <a:buNone/>
            </a:pPr>
            <a:r>
              <a:rPr lang="en-GB" dirty="0" smtClean="0">
                <a:latin typeface="+mj-lt"/>
              </a:rPr>
              <a:t>You can also help your child in a number of other ways:</a:t>
            </a:r>
          </a:p>
          <a:p>
            <a:pPr marL="0" indent="0"/>
            <a:r>
              <a:rPr lang="en-GB" dirty="0" smtClean="0">
                <a:latin typeface="+mj-lt"/>
              </a:rPr>
              <a:t>Encourage a secure knowledge of number, by asking questions which help them explain what comes before </a:t>
            </a:r>
            <a:r>
              <a:rPr lang="en-GB" dirty="0" smtClean="0">
                <a:latin typeface="+mj-lt"/>
              </a:rPr>
              <a:t>or </a:t>
            </a:r>
            <a:r>
              <a:rPr lang="en-GB" dirty="0" smtClean="0">
                <a:latin typeface="+mj-lt"/>
              </a:rPr>
              <a:t>after a given number, or how the number is made, for example tens and ones.</a:t>
            </a:r>
          </a:p>
          <a:p>
            <a:pPr marL="0" indent="0"/>
            <a:r>
              <a:rPr lang="en-GB" dirty="0" smtClean="0">
                <a:latin typeface="+mj-lt"/>
              </a:rPr>
              <a:t>Encourage them to draw pictures and models such as </a:t>
            </a:r>
            <a:r>
              <a:rPr lang="en-GB" dirty="0" smtClean="0">
                <a:latin typeface="+mj-lt"/>
              </a:rPr>
              <a:t>part-whole </a:t>
            </a:r>
            <a:r>
              <a:rPr lang="en-GB" dirty="0" smtClean="0">
                <a:latin typeface="+mj-lt"/>
              </a:rPr>
              <a:t>and bar models to answer questions.</a:t>
            </a:r>
          </a:p>
          <a:p>
            <a:pPr marL="0" indent="0"/>
            <a:r>
              <a:rPr lang="en-GB" dirty="0" smtClean="0">
                <a:latin typeface="+mj-lt"/>
              </a:rPr>
              <a:t>Support them with home activities, and encourage them to answer questions in full </a:t>
            </a:r>
            <a:r>
              <a:rPr lang="en-GB" dirty="0" smtClean="0">
                <a:latin typeface="+mj-lt"/>
              </a:rPr>
              <a:t>sentences.</a:t>
            </a:r>
          </a:p>
          <a:p>
            <a:pPr marL="0" indent="0"/>
            <a:r>
              <a:rPr lang="en-GB" dirty="0" smtClean="0">
                <a:latin typeface="+mj-lt"/>
              </a:rPr>
              <a:t>If </a:t>
            </a:r>
            <a:r>
              <a:rPr lang="en-GB" dirty="0" smtClean="0">
                <a:latin typeface="+mj-lt"/>
              </a:rPr>
              <a:t>you are unsure about any concepts, please ask your child’s teacher to explain how it is taught and how you can support </a:t>
            </a:r>
            <a:br>
              <a:rPr lang="en-GB" dirty="0" smtClean="0">
                <a:latin typeface="+mj-lt"/>
              </a:rPr>
            </a:br>
            <a:r>
              <a:rPr lang="en-GB" dirty="0" smtClean="0">
                <a:latin typeface="+mj-lt"/>
              </a:rPr>
              <a:t>your child.</a:t>
            </a:r>
            <a:endParaRPr lang="en-GB" dirty="0">
              <a:latin typeface="+mj-lt"/>
            </a:endParaRPr>
          </a:p>
        </p:txBody>
      </p:sp>
    </p:spTree>
    <p:extLst>
      <p:ext uri="{BB962C8B-B14F-4D97-AF65-F5344CB8AC3E}">
        <p14:creationId xmlns:p14="http://schemas.microsoft.com/office/powerpoint/2010/main" val="3339282720"/>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692" y="107576"/>
            <a:ext cx="8869680" cy="1336956"/>
          </a:xfrm>
        </p:spPr>
        <p:txBody>
          <a:bodyPr/>
          <a:lstStyle/>
          <a:p>
            <a:r>
              <a:rPr lang="en-GB" dirty="0" smtClean="0"/>
              <a:t>Exemplar Language Changes…</a:t>
            </a:r>
            <a:endParaRPr lang="en-GB" dirty="0"/>
          </a:p>
        </p:txBody>
      </p:sp>
      <p:sp>
        <p:nvSpPr>
          <p:cNvPr id="3" name="TextBox 2"/>
          <p:cNvSpPr txBox="1"/>
          <p:nvPr/>
        </p:nvSpPr>
        <p:spPr>
          <a:xfrm>
            <a:off x="431074" y="1444532"/>
            <a:ext cx="8412480" cy="5355312"/>
          </a:xfrm>
          <a:prstGeom prst="rect">
            <a:avLst/>
          </a:prstGeom>
          <a:noFill/>
        </p:spPr>
        <p:txBody>
          <a:bodyPr wrap="square" rtlCol="0">
            <a:spAutoFit/>
          </a:bodyPr>
          <a:lstStyle/>
          <a:p>
            <a:r>
              <a:rPr lang="en-GB" dirty="0" smtClean="0"/>
              <a:t>We are working on modifying our language to avoid fixed </a:t>
            </a:r>
            <a:r>
              <a:rPr lang="en-GB" dirty="0" err="1" smtClean="0"/>
              <a:t>mindset</a:t>
            </a:r>
            <a:r>
              <a:rPr lang="en-GB" dirty="0" smtClean="0"/>
              <a:t> messages and encourage </a:t>
            </a:r>
            <a:r>
              <a:rPr lang="en-GB" b="1" dirty="0" smtClean="0"/>
              <a:t>growth </a:t>
            </a:r>
            <a:r>
              <a:rPr lang="en-GB" b="1" dirty="0" err="1" smtClean="0"/>
              <a:t>mindset</a:t>
            </a:r>
            <a:r>
              <a:rPr lang="en-GB" dirty="0" smtClean="0"/>
              <a:t>.</a:t>
            </a:r>
          </a:p>
          <a:p>
            <a:endParaRPr lang="en-GB" sz="1400" dirty="0"/>
          </a:p>
          <a:p>
            <a:r>
              <a:rPr lang="en-GB" dirty="0" smtClean="0"/>
              <a:t>The following language changes would be a great starting point…</a:t>
            </a:r>
          </a:p>
          <a:p>
            <a:endParaRPr lang="en-GB" sz="1200" dirty="0"/>
          </a:p>
          <a:p>
            <a:pPr marL="285750" indent="-285750">
              <a:buFont typeface="Arial" pitchFamily="34" charset="0"/>
              <a:buChar char="•"/>
            </a:pPr>
            <a:r>
              <a:rPr lang="en-GB" dirty="0" smtClean="0"/>
              <a:t>That’s brilliant, becomes:</a:t>
            </a:r>
          </a:p>
          <a:p>
            <a:pPr algn="ctr"/>
            <a:r>
              <a:rPr lang="en-GB" b="1" dirty="0" smtClean="0"/>
              <a:t>That’s interesting, what made you think in that way?</a:t>
            </a:r>
          </a:p>
          <a:p>
            <a:pPr marL="285750" indent="-285750">
              <a:buFont typeface="Arial" pitchFamily="34" charset="0"/>
              <a:buChar char="•"/>
            </a:pPr>
            <a:r>
              <a:rPr lang="en-GB" dirty="0" smtClean="0"/>
              <a:t>You’re a genius, becomes:  </a:t>
            </a:r>
          </a:p>
          <a:p>
            <a:pPr algn="ctr"/>
            <a:r>
              <a:rPr lang="en-GB" b="1" dirty="0" smtClean="0"/>
              <a:t>Tell me about it - how did you decide what to do?</a:t>
            </a:r>
          </a:p>
          <a:p>
            <a:pPr marL="285750" indent="-285750">
              <a:buFont typeface="Arial" pitchFamily="34" charset="0"/>
              <a:buChar char="•"/>
            </a:pPr>
            <a:r>
              <a:rPr lang="en-GB" dirty="0" smtClean="0"/>
              <a:t>Don’t worry, I couldn’t do it either, becomes: </a:t>
            </a:r>
          </a:p>
          <a:p>
            <a:pPr algn="ctr"/>
            <a:r>
              <a:rPr lang="en-GB" b="1" dirty="0" smtClean="0"/>
              <a:t>I’m sure if we look at it together, we can work out a solution.</a:t>
            </a:r>
          </a:p>
          <a:p>
            <a:pPr marL="285750" indent="-285750">
              <a:buFont typeface="Arial" pitchFamily="34" charset="0"/>
              <a:buChar char="•"/>
            </a:pPr>
            <a:r>
              <a:rPr lang="en-GB" dirty="0" smtClean="0"/>
              <a:t>That’s too hard, becomes: </a:t>
            </a:r>
          </a:p>
          <a:p>
            <a:pPr algn="ctr"/>
            <a:r>
              <a:rPr lang="en-GB" b="1" dirty="0" smtClean="0"/>
              <a:t>Challenges are good because you know your brain is having to work hard.</a:t>
            </a:r>
          </a:p>
          <a:p>
            <a:pPr marL="285750" indent="-285750">
              <a:buFont typeface="Arial" pitchFamily="34" charset="0"/>
              <a:buChar char="•"/>
            </a:pPr>
            <a:r>
              <a:rPr lang="en-GB" dirty="0" smtClean="0"/>
              <a:t>We are not that type of family, becomes: </a:t>
            </a:r>
          </a:p>
          <a:p>
            <a:pPr algn="ctr"/>
            <a:r>
              <a:rPr lang="en-GB" b="1" dirty="0" smtClean="0"/>
              <a:t>If you keep trying, I think you’ll be able to do it.</a:t>
            </a:r>
          </a:p>
          <a:p>
            <a:pPr marL="285750" indent="-285750">
              <a:buFont typeface="Arial" pitchFamily="34" charset="0"/>
              <a:buChar char="•"/>
            </a:pPr>
            <a:r>
              <a:rPr lang="en-GB" dirty="0" smtClean="0"/>
              <a:t>I can’t, becomes: </a:t>
            </a:r>
          </a:p>
          <a:p>
            <a:pPr algn="ctr"/>
            <a:r>
              <a:rPr lang="en-GB" b="1" dirty="0" smtClean="0"/>
              <a:t>I can’t yet.</a:t>
            </a:r>
          </a:p>
          <a:p>
            <a:pPr marL="285750" indent="-285750">
              <a:buFont typeface="Arial" pitchFamily="34" charset="0"/>
              <a:buChar char="•"/>
            </a:pPr>
            <a:r>
              <a:rPr lang="en-GB" dirty="0" smtClean="0"/>
              <a:t>I can’t do it, becomes: </a:t>
            </a:r>
          </a:p>
          <a:p>
            <a:pPr algn="ctr"/>
            <a:r>
              <a:rPr lang="en-GB" b="1" dirty="0" smtClean="0"/>
              <a:t>What strategy could I try next?</a:t>
            </a:r>
            <a:endParaRPr lang="en-GB" b="1" dirty="0"/>
          </a:p>
        </p:txBody>
      </p:sp>
    </p:spTree>
    <p:extLst>
      <p:ext uri="{BB962C8B-B14F-4D97-AF65-F5344CB8AC3E}">
        <p14:creationId xmlns:p14="http://schemas.microsoft.com/office/powerpoint/2010/main" val="324112914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reeze">
  <a:themeElements>
    <a:clrScheme name="Breeze">
      <a:dk1>
        <a:sysClr val="windowText" lastClr="000000"/>
      </a:dk1>
      <a:lt1>
        <a:sysClr val="window" lastClr="FFFFFF"/>
      </a:lt1>
      <a:dk2>
        <a:srgbClr val="09213B"/>
      </a:dk2>
      <a:lt2>
        <a:srgbClr val="D5EDF4"/>
      </a:lt2>
      <a:accent1>
        <a:srgbClr val="2C7C9F"/>
      </a:accent1>
      <a:accent2>
        <a:srgbClr val="244A58"/>
      </a:accent2>
      <a:accent3>
        <a:srgbClr val="E2751D"/>
      </a:accent3>
      <a:accent4>
        <a:srgbClr val="FFB400"/>
      </a:accent4>
      <a:accent5>
        <a:srgbClr val="7EB606"/>
      </a:accent5>
      <a:accent6>
        <a:srgbClr val="C00000"/>
      </a:accent6>
      <a:hlink>
        <a:srgbClr val="7030A0"/>
      </a:hlink>
      <a:folHlink>
        <a:srgbClr val="00B0F0"/>
      </a:folHlink>
    </a:clrScheme>
    <a:fontScheme name="Breeze">
      <a:majorFont>
        <a:latin typeface="News Gothic MT"/>
        <a:ea typeface=""/>
        <a:cs typeface=""/>
        <a:font script="Jpan" typeface="ＭＳ Ｐゴシック"/>
        <a:font script="Hans" typeface="宋体"/>
        <a:font script="Hant" typeface="新細明體"/>
      </a:majorFont>
      <a:minorFont>
        <a:latin typeface="News Gothic MT"/>
        <a:ea typeface=""/>
        <a:cs typeface=""/>
        <a:font script="Jpan" typeface="ＭＳ Ｐゴシック"/>
        <a:font script="Hans" typeface="宋体"/>
        <a:font script="Hant" typeface="新細明體"/>
      </a:minorFont>
    </a:fontScheme>
    <a:fmtScheme name="Breeze">
      <a:fillStyleLst>
        <a:solidFill>
          <a:schemeClr val="phClr"/>
        </a:solidFill>
        <a:gradFill rotWithShape="1">
          <a:gsLst>
            <a:gs pos="31000">
              <a:schemeClr val="phClr">
                <a:tint val="100000"/>
                <a:shade val="100000"/>
                <a:satMod val="120000"/>
              </a:schemeClr>
            </a:gs>
            <a:gs pos="100000">
              <a:schemeClr val="phClr">
                <a:tint val="50000"/>
                <a:satMod val="150000"/>
              </a:schemeClr>
            </a:gs>
          </a:gsLst>
          <a:lin ang="5400000" scaled="1"/>
        </a:gradFill>
        <a:gradFill rotWithShape="1">
          <a:gsLst>
            <a:gs pos="0">
              <a:schemeClr val="phClr">
                <a:shade val="100000"/>
                <a:satMod val="120000"/>
              </a:schemeClr>
            </a:gs>
            <a:gs pos="69000">
              <a:schemeClr val="phClr">
                <a:tint val="80000"/>
                <a:shade val="100000"/>
                <a:satMod val="150000"/>
              </a:schemeClr>
            </a:gs>
            <a:gs pos="100000">
              <a:schemeClr val="phClr">
                <a:tint val="50000"/>
                <a:shade val="100000"/>
                <a:satMod val="150000"/>
              </a:schemeClr>
            </a:gs>
          </a:gsLst>
          <a:path path="circle">
            <a:fillToRect l="100000" t="100000" r="100000" b="100000"/>
          </a:path>
        </a:gradFill>
      </a:fillStyleLst>
      <a:lnStyleLst>
        <a:ln w="12700" cap="flat" cmpd="sng" algn="ctr">
          <a:solidFill>
            <a:schemeClr val="phClr">
              <a:shade val="95000"/>
              <a:satMod val="105000"/>
            </a:schemeClr>
          </a:solidFill>
          <a:prstDash val="solid"/>
        </a:ln>
        <a:ln w="25400" cap="flat" cmpd="dbl" algn="ctr">
          <a:solidFill>
            <a:schemeClr val="phClr"/>
          </a:solidFill>
          <a:prstDash val="solid"/>
        </a:ln>
        <a:ln w="31750" cap="flat" cmpd="dbl" algn="ctr">
          <a:solidFill>
            <a:schemeClr val="phClr"/>
          </a:solidFill>
          <a:prstDash val="solid"/>
        </a:ln>
      </a:lnStyleLst>
      <a:effectStyleLst>
        <a:effectStyle>
          <a:effectLst/>
        </a:effectStyle>
        <a:effectStyle>
          <a:effectLst>
            <a:outerShdw blurRad="63500" dist="25400" dir="5400000" sx="101000" sy="101000" rotWithShape="0">
              <a:srgbClr val="000000">
                <a:alpha val="40000"/>
              </a:srgbClr>
            </a:outerShdw>
          </a:effectLst>
        </a:effectStyle>
        <a:effectStyle>
          <a:effectLst>
            <a:innerShdw blurRad="127000" dist="25400" dir="13500000">
              <a:srgbClr val="C0C0C0">
                <a:alpha val="75000"/>
              </a:srgbClr>
            </a:innerShdw>
            <a:outerShdw blurRad="88900" dist="25400" dir="5400000" sx="102000" sy="102000" algn="ctr" rotWithShape="0">
              <a:srgbClr val="C0C0C0">
                <a:alpha val="40000"/>
              </a:srgbClr>
            </a:outerShdw>
          </a:effectLst>
          <a:scene3d>
            <a:camera prst="perspectiveLeft" fov="300000"/>
            <a:lightRig rig="soft" dir="l">
              <a:rot lat="0" lon="0" rev="4200000"/>
            </a:lightRig>
          </a:scene3d>
          <a:sp3d extrusionH="38100" prstMaterial="powder">
            <a:bevelT w="50800" h="88900" prst="convex"/>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blipFill rotWithShape="1">
          <a:blip xmlns:r="http://schemas.openxmlformats.org/officeDocument/2006/relationships" r:embed="rId1">
            <a:duotone>
              <a:schemeClr val="phClr">
                <a:shade val="40000"/>
                <a:satMod val="400000"/>
              </a:schemeClr>
              <a:schemeClr val="phClr">
                <a:tint val="10000"/>
                <a:satMod val="200000"/>
              </a:schemeClr>
            </a:duotone>
          </a:blip>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Breeze.thmx</Template>
  <TotalTime>97</TotalTime>
  <Words>3325</Words>
  <Application>Microsoft Office PowerPoint</Application>
  <PresentationFormat>On-screen Show (4:3)</PresentationFormat>
  <Paragraphs>310</Paragraphs>
  <Slides>50</Slides>
  <Notes>18</Notes>
  <HiddenSlides>0</HiddenSlides>
  <MMClips>0</MMClips>
  <ScaleCrop>false</ScaleCrop>
  <HeadingPairs>
    <vt:vector size="4" baseType="variant">
      <vt:variant>
        <vt:lpstr>Theme</vt:lpstr>
      </vt:variant>
      <vt:variant>
        <vt:i4>1</vt:i4>
      </vt:variant>
      <vt:variant>
        <vt:lpstr>Slide Titles</vt:lpstr>
      </vt:variant>
      <vt:variant>
        <vt:i4>50</vt:i4>
      </vt:variant>
    </vt:vector>
  </HeadingPairs>
  <TitlesOfParts>
    <vt:vector size="51" baseType="lpstr">
      <vt:lpstr>Breeze</vt:lpstr>
      <vt:lpstr>Maths at Walford Primary School</vt:lpstr>
      <vt:lpstr>Our aims this afternoon are to:</vt:lpstr>
      <vt:lpstr>Why Change Approach?</vt:lpstr>
      <vt:lpstr>The C-P-A Approach</vt:lpstr>
      <vt:lpstr>End of Key Stage Examples</vt:lpstr>
      <vt:lpstr>Textbooks</vt:lpstr>
      <vt:lpstr>A ‘Mastery’ Curriculum </vt:lpstr>
      <vt:lpstr>The Beginning</vt:lpstr>
      <vt:lpstr>The Part-Whole Model</vt:lpstr>
      <vt:lpstr>The Part-Whole Model</vt:lpstr>
      <vt:lpstr>The Part-Whole Model</vt:lpstr>
      <vt:lpstr>The Part-Whole Model</vt:lpstr>
      <vt:lpstr>The Part-Whole Model</vt:lpstr>
      <vt:lpstr>The Part-Whole Model</vt:lpstr>
      <vt:lpstr>Activities and Games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Bar Modelling</vt:lpstr>
      <vt:lpstr>Introducing the Bar Model</vt:lpstr>
      <vt:lpstr>Introducing the Bar Model</vt:lpstr>
      <vt:lpstr>Introducing the Bar Model</vt:lpstr>
      <vt:lpstr>PowerPoint Presentation</vt:lpstr>
      <vt:lpstr>Developing the Bar Model</vt:lpstr>
      <vt:lpstr>Developing the Bar Model</vt:lpstr>
      <vt:lpstr>Developing the Bar Model</vt:lpstr>
      <vt:lpstr>Developing the Bar Model</vt:lpstr>
      <vt:lpstr>Further Word Problems</vt:lpstr>
      <vt:lpstr>PowerPoint Presentation</vt:lpstr>
      <vt:lpstr>Further Word Problems</vt:lpstr>
      <vt:lpstr>Bar Models and Fractions</vt:lpstr>
      <vt:lpstr>Further Multi-Step Word Problems</vt:lpstr>
      <vt:lpstr>PowerPoint Presentation</vt:lpstr>
      <vt:lpstr>PowerPoint Presentation</vt:lpstr>
      <vt:lpstr>PowerPoint Presentation</vt:lpstr>
      <vt:lpstr>How Can I Help My Child?</vt:lpstr>
      <vt:lpstr>How Can I Help My Child?</vt:lpstr>
      <vt:lpstr>Exemplar Language Changes…</vt:lpstr>
    </vt:vector>
  </TitlesOfParts>
  <Company>Walford Primary School</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Maths at Walford Primary School</dc:title>
  <dc:creator>Walford</dc:creator>
  <cp:lastModifiedBy>Louise George</cp:lastModifiedBy>
  <cp:revision>10</cp:revision>
  <cp:lastPrinted>2017-03-01T12:48:27Z</cp:lastPrinted>
  <dcterms:created xsi:type="dcterms:W3CDTF">2017-02-28T00:06:33Z</dcterms:created>
  <dcterms:modified xsi:type="dcterms:W3CDTF">2017-03-01T12:49:00Z</dcterms:modified>
</cp:coreProperties>
</file>