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1768" r:id="rId2"/>
    <p:sldId id="1769" r:id="rId3"/>
    <p:sldId id="1770" r:id="rId4"/>
    <p:sldId id="1753" r:id="rId5"/>
    <p:sldId id="1748" r:id="rId6"/>
    <p:sldId id="1750" r:id="rId7"/>
    <p:sldId id="1757" r:id="rId8"/>
    <p:sldId id="1755" r:id="rId9"/>
    <p:sldId id="1756" r:id="rId10"/>
    <p:sldId id="1760" r:id="rId11"/>
    <p:sldId id="1772" r:id="rId12"/>
    <p:sldId id="1771" r:id="rId13"/>
    <p:sldId id="1773" r:id="rId14"/>
    <p:sldId id="1774" r:id="rId15"/>
    <p:sldId id="1776" r:id="rId16"/>
    <p:sldId id="1777" r:id="rId17"/>
    <p:sldId id="1778" r:id="rId18"/>
    <p:sldId id="1779" r:id="rId19"/>
    <p:sldId id="1780" r:id="rId20"/>
    <p:sldId id="1784" r:id="rId21"/>
    <p:sldId id="1785" r:id="rId22"/>
    <p:sldId id="1786" r:id="rId23"/>
    <p:sldId id="1787" r:id="rId24"/>
    <p:sldId id="1788" r:id="rId25"/>
    <p:sldId id="1789" r:id="rId26"/>
    <p:sldId id="1791" r:id="rId27"/>
    <p:sldId id="1792" r:id="rId28"/>
    <p:sldId id="1793" r:id="rId29"/>
    <p:sldId id="1781" r:id="rId30"/>
    <p:sldId id="1790" r:id="rId31"/>
    <p:sldId id="1794" r:id="rId32"/>
    <p:sldId id="1795" r:id="rId33"/>
    <p:sldId id="1796" r:id="rId34"/>
    <p:sldId id="1797" r:id="rId35"/>
    <p:sldId id="1798" r:id="rId36"/>
    <p:sldId id="1799" r:id="rId37"/>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C5DA3"/>
    <a:srgbClr val="E5DFED"/>
    <a:srgbClr val="A14824"/>
    <a:srgbClr val="EDC2B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34" autoAdjust="0"/>
    <p:restoredTop sz="94660"/>
  </p:normalViewPr>
  <p:slideViewPr>
    <p:cSldViewPr snapToGrid="0">
      <p:cViewPr varScale="1">
        <p:scale>
          <a:sx n="111" d="100"/>
          <a:sy n="111" d="100"/>
        </p:scale>
        <p:origin x="1736"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1B15CD-B3BF-4CE7-8A9B-4B38EB2BF46E}"/>
              </a:ext>
            </a:extLst>
          </p:cNvPr>
          <p:cNvSpPr txBox="1">
            <a:spLocks noGrp="1"/>
          </p:cNvSpPr>
          <p:nvPr>
            <p:ph type="hdr" sz="quarter"/>
          </p:nvPr>
        </p:nvSpPr>
        <p:spPr>
          <a:xfrm>
            <a:off x="0" y="0"/>
            <a:ext cx="2945659" cy="498056"/>
          </a:xfrm>
          <a:prstGeom prst="rect">
            <a:avLst/>
          </a:prstGeom>
          <a:noFill/>
          <a:ln>
            <a:noFill/>
          </a:ln>
        </p:spPr>
        <p:txBody>
          <a:bodyPr vert="horz" wrap="square" lIns="91440" tIns="45720" rIns="91440" bIns="45720" anchor="t"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dirty="0"/>
          </a:p>
        </p:txBody>
      </p:sp>
      <p:sp>
        <p:nvSpPr>
          <p:cNvPr id="3" name="Date Placeholder 2">
            <a:extLst>
              <a:ext uri="{FF2B5EF4-FFF2-40B4-BE49-F238E27FC236}">
                <a16:creationId xmlns:a16="http://schemas.microsoft.com/office/drawing/2014/main" id="{9BD04B55-0A96-4223-BD45-7A38A8A9AB9F}"/>
              </a:ext>
            </a:extLst>
          </p:cNvPr>
          <p:cNvSpPr txBox="1">
            <a:spLocks noGrp="1"/>
          </p:cNvSpPr>
          <p:nvPr>
            <p:ph type="dt" idx="1"/>
          </p:nvPr>
        </p:nvSpPr>
        <p:spPr>
          <a:xfrm>
            <a:off x="3850443" y="0"/>
            <a:ext cx="2945659" cy="498056"/>
          </a:xfrm>
          <a:prstGeom prst="rect">
            <a:avLst/>
          </a:prstGeom>
          <a:noFill/>
          <a:ln>
            <a:noFill/>
          </a:ln>
        </p:spPr>
        <p:txBody>
          <a:bodyPr vert="horz" wrap="square" lIns="91440" tIns="45720" rIns="91440" bIns="45720" anchor="t"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8BDFB27B-4213-485C-A148-AEFB0527EE71}" type="datetime1">
              <a:rPr lang="en-US"/>
              <a:pPr>
                <a:defRPr/>
              </a:pPr>
              <a:t>6/12/20</a:t>
            </a:fld>
            <a:endParaRPr dirty="0"/>
          </a:p>
        </p:txBody>
      </p:sp>
      <p:sp>
        <p:nvSpPr>
          <p:cNvPr id="4100" name="Slide Image Placeholder 3"/>
          <p:cNvSpPr>
            <a:spLocks noGrp="1" noRot="1" noChangeAspect="1"/>
          </p:cNvSpPr>
          <p:nvPr>
            <p:ph type="sldImg" idx="2"/>
          </p:nvPr>
        </p:nvSpPr>
        <p:spPr bwMode="auto">
          <a:xfrm>
            <a:off x="1166813" y="1241425"/>
            <a:ext cx="4464050" cy="3349625"/>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a:extLst>
              <a:ext uri="{FF2B5EF4-FFF2-40B4-BE49-F238E27FC236}">
                <a16:creationId xmlns:a16="http://schemas.microsoft.com/office/drawing/2014/main" id="{BAF6D2E0-12B7-42CA-B61F-3AEB0281001D}"/>
              </a:ext>
            </a:extLst>
          </p:cNvPr>
          <p:cNvSpPr txBox="1">
            <a:spLocks noGrp="1"/>
          </p:cNvSpPr>
          <p:nvPr>
            <p:ph type="body" sz="quarter" idx="3"/>
          </p:nvPr>
        </p:nvSpPr>
        <p:spPr>
          <a:xfrm>
            <a:off x="679768" y="4777194"/>
            <a:ext cx="5438140" cy="3908614"/>
          </a:xfrm>
          <a:prstGeom prst="rect">
            <a:avLst/>
          </a:prstGeom>
          <a:noFill/>
          <a:ln>
            <a:noFill/>
          </a:ln>
        </p:spPr>
        <p:txBody>
          <a:bodyPr vert="horz" wrap="square" lIns="91440" tIns="45720" rIns="91440" bIns="45720" numCol="1" anchor="t" anchorCtr="0" compatLnSpc="1">
            <a:prstTxWarp prst="textNoShape">
              <a:avLst/>
            </a:prstTxWarp>
            <a:noAutofit/>
          </a:bodyPr>
          <a:lstStyle/>
          <a:p>
            <a:pPr lvl="0"/>
            <a:r>
              <a:rPr lang="en-GB" altLang="en-US" noProof="0"/>
              <a:t>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a:extLst>
              <a:ext uri="{FF2B5EF4-FFF2-40B4-BE49-F238E27FC236}">
                <a16:creationId xmlns:a16="http://schemas.microsoft.com/office/drawing/2014/main" id="{FAF482BE-BA66-446C-87E4-18B7D3E78F51}"/>
              </a:ext>
            </a:extLst>
          </p:cNvPr>
          <p:cNvSpPr txBox="1">
            <a:spLocks noGrp="1"/>
          </p:cNvSpPr>
          <p:nvPr>
            <p:ph type="ftr" sz="quarter" idx="4"/>
          </p:nvPr>
        </p:nvSpPr>
        <p:spPr>
          <a:xfrm>
            <a:off x="0" y="9428584"/>
            <a:ext cx="2945659" cy="498055"/>
          </a:xfrm>
          <a:prstGeom prst="rect">
            <a:avLst/>
          </a:prstGeom>
          <a:noFill/>
          <a:ln>
            <a:noFill/>
          </a:ln>
        </p:spPr>
        <p:txBody>
          <a:bodyPr vert="horz" wrap="square" lIns="91440" tIns="45720" rIns="91440" bIns="45720" anchor="b"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dirty="0"/>
          </a:p>
        </p:txBody>
      </p:sp>
      <p:sp>
        <p:nvSpPr>
          <p:cNvPr id="7" name="Slide Number Placeholder 6">
            <a:extLst>
              <a:ext uri="{FF2B5EF4-FFF2-40B4-BE49-F238E27FC236}">
                <a16:creationId xmlns:a16="http://schemas.microsoft.com/office/drawing/2014/main" id="{2EF726F7-9AC2-4A75-AC9F-1C7045F1E5BB}"/>
              </a:ext>
            </a:extLst>
          </p:cNvPr>
          <p:cNvSpPr txBox="1">
            <a:spLocks noGrp="1"/>
          </p:cNvSpPr>
          <p:nvPr>
            <p:ph type="sldNum" sz="quarter" idx="5"/>
          </p:nvPr>
        </p:nvSpPr>
        <p:spPr>
          <a:xfrm>
            <a:off x="3850443" y="9428584"/>
            <a:ext cx="2945659" cy="498055"/>
          </a:xfrm>
          <a:prstGeom prst="rect">
            <a:avLst/>
          </a:prstGeom>
          <a:noFill/>
          <a:ln>
            <a:noFill/>
          </a:ln>
        </p:spPr>
        <p:txBody>
          <a:bodyPr vert="horz" wrap="square" lIns="91440" tIns="45720" rIns="91440" bIns="45720" anchor="b"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C12ABC26-458D-4F00-BF87-667FCF8FBC01}" type="slidenum">
              <a:rPr/>
              <a:pPr>
                <a:defRPr/>
              </a:pPr>
              <a:t>‹#›</a:t>
            </a:fld>
            <a:endParaRPr dirty="0"/>
          </a:p>
        </p:txBody>
      </p:sp>
    </p:spTree>
    <p:extLst>
      <p:ext uri="{BB962C8B-B14F-4D97-AF65-F5344CB8AC3E}">
        <p14:creationId xmlns:p14="http://schemas.microsoft.com/office/powerpoint/2010/main" val="4078809908"/>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FC7A4-A4E2-4E98-911E-4339AD83E1F8}"/>
              </a:ext>
            </a:extLst>
          </p:cNvPr>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a:extLst>
              <a:ext uri="{FF2B5EF4-FFF2-40B4-BE49-F238E27FC236}">
                <a16:creationId xmlns:a16="http://schemas.microsoft.com/office/drawing/2014/main" id="{E2BA21B1-9C95-4B75-9DCE-802AD16C3A76}"/>
              </a:ext>
            </a:extLst>
          </p:cNvPr>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1ECD70C-FE68-47DB-AFD0-19198E48FA2B}" type="datetime1">
              <a:rPr lang="en-US"/>
              <a:pPr>
                <a:defRPr/>
              </a:pPr>
              <a:t>6/12/20</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A31F4A5-1344-403B-9581-D9D2BFE0046F}" type="slidenum">
              <a:rPr/>
              <a:pPr>
                <a:defRPr/>
              </a:pPr>
              <a:t>‹#›</a:t>
            </a:fld>
            <a:endParaRPr dirty="0"/>
          </a:p>
        </p:txBody>
      </p:sp>
    </p:spTree>
    <p:extLst>
      <p:ext uri="{BB962C8B-B14F-4D97-AF65-F5344CB8AC3E}">
        <p14:creationId xmlns:p14="http://schemas.microsoft.com/office/powerpoint/2010/main" val="871961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F004D-0C83-48CC-87C8-84934B27A9D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84E1134F-63BE-45B2-95FF-ADCB2508943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851A4E0-37EE-4E8C-BE45-D971818BDDF9}" type="datetime1">
              <a:rPr lang="en-US"/>
              <a:pPr>
                <a:defRPr/>
              </a:pPr>
              <a:t>6/12/20</a:t>
            </a:fld>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98E55C1B-E7BC-4E10-B96E-0E53F53B1B53}" type="slidenum">
              <a:rPr/>
              <a:pPr>
                <a:defRPr/>
              </a:pPr>
              <a:t>‹#›</a:t>
            </a:fld>
            <a:endParaRPr dirty="0"/>
          </a:p>
        </p:txBody>
      </p:sp>
      <p:sp>
        <p:nvSpPr>
          <p:cNvPr id="8" name="Footer Placeholder 1"/>
          <p:cNvSpPr txBox="1">
            <a:spLocks/>
          </p:cNvSpPr>
          <p:nvPr userDrawn="1"/>
        </p:nvSpPr>
        <p:spPr>
          <a:xfrm>
            <a:off x="3045426" y="6491993"/>
            <a:ext cx="3086100" cy="365125"/>
          </a:xfrm>
          <a:prstGeom prst="rect">
            <a:avLst/>
          </a:prstGeom>
          <a:noFill/>
          <a:ln>
            <a:noFill/>
          </a:ln>
        </p:spPr>
        <p:txBody>
          <a:bodyPr vert="horz" wrap="square" lIns="91440" tIns="45720" rIns="91440" bIns="45720" anchor="ctr" anchorCtr="1" compatLnSpc="1">
            <a:noAutofit/>
          </a:bodyPr>
          <a:lstStyle>
            <a:defPPr>
              <a:defRPr lang="en-GB"/>
            </a:defPPr>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en-GB" dirty="0"/>
              <a:t>© Focus Education UK Ltd. </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59114" y="6444512"/>
            <a:ext cx="584886" cy="413488"/>
          </a:xfrm>
          <a:prstGeom prst="rect">
            <a:avLst/>
          </a:prstGeom>
        </p:spPr>
      </p:pic>
    </p:spTree>
    <p:extLst>
      <p:ext uri="{BB962C8B-B14F-4D97-AF65-F5344CB8AC3E}">
        <p14:creationId xmlns:p14="http://schemas.microsoft.com/office/powerpoint/2010/main" val="101134067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0E500-D3DA-4A9E-8372-B747EA40246C}"/>
              </a:ext>
            </a:extLst>
          </p:cNvPr>
          <p:cNvSpPr txBox="1">
            <a:spLocks noGrp="1"/>
          </p:cNvSpPr>
          <p:nvPr>
            <p:ph type="title"/>
          </p:nvPr>
        </p:nvSpPr>
        <p:spPr>
          <a:xfrm>
            <a:off x="623885" y="1709735"/>
            <a:ext cx="7886700" cy="2852735"/>
          </a:xfrm>
        </p:spPr>
        <p:txBody>
          <a:bodyPr anchor="b"/>
          <a:lstStyle>
            <a:lvl1pPr>
              <a:defRPr sz="6000"/>
            </a:lvl1pPr>
          </a:lstStyle>
          <a:p>
            <a:pPr lvl="0"/>
            <a:r>
              <a:rPr lang="en-US"/>
              <a:t>Click to edit Master title style</a:t>
            </a:r>
          </a:p>
        </p:txBody>
      </p:sp>
      <p:sp>
        <p:nvSpPr>
          <p:cNvPr id="3" name="Text Placeholder 2">
            <a:extLst>
              <a:ext uri="{FF2B5EF4-FFF2-40B4-BE49-F238E27FC236}">
                <a16:creationId xmlns:a16="http://schemas.microsoft.com/office/drawing/2014/main" id="{D2116F8E-CCFE-4365-B10F-E324522CB0F0}"/>
              </a:ext>
            </a:extLst>
          </p:cNvPr>
          <p:cNvSpPr txBox="1">
            <a:spLocks noGrp="1"/>
          </p:cNvSpPr>
          <p:nvPr>
            <p:ph type="body" idx="1"/>
          </p:nvPr>
        </p:nvSpPr>
        <p:spPr>
          <a:xfrm>
            <a:off x="623885" y="4589465"/>
            <a:ext cx="7886700" cy="1500182"/>
          </a:xfrm>
        </p:spPr>
        <p:txBody>
          <a:bodyPr/>
          <a:lstStyle>
            <a:lvl1pPr marL="0" indent="0">
              <a:buNone/>
              <a:defRPr sz="2400"/>
            </a:lvl1pPr>
          </a:lstStyle>
          <a:p>
            <a:pPr lvl="0"/>
            <a:r>
              <a:rPr lang="en-US"/>
              <a:t>Edit Master text styles</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0AD74FDF-DF6A-4FF0-A0D3-CC6C59604C43}" type="datetime1">
              <a:rPr lang="en-US"/>
              <a:pPr>
                <a:defRPr/>
              </a:pPr>
              <a:t>6/12/20</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E1AE2E3-1837-40A5-94FE-181728FC2F17}" type="slidenum">
              <a:rPr/>
              <a:pPr>
                <a:defRPr/>
              </a:pPr>
              <a:t>‹#›</a:t>
            </a:fld>
            <a:endParaRPr dirty="0"/>
          </a:p>
        </p:txBody>
      </p:sp>
    </p:spTree>
    <p:extLst>
      <p:ext uri="{BB962C8B-B14F-4D97-AF65-F5344CB8AC3E}">
        <p14:creationId xmlns:p14="http://schemas.microsoft.com/office/powerpoint/2010/main" val="95280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4020F-07CD-4A49-BB82-645DC2635640}"/>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9EB8441-F455-4E85-87FD-6B6C170DDA62}"/>
              </a:ext>
            </a:extLst>
          </p:cNvPr>
          <p:cNvSpPr txBox="1">
            <a:spLocks noGrp="1"/>
          </p:cNvSpPr>
          <p:nvPr>
            <p:ph idx="1"/>
          </p:nvPr>
        </p:nvSpPr>
        <p:spPr>
          <a:xfrm>
            <a:off x="628650"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1C12C0-58CE-446A-8FA4-9813EF9CEF5A}"/>
              </a:ext>
            </a:extLst>
          </p:cNvPr>
          <p:cNvSpPr txBox="1">
            <a:spLocks noGrp="1"/>
          </p:cNvSpPr>
          <p:nvPr>
            <p:ph idx="2"/>
          </p:nvPr>
        </p:nvSpPr>
        <p:spPr>
          <a:xfrm>
            <a:off x="4629149"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EC488D3C-C2CE-4564-BCD5-D87F8C1DF728}" type="datetime1">
              <a:rPr lang="en-US"/>
              <a:pPr>
                <a:defRPr/>
              </a:pPr>
              <a:t>6/12/20</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75DD771-3C36-4AD8-8CC9-1FF3FAD68291}" type="slidenum">
              <a:rPr/>
              <a:pPr>
                <a:defRPr/>
              </a:pPr>
              <a:t>‹#›</a:t>
            </a:fld>
            <a:endParaRPr dirty="0"/>
          </a:p>
        </p:txBody>
      </p:sp>
    </p:spTree>
    <p:extLst>
      <p:ext uri="{BB962C8B-B14F-4D97-AF65-F5344CB8AC3E}">
        <p14:creationId xmlns:p14="http://schemas.microsoft.com/office/powerpoint/2010/main" val="1846057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497E1-CAD0-4F22-BAB0-4C1CC43FFF70}"/>
              </a:ext>
            </a:extLst>
          </p:cNvPr>
          <p:cNvSpPr txBox="1">
            <a:spLocks noGrp="1"/>
          </p:cNvSpPr>
          <p:nvPr>
            <p:ph type="title"/>
          </p:nvPr>
        </p:nvSpPr>
        <p:spPr>
          <a:xfrm>
            <a:off x="629838" y="365129"/>
            <a:ext cx="7886700"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796FCCD4-FA65-4D2A-B3EE-21A26E91258A}"/>
              </a:ext>
            </a:extLst>
          </p:cNvPr>
          <p:cNvSpPr txBox="1">
            <a:spLocks noGrp="1"/>
          </p:cNvSpPr>
          <p:nvPr>
            <p:ph type="body" idx="1"/>
          </p:nvPr>
        </p:nvSpPr>
        <p:spPr>
          <a:xfrm>
            <a:off x="629838" y="1681160"/>
            <a:ext cx="3868341" cy="823910"/>
          </a:xfrm>
        </p:spPr>
        <p:txBody>
          <a:bodyPr anchor="b"/>
          <a:lstStyle>
            <a:lvl1pPr marL="0" indent="0">
              <a:buNone/>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71813E39-4EA4-4182-A0DD-231D8D7AA926}"/>
              </a:ext>
            </a:extLst>
          </p:cNvPr>
          <p:cNvSpPr txBox="1">
            <a:spLocks noGrp="1"/>
          </p:cNvSpPr>
          <p:nvPr>
            <p:ph idx="2"/>
          </p:nvPr>
        </p:nvSpPr>
        <p:spPr>
          <a:xfrm>
            <a:off x="629838" y="2505071"/>
            <a:ext cx="386834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C57F19-012C-4F06-A53D-2149B193F8D5}"/>
              </a:ext>
            </a:extLst>
          </p:cNvPr>
          <p:cNvSpPr txBox="1">
            <a:spLocks noGrp="1"/>
          </p:cNvSpPr>
          <p:nvPr>
            <p:ph type="body" idx="3"/>
          </p:nvPr>
        </p:nvSpPr>
        <p:spPr>
          <a:xfrm>
            <a:off x="4629149" y="1681160"/>
            <a:ext cx="3887388" cy="823910"/>
          </a:xfrm>
        </p:spPr>
        <p:txBody>
          <a:bodyPr anchor="b"/>
          <a:lstStyle>
            <a:lvl1pPr marL="0" indent="0">
              <a:buNone/>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6E6F2492-1F5D-4BE5-9BF9-E2FA434E4983}"/>
              </a:ext>
            </a:extLst>
          </p:cNvPr>
          <p:cNvSpPr txBox="1">
            <a:spLocks noGrp="1"/>
          </p:cNvSpPr>
          <p:nvPr>
            <p:ph idx="4"/>
          </p:nvPr>
        </p:nvSpPr>
        <p:spPr>
          <a:xfrm>
            <a:off x="4629149" y="2505071"/>
            <a:ext cx="3887388"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7B94C-197D-42A1-9093-AF6009BA318B}" type="datetime1">
              <a:rPr lang="en-US"/>
              <a:pPr>
                <a:defRPr/>
              </a:pPr>
              <a:t>6/12/20</a:t>
            </a:fld>
            <a:endParaRPr dirty="0"/>
          </a:p>
        </p:txBody>
      </p:sp>
      <p:sp>
        <p:nvSpPr>
          <p:cNvPr id="8"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9"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397BE5DC-BB5F-4576-A280-C22EF26535A1}" type="slidenum">
              <a:rPr/>
              <a:pPr>
                <a:defRPr/>
              </a:pPr>
              <a:t>‹#›</a:t>
            </a:fld>
            <a:endParaRPr dirty="0"/>
          </a:p>
        </p:txBody>
      </p:sp>
    </p:spTree>
    <p:extLst>
      <p:ext uri="{BB962C8B-B14F-4D97-AF65-F5344CB8AC3E}">
        <p14:creationId xmlns:p14="http://schemas.microsoft.com/office/powerpoint/2010/main" val="2708739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F830-5E9A-4BF8-A331-FCDEBD0B0485}"/>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FE480D84-0A77-4850-BFC0-A2AD54AA0C06}" type="datetime1">
              <a:rPr lang="en-US"/>
              <a:pPr>
                <a:defRPr/>
              </a:pPr>
              <a:t>6/12/20</a:t>
            </a:fld>
            <a:endParaRPr dirty="0"/>
          </a:p>
        </p:txBody>
      </p:sp>
      <p:sp>
        <p:nvSpPr>
          <p:cNvPr id="4"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5"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60894750-1E72-483B-B85E-7EF864735AE2}" type="slidenum">
              <a:rPr/>
              <a:pPr>
                <a:defRPr/>
              </a:pPr>
              <a:t>‹#›</a:t>
            </a:fld>
            <a:endParaRPr dirty="0"/>
          </a:p>
        </p:txBody>
      </p:sp>
    </p:spTree>
    <p:extLst>
      <p:ext uri="{BB962C8B-B14F-4D97-AF65-F5344CB8AC3E}">
        <p14:creationId xmlns:p14="http://schemas.microsoft.com/office/powerpoint/2010/main" val="317690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924109BE-13D4-4C86-9D2E-4D88197D7375}" type="datetime1">
              <a:rPr lang="en-US"/>
              <a:pPr>
                <a:defRPr/>
              </a:pPr>
              <a:t>6/12/20</a:t>
            </a:fld>
            <a:endParaRPr dirty="0"/>
          </a:p>
        </p:txBody>
      </p:sp>
      <p:sp>
        <p:nvSpPr>
          <p:cNvPr id="3"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4"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322EED5-EAEE-4043-904F-BB8502EF99A8}" type="slidenum">
              <a:rPr/>
              <a:pPr>
                <a:defRPr/>
              </a:pPr>
              <a:t>‹#›</a:t>
            </a:fld>
            <a:endParaRPr dirty="0"/>
          </a:p>
        </p:txBody>
      </p:sp>
    </p:spTree>
    <p:extLst>
      <p:ext uri="{BB962C8B-B14F-4D97-AF65-F5344CB8AC3E}">
        <p14:creationId xmlns:p14="http://schemas.microsoft.com/office/powerpoint/2010/main" val="1607440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2E804-DB8E-49DF-A4B0-A4F5135184A5}"/>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7264A997-2F63-475F-8249-A4CEEB5A54D6}"/>
              </a:ext>
            </a:extLst>
          </p:cNvPr>
          <p:cNvSpPr txBox="1">
            <a:spLocks noGrp="1"/>
          </p:cNvSpPr>
          <p:nvPr>
            <p:ph idx="1"/>
          </p:nvPr>
        </p:nvSpPr>
        <p:spPr>
          <a:xfrm>
            <a:off x="3887388"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F98B6E-B092-4254-A438-889FAC9CFE11}"/>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87ADF6CF-0AF1-413F-9609-49D0099D3AD5}" type="datetime1">
              <a:rPr lang="en-US"/>
              <a:pPr>
                <a:defRPr/>
              </a:pPr>
              <a:t>6/12/20</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07D80D2C-AC70-457B-AA19-30EF97D5FDB8}" type="slidenum">
              <a:rPr/>
              <a:pPr>
                <a:defRPr/>
              </a:pPr>
              <a:t>‹#›</a:t>
            </a:fld>
            <a:endParaRPr dirty="0"/>
          </a:p>
        </p:txBody>
      </p:sp>
    </p:spTree>
    <p:extLst>
      <p:ext uri="{BB962C8B-B14F-4D97-AF65-F5344CB8AC3E}">
        <p14:creationId xmlns:p14="http://schemas.microsoft.com/office/powerpoint/2010/main" val="2558196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A19A7-5196-4ECC-B23A-08CF5474FEC1}"/>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3214ADBE-5C65-497B-AF1D-9CE0E59F4757}"/>
              </a:ext>
            </a:extLst>
          </p:cNvPr>
          <p:cNvSpPr txBox="1">
            <a:spLocks noGrp="1"/>
          </p:cNvSpPr>
          <p:nvPr>
            <p:ph type="pic" idx="1"/>
          </p:nvPr>
        </p:nvSpPr>
        <p:spPr>
          <a:xfrm>
            <a:off x="3887388" y="987423"/>
            <a:ext cx="4629149" cy="4873623"/>
          </a:xfrm>
        </p:spPr>
        <p:txBody>
          <a:bodyPr>
            <a:normAutofit/>
          </a:bodyPr>
          <a:lstStyle>
            <a:lvl1pPr marL="0" indent="0">
              <a:buNone/>
              <a:defRPr sz="3200"/>
            </a:lvl1pPr>
          </a:lstStyle>
          <a:p>
            <a:pPr lvl="0"/>
            <a:r>
              <a:rPr lang="en-US" noProof="0" dirty="0"/>
              <a:t>Click icon to add picture</a:t>
            </a:r>
          </a:p>
        </p:txBody>
      </p:sp>
      <p:sp>
        <p:nvSpPr>
          <p:cNvPr id="4" name="Text Placeholder 3">
            <a:extLst>
              <a:ext uri="{FF2B5EF4-FFF2-40B4-BE49-F238E27FC236}">
                <a16:creationId xmlns:a16="http://schemas.microsoft.com/office/drawing/2014/main" id="{C5FE2982-8307-4ED6-BACA-AD4891D515CB}"/>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654C4-1861-426B-B44D-B9EE61F20820}" type="datetime1">
              <a:rPr lang="en-US"/>
              <a:pPr>
                <a:defRPr/>
              </a:pPr>
              <a:t>6/12/20</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F8A94EE3-D8F1-45B6-988E-FC734E1E0670}" type="slidenum">
              <a:rPr/>
              <a:pPr>
                <a:defRPr/>
              </a:pPr>
              <a:t>‹#›</a:t>
            </a:fld>
            <a:endParaRPr dirty="0"/>
          </a:p>
        </p:txBody>
      </p:sp>
    </p:spTree>
    <p:extLst>
      <p:ext uri="{BB962C8B-B14F-4D97-AF65-F5344CB8AC3E}">
        <p14:creationId xmlns:p14="http://schemas.microsoft.com/office/powerpoint/2010/main" val="2635021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36000-3108-4B1B-8CEE-1B65CA7F7925}"/>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A8AE2F34-0A7C-41E7-B3D5-2006109A367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112A455-2832-4F05-8EF4-C32EC4AA6D0E}" type="datetime1">
              <a:rPr lang="en-US"/>
              <a:pPr>
                <a:defRPr/>
              </a:pPr>
              <a:t>6/12/20</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B98D4C0D-A835-40A8-96CC-4A126A1CDC6F}" type="slidenum">
              <a:rPr/>
              <a:pPr>
                <a:defRPr/>
              </a:pPr>
              <a:t>‹#›</a:t>
            </a:fld>
            <a:endParaRPr dirty="0"/>
          </a:p>
        </p:txBody>
      </p:sp>
    </p:spTree>
    <p:extLst>
      <p:ext uri="{BB962C8B-B14F-4D97-AF65-F5344CB8AC3E}">
        <p14:creationId xmlns:p14="http://schemas.microsoft.com/office/powerpoint/2010/main" val="2123084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6CFB6D-D295-4979-BC72-99D32BDBB9D4}"/>
              </a:ext>
            </a:extLst>
          </p:cNvPr>
          <p:cNvSpPr txBox="1">
            <a:spLocks noGrp="1"/>
          </p:cNvSpPr>
          <p:nvPr>
            <p:ph type="title" orient="vert"/>
          </p:nvPr>
        </p:nvSpPr>
        <p:spPr>
          <a:xfrm>
            <a:off x="6543675" y="365129"/>
            <a:ext cx="1971674" cy="5811834"/>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271EBC13-9AB6-42B2-A47F-D2B7CC136E6F}"/>
              </a:ext>
            </a:extLst>
          </p:cNvPr>
          <p:cNvSpPr txBox="1">
            <a:spLocks noGrp="1"/>
          </p:cNvSpPr>
          <p:nvPr>
            <p:ph type="body" orient="vert" idx="1"/>
          </p:nvPr>
        </p:nvSpPr>
        <p:spPr>
          <a:xfrm>
            <a:off x="628650" y="365129"/>
            <a:ext cx="5800725"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D17AF9D7-699F-41F1-8989-1FE7C6945569}" type="datetime1">
              <a:rPr lang="en-US"/>
              <a:pPr>
                <a:defRPr/>
              </a:pPr>
              <a:t>6/12/20</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C8D1DC11-8A6D-4756-904A-5F7A5F58BBC2}" type="slidenum">
              <a:rPr/>
              <a:pPr>
                <a:defRPr/>
              </a:pPr>
              <a:t>‹#›</a:t>
            </a:fld>
            <a:endParaRPr dirty="0"/>
          </a:p>
        </p:txBody>
      </p:sp>
    </p:spTree>
    <p:extLst>
      <p:ext uri="{BB962C8B-B14F-4D97-AF65-F5344CB8AC3E}">
        <p14:creationId xmlns:p14="http://schemas.microsoft.com/office/powerpoint/2010/main" val="41591221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Title Slide">
    <p:bg>
      <p:bgPr>
        <a:solidFill>
          <a:srgbClr val="7FC184"/>
        </a:solidFill>
        <a:effectLst/>
      </p:bgPr>
    </p:bg>
    <p:spTree>
      <p:nvGrpSpPr>
        <p:cNvPr id="1" name=""/>
        <p:cNvGrpSpPr/>
        <p:nvPr/>
      </p:nvGrpSpPr>
      <p:grpSpPr>
        <a:xfrm>
          <a:off x="0" y="0"/>
          <a:ext cx="0" cy="0"/>
          <a:chOff x="0" y="0"/>
          <a:chExt cx="0" cy="0"/>
        </a:xfrm>
      </p:grpSpPr>
      <p:pic>
        <p:nvPicPr>
          <p:cNvPr id="2" name="Picture 1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4">
            <a:extLst>
              <a:ext uri="{FF2B5EF4-FFF2-40B4-BE49-F238E27FC236}">
                <a16:creationId xmlns:a16="http://schemas.microsoft.com/office/drawing/2014/main" id="{159F8D7E-4EAB-4EA4-8CD2-39E759D9D98A}"/>
              </a:ext>
            </a:extLst>
          </p:cNvPr>
          <p:cNvSpPr txBox="1">
            <a:spLocks noGrp="1"/>
          </p:cNvSpPr>
          <p:nvPr>
            <p:ph type="ftr" sz="quarter" idx="10"/>
          </p:nvPr>
        </p:nvSpPr>
        <p:spPr/>
        <p:txBody>
          <a:bodyPr/>
          <a:lstStyle>
            <a:lvl1pPr>
              <a:defRPr dirty="0"/>
            </a:lvl1pPr>
          </a:lstStyle>
          <a:p>
            <a:pPr>
              <a:defRPr/>
            </a:pPr>
            <a:endParaRPr dirty="0"/>
          </a:p>
        </p:txBody>
      </p:sp>
      <p:sp>
        <p:nvSpPr>
          <p:cNvPr id="4" name="Slide Number Placeholder 5">
            <a:extLst>
              <a:ext uri="{FF2B5EF4-FFF2-40B4-BE49-F238E27FC236}">
                <a16:creationId xmlns:a16="http://schemas.microsoft.com/office/drawing/2014/main" id="{6A6C658B-A3BB-419D-8C73-010AD3AE97D1}"/>
              </a:ext>
            </a:extLst>
          </p:cNvPr>
          <p:cNvSpPr txBox="1">
            <a:spLocks noGrp="1"/>
          </p:cNvSpPr>
          <p:nvPr>
            <p:ph type="sldNum" sz="quarter" idx="11"/>
          </p:nvPr>
        </p:nvSpPr>
        <p:spPr/>
        <p:txBody>
          <a:bodyPr/>
          <a:lstStyle>
            <a:lvl1pPr>
              <a:defRPr/>
            </a:lvl1pPr>
          </a:lstStyle>
          <a:p>
            <a:pPr>
              <a:defRPr/>
            </a:pPr>
            <a:fld id="{8212AC60-3C3E-4EDA-AC15-3D5C9992291F}" type="slidenum">
              <a:rPr/>
              <a:pPr>
                <a:defRPr/>
              </a:pPr>
              <a:t>‹#›</a:t>
            </a:fld>
            <a:endParaRPr dirty="0"/>
          </a:p>
        </p:txBody>
      </p:sp>
    </p:spTree>
    <p:extLst>
      <p:ext uri="{BB962C8B-B14F-4D97-AF65-F5344CB8AC3E}">
        <p14:creationId xmlns:p14="http://schemas.microsoft.com/office/powerpoint/2010/main" val="2632435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pic>
        <p:nvPicPr>
          <p:cNvPr id="2"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896225" y="5349875"/>
            <a:ext cx="123825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5">
            <a:extLst>
              <a:ext uri="{FF2B5EF4-FFF2-40B4-BE49-F238E27FC236}">
                <a16:creationId xmlns:a16="http://schemas.microsoft.com/office/drawing/2014/main" id="{E6587015-4307-434D-8B4D-BB7FE2DED83A}"/>
              </a:ext>
            </a:extLst>
          </p:cNvPr>
          <p:cNvSpPr txBox="1">
            <a:spLocks noGrp="1"/>
          </p:cNvSpPr>
          <p:nvPr>
            <p:ph type="ftr" sz="quarter" idx="10"/>
          </p:nvPr>
        </p:nvSpPr>
        <p:spPr/>
        <p:txBody>
          <a:bodyPr/>
          <a:lstStyle>
            <a:lvl1pPr>
              <a:defRPr dirty="0">
                <a:latin typeface="Century Gothic" pitchFamily="34"/>
              </a:defRPr>
            </a:lvl1pPr>
          </a:lstStyle>
          <a:p>
            <a:pPr>
              <a:defRPr/>
            </a:pPr>
            <a:r>
              <a:rPr dirty="0"/>
              <a:t>© Focus Education UK Ltd. </a:t>
            </a:r>
          </a:p>
        </p:txBody>
      </p:sp>
      <p:sp>
        <p:nvSpPr>
          <p:cNvPr id="4" name="Slide Number Placeholder 6">
            <a:extLst>
              <a:ext uri="{FF2B5EF4-FFF2-40B4-BE49-F238E27FC236}">
                <a16:creationId xmlns:a16="http://schemas.microsoft.com/office/drawing/2014/main" id="{24BECD27-CFA7-4081-9BC2-775C3251B713}"/>
              </a:ext>
            </a:extLst>
          </p:cNvPr>
          <p:cNvSpPr txBox="1">
            <a:spLocks noGrp="1"/>
          </p:cNvSpPr>
          <p:nvPr>
            <p:ph type="sldNum" sz="quarter" idx="11"/>
          </p:nvPr>
        </p:nvSpPr>
        <p:spPr/>
        <p:txBody>
          <a:bodyPr/>
          <a:lstStyle>
            <a:lvl1pPr>
              <a:defRPr>
                <a:latin typeface="Century Gothic" pitchFamily="34"/>
              </a:defRPr>
            </a:lvl1pPr>
          </a:lstStyle>
          <a:p>
            <a:pPr>
              <a:defRPr/>
            </a:pPr>
            <a:fld id="{6A00AAFA-506C-499C-A243-6F693D322119}" type="slidenum">
              <a:rPr/>
              <a:pPr>
                <a:defRPr/>
              </a:pPr>
              <a:t>‹#›</a:t>
            </a:fld>
            <a:endParaRPr dirty="0"/>
          </a:p>
        </p:txBody>
      </p:sp>
    </p:spTree>
    <p:extLst>
      <p:ext uri="{BB962C8B-B14F-4D97-AF65-F5344CB8AC3E}">
        <p14:creationId xmlns:p14="http://schemas.microsoft.com/office/powerpoint/2010/main" val="173492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txBox="1">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DBF6B4FE-C7F2-4994-BB12-BB4D517A2EB5}" type="datetime1">
              <a:rPr lang="en-US"/>
              <a:pPr>
                <a:defRPr/>
              </a:pPr>
              <a:t>6/12/20</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B7C61D16-7583-49FC-AC4F-CB1111FE15BC}" type="slidenum">
              <a:rPr/>
              <a:pPr>
                <a:defRPr/>
              </a:pPr>
              <a:t>‹#›</a:t>
            </a:fld>
            <a:endParaRPr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Lst>
  <p:transition spd="slow"/>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jpe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jpeg"/></Relationships>
</file>

<file path=ppt/slides/_rels/slide5.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png"/><Relationship Id="rId7" Type="http://schemas.openxmlformats.org/officeDocument/2006/relationships/image" Target="../media/image30.jpe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png"/></Relationships>
</file>

<file path=ppt/slides/_rels/slide7.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png"/></Relationships>
</file>

<file path=ppt/slides/_rels/slide1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image" Target="../media/image56.jpeg"/></Relationships>
</file>

<file path=ppt/slides/_rels/slide1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hyperlink" Target="https://www.bbc.co.uk/religion/religions/atheism/beliefs/reasons_1.s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0.jpeg"/><Relationship Id="rId7" Type="http://schemas.openxmlformats.org/officeDocument/2006/relationships/image" Target="../media/image64.png"/><Relationship Id="rId2" Type="http://schemas.openxmlformats.org/officeDocument/2006/relationships/image" Target="../media/image59.jpeg"/><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1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2.xml"/><Relationship Id="rId5" Type="http://schemas.openxmlformats.org/officeDocument/2006/relationships/image" Target="../media/image68.jpeg"/><Relationship Id="rId4" Type="http://schemas.openxmlformats.org/officeDocument/2006/relationships/image" Target="../media/image67.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5" Type="http://schemas.openxmlformats.org/officeDocument/2006/relationships/image" Target="../media/image72.jpeg"/><Relationship Id="rId4" Type="http://schemas.openxmlformats.org/officeDocument/2006/relationships/image" Target="../media/image71.png"/></Relationships>
</file>

<file path=ppt/slides/_rels/slide1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png"/><Relationship Id="rId1" Type="http://schemas.openxmlformats.org/officeDocument/2006/relationships/slideLayout" Target="../slideLayouts/slideLayout7.xml"/><Relationship Id="rId5" Type="http://schemas.openxmlformats.org/officeDocument/2006/relationships/image" Target="../media/image76.jpeg"/><Relationship Id="rId4" Type="http://schemas.openxmlformats.org/officeDocument/2006/relationships/image" Target="../media/image75.png"/></Relationships>
</file>

<file path=ppt/slides/_rels/slide1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png"/><Relationship Id="rId1" Type="http://schemas.openxmlformats.org/officeDocument/2006/relationships/slideLayout" Target="../slideLayouts/slideLayout7.xml"/><Relationship Id="rId5" Type="http://schemas.openxmlformats.org/officeDocument/2006/relationships/image" Target="../media/image80.jpeg"/><Relationship Id="rId4" Type="http://schemas.openxmlformats.org/officeDocument/2006/relationships/image" Target="../media/image79.jpeg"/></Relationships>
</file>

<file path=ppt/slides/_rels/slide1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png"/><Relationship Id="rId1" Type="http://schemas.openxmlformats.org/officeDocument/2006/relationships/slideLayout" Target="../slideLayouts/slideLayout7.xml"/><Relationship Id="rId5" Type="http://schemas.openxmlformats.org/officeDocument/2006/relationships/image" Target="../media/image84.png"/><Relationship Id="rId4" Type="http://schemas.openxmlformats.org/officeDocument/2006/relationships/image" Target="../media/image83.png"/></Relationships>
</file>

<file path=ppt/slides/_rels/slide19.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jpeg"/><Relationship Id="rId1" Type="http://schemas.openxmlformats.org/officeDocument/2006/relationships/slideLayout" Target="../slideLayouts/slideLayout7.xml"/><Relationship Id="rId5" Type="http://schemas.openxmlformats.org/officeDocument/2006/relationships/image" Target="../media/image88.jpeg"/><Relationship Id="rId4" Type="http://schemas.openxmlformats.org/officeDocument/2006/relationships/image" Target="../media/image87.png"/></Relationships>
</file>

<file path=ppt/slides/_rels/slide20.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7.xml"/><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png"/></Relationships>
</file>

<file path=ppt/slides/_rels/slide21.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7.xml"/><Relationship Id="rId6" Type="http://schemas.openxmlformats.org/officeDocument/2006/relationships/image" Target="../media/image98.png"/><Relationship Id="rId5" Type="http://schemas.openxmlformats.org/officeDocument/2006/relationships/image" Target="../media/image97.jpeg"/><Relationship Id="rId4" Type="http://schemas.openxmlformats.org/officeDocument/2006/relationships/image" Target="../media/image96.png"/></Relationships>
</file>

<file path=ppt/slides/_rels/slide2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7.xml"/><Relationship Id="rId4" Type="http://schemas.openxmlformats.org/officeDocument/2006/relationships/image" Target="../media/image101.png"/></Relationships>
</file>

<file path=ppt/slides/_rels/slide23.xml.rels><?xml version="1.0" encoding="UTF-8" standalone="yes"?>
<Relationships xmlns="http://schemas.openxmlformats.org/package/2006/relationships"><Relationship Id="rId3" Type="http://schemas.openxmlformats.org/officeDocument/2006/relationships/image" Target="../media/image103.png"/><Relationship Id="rId7" Type="http://schemas.openxmlformats.org/officeDocument/2006/relationships/image" Target="../media/image107.jpeg"/><Relationship Id="rId2" Type="http://schemas.openxmlformats.org/officeDocument/2006/relationships/image" Target="../media/image102.jpeg"/><Relationship Id="rId1" Type="http://schemas.openxmlformats.org/officeDocument/2006/relationships/slideLayout" Target="../slideLayouts/slideLayout7.xml"/><Relationship Id="rId6" Type="http://schemas.openxmlformats.org/officeDocument/2006/relationships/image" Target="../media/image106.jpeg"/><Relationship Id="rId5" Type="http://schemas.openxmlformats.org/officeDocument/2006/relationships/image" Target="../media/image105.png"/><Relationship Id="rId4" Type="http://schemas.openxmlformats.org/officeDocument/2006/relationships/image" Target="../media/image104.png"/></Relationships>
</file>

<file path=ppt/slides/_rels/slide24.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jpeg"/><Relationship Id="rId1" Type="http://schemas.openxmlformats.org/officeDocument/2006/relationships/slideLayout" Target="../slideLayouts/slideLayout7.xml"/><Relationship Id="rId5" Type="http://schemas.openxmlformats.org/officeDocument/2006/relationships/image" Target="../media/image111.png"/><Relationship Id="rId4" Type="http://schemas.openxmlformats.org/officeDocument/2006/relationships/image" Target="../media/image110.png"/></Relationships>
</file>

<file path=ppt/slides/_rels/slide25.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png"/><Relationship Id="rId1" Type="http://schemas.openxmlformats.org/officeDocument/2006/relationships/slideLayout" Target="../slideLayouts/slideLayout7.xml"/><Relationship Id="rId5" Type="http://schemas.openxmlformats.org/officeDocument/2006/relationships/image" Target="../media/image115.png"/><Relationship Id="rId4" Type="http://schemas.openxmlformats.org/officeDocument/2006/relationships/image" Target="../media/image114.png"/></Relationships>
</file>

<file path=ppt/slides/_rels/slide26.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7.xml"/><Relationship Id="rId5" Type="http://schemas.openxmlformats.org/officeDocument/2006/relationships/image" Target="../media/image119.jpeg"/><Relationship Id="rId4" Type="http://schemas.openxmlformats.org/officeDocument/2006/relationships/image" Target="../media/image118.png"/></Relationships>
</file>

<file path=ppt/slides/_rels/slide27.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png"/><Relationship Id="rId1" Type="http://schemas.openxmlformats.org/officeDocument/2006/relationships/slideLayout" Target="../slideLayouts/slideLayout7.xml"/><Relationship Id="rId4" Type="http://schemas.openxmlformats.org/officeDocument/2006/relationships/image" Target="../media/image122.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jpeg"/><Relationship Id="rId1" Type="http://schemas.openxmlformats.org/officeDocument/2006/relationships/slideLayout" Target="../slideLayouts/slideLayout7.xml"/><Relationship Id="rId6" Type="http://schemas.openxmlformats.org/officeDocument/2006/relationships/image" Target="../media/image127.jpeg"/><Relationship Id="rId5" Type="http://schemas.openxmlformats.org/officeDocument/2006/relationships/image" Target="../media/image126.jpeg"/><Relationship Id="rId4" Type="http://schemas.openxmlformats.org/officeDocument/2006/relationships/image" Target="../media/image125.png"/></Relationships>
</file>

<file path=ppt/slides/_rels/slide30.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png"/><Relationship Id="rId1" Type="http://schemas.openxmlformats.org/officeDocument/2006/relationships/slideLayout" Target="../slideLayouts/slideLayout7.xml"/><Relationship Id="rId5" Type="http://schemas.openxmlformats.org/officeDocument/2006/relationships/image" Target="../media/image131.png"/><Relationship Id="rId4" Type="http://schemas.openxmlformats.org/officeDocument/2006/relationships/image" Target="../media/image130.png"/></Relationships>
</file>

<file path=ppt/slides/_rels/slide31.xml.rels><?xml version="1.0" encoding="UTF-8" standalone="yes"?>
<Relationships xmlns="http://schemas.openxmlformats.org/package/2006/relationships"><Relationship Id="rId8" Type="http://schemas.openxmlformats.org/officeDocument/2006/relationships/image" Target="../media/image138.jpeg"/><Relationship Id="rId13" Type="http://schemas.openxmlformats.org/officeDocument/2006/relationships/image" Target="../media/image143.jpeg"/><Relationship Id="rId3" Type="http://schemas.openxmlformats.org/officeDocument/2006/relationships/image" Target="../media/image133.png"/><Relationship Id="rId7" Type="http://schemas.openxmlformats.org/officeDocument/2006/relationships/image" Target="../media/image137.jpeg"/><Relationship Id="rId12" Type="http://schemas.openxmlformats.org/officeDocument/2006/relationships/image" Target="../media/image142.jpeg"/><Relationship Id="rId17" Type="http://schemas.openxmlformats.org/officeDocument/2006/relationships/image" Target="../media/image147.jpeg"/><Relationship Id="rId2" Type="http://schemas.openxmlformats.org/officeDocument/2006/relationships/image" Target="../media/image132.jpeg"/><Relationship Id="rId16" Type="http://schemas.openxmlformats.org/officeDocument/2006/relationships/image" Target="../media/image146.jpeg"/><Relationship Id="rId1" Type="http://schemas.openxmlformats.org/officeDocument/2006/relationships/slideLayout" Target="../slideLayouts/slideLayout7.xml"/><Relationship Id="rId6" Type="http://schemas.openxmlformats.org/officeDocument/2006/relationships/image" Target="../media/image136.jpeg"/><Relationship Id="rId11" Type="http://schemas.openxmlformats.org/officeDocument/2006/relationships/image" Target="../media/image141.jpeg"/><Relationship Id="rId5" Type="http://schemas.openxmlformats.org/officeDocument/2006/relationships/image" Target="../media/image135.png"/><Relationship Id="rId15" Type="http://schemas.openxmlformats.org/officeDocument/2006/relationships/image" Target="../media/image145.png"/><Relationship Id="rId10" Type="http://schemas.openxmlformats.org/officeDocument/2006/relationships/image" Target="../media/image140.jpeg"/><Relationship Id="rId4" Type="http://schemas.openxmlformats.org/officeDocument/2006/relationships/image" Target="../media/image134.png"/><Relationship Id="rId9" Type="http://schemas.openxmlformats.org/officeDocument/2006/relationships/image" Target="../media/image139.png"/><Relationship Id="rId14" Type="http://schemas.openxmlformats.org/officeDocument/2006/relationships/image" Target="../media/image144.jpeg"/></Relationships>
</file>

<file path=ppt/slides/_rels/slide32.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48.png"/><Relationship Id="rId1" Type="http://schemas.openxmlformats.org/officeDocument/2006/relationships/slideLayout" Target="../slideLayouts/slideLayout7.xml"/><Relationship Id="rId6" Type="http://schemas.openxmlformats.org/officeDocument/2006/relationships/image" Target="../media/image152.png"/><Relationship Id="rId5" Type="http://schemas.openxmlformats.org/officeDocument/2006/relationships/image" Target="../media/image151.png"/><Relationship Id="rId4" Type="http://schemas.openxmlformats.org/officeDocument/2006/relationships/image" Target="../media/image150.png"/></Relationships>
</file>

<file path=ppt/slides/_rels/slide33.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image" Target="../media/image153.png"/><Relationship Id="rId1" Type="http://schemas.openxmlformats.org/officeDocument/2006/relationships/slideLayout" Target="../slideLayouts/slideLayout7.xml"/><Relationship Id="rId6" Type="http://schemas.openxmlformats.org/officeDocument/2006/relationships/image" Target="../media/image157.jpeg"/><Relationship Id="rId5" Type="http://schemas.openxmlformats.org/officeDocument/2006/relationships/image" Target="../media/image156.png"/><Relationship Id="rId4" Type="http://schemas.openxmlformats.org/officeDocument/2006/relationships/image" Target="../media/image155.png"/></Relationships>
</file>

<file path=ppt/slides/_rels/slide34.xml.rels><?xml version="1.0" encoding="UTF-8" standalone="yes"?>
<Relationships xmlns="http://schemas.openxmlformats.org/package/2006/relationships"><Relationship Id="rId3" Type="http://schemas.openxmlformats.org/officeDocument/2006/relationships/image" Target="../media/image159.png"/><Relationship Id="rId7" Type="http://schemas.openxmlformats.org/officeDocument/2006/relationships/image" Target="../media/image163.jpeg"/><Relationship Id="rId2" Type="http://schemas.openxmlformats.org/officeDocument/2006/relationships/image" Target="../media/image158.png"/><Relationship Id="rId1" Type="http://schemas.openxmlformats.org/officeDocument/2006/relationships/slideLayout" Target="../slideLayouts/slideLayout7.xml"/><Relationship Id="rId6" Type="http://schemas.openxmlformats.org/officeDocument/2006/relationships/image" Target="../media/image162.jpeg"/><Relationship Id="rId5" Type="http://schemas.openxmlformats.org/officeDocument/2006/relationships/image" Target="../media/image161.png"/><Relationship Id="rId4" Type="http://schemas.openxmlformats.org/officeDocument/2006/relationships/image" Target="../media/image160.jpeg"/></Relationships>
</file>

<file path=ppt/slides/_rels/slide35.xml.rels><?xml version="1.0" encoding="UTF-8" standalone="yes"?>
<Relationships xmlns="http://schemas.openxmlformats.org/package/2006/relationships"><Relationship Id="rId3" Type="http://schemas.openxmlformats.org/officeDocument/2006/relationships/image" Target="../media/image165.png"/><Relationship Id="rId2" Type="http://schemas.openxmlformats.org/officeDocument/2006/relationships/image" Target="../media/image164.png"/><Relationship Id="rId1" Type="http://schemas.openxmlformats.org/officeDocument/2006/relationships/slideLayout" Target="../slideLayouts/slideLayout7.xml"/><Relationship Id="rId5" Type="http://schemas.openxmlformats.org/officeDocument/2006/relationships/image" Target="../media/image167.png"/><Relationship Id="rId4" Type="http://schemas.openxmlformats.org/officeDocument/2006/relationships/image" Target="../media/image166.png"/></Relationships>
</file>

<file path=ppt/slides/_rels/slide36.xml.rels><?xml version="1.0" encoding="UTF-8" standalone="yes"?>
<Relationships xmlns="http://schemas.openxmlformats.org/package/2006/relationships"><Relationship Id="rId3" Type="http://schemas.openxmlformats.org/officeDocument/2006/relationships/image" Target="../media/image169.jpeg"/><Relationship Id="rId2" Type="http://schemas.openxmlformats.org/officeDocument/2006/relationships/image" Target="../media/image168.png"/><Relationship Id="rId1" Type="http://schemas.openxmlformats.org/officeDocument/2006/relationships/slideLayout" Target="../slideLayouts/slideLayout7.xml"/><Relationship Id="rId5" Type="http://schemas.openxmlformats.org/officeDocument/2006/relationships/image" Target="../media/image171.png"/><Relationship Id="rId4" Type="http://schemas.openxmlformats.org/officeDocument/2006/relationships/image" Target="../media/image17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txBox="1">
            <a:spLocks noGrp="1" noChangeArrowheads="1"/>
          </p:cNvSpPr>
          <p:nvPr>
            <p:ph type="title"/>
          </p:nvPr>
        </p:nvSpPr>
        <p:spPr>
          <a:xfrm>
            <a:off x="0" y="57150"/>
            <a:ext cx="9077325" cy="492125"/>
          </a:xfrm>
        </p:spPr>
        <p:txBody>
          <a:bodyPr anchorCtr="1"/>
          <a:lstStyle/>
          <a:p>
            <a:pPr algn="ctr" eaLnBrk="1" hangingPunct="1"/>
            <a:r>
              <a:rPr lang="en-GB" altLang="en-US" sz="3200" b="1" dirty="0">
                <a:solidFill>
                  <a:srgbClr val="7C5DA3"/>
                </a:solidFill>
                <a:latin typeface="Century Gothic" panose="020B0502020202020204" pitchFamily="34" charset="0"/>
              </a:rPr>
              <a:t>Being a Muslim: KS1 Knowledge Mat </a:t>
            </a:r>
            <a:r>
              <a:rPr lang="en-GB" altLang="en-US" sz="1200" b="1" dirty="0">
                <a:solidFill>
                  <a:srgbClr val="7C5DA3"/>
                </a:solidFill>
                <a:latin typeface="Century Gothic" panose="020B0502020202020204" pitchFamily="34" charset="0"/>
              </a:rPr>
              <a:t>(1.6 Y2)</a:t>
            </a:r>
            <a:endParaRPr lang="en-GB" altLang="en-US" sz="32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262739925"/>
              </p:ext>
            </p:extLst>
          </p:nvPr>
        </p:nvGraphicFramePr>
        <p:xfrm>
          <a:off x="66674" y="605641"/>
          <a:ext cx="9010651" cy="6126576"/>
        </p:xfrm>
        <a:graphic>
          <a:graphicData uri="http://schemas.openxmlformats.org/drawingml/2006/table">
            <a:tbl>
              <a:tblPr firstRow="1" bandRow="1">
                <a:effectLst/>
                <a:tableStyleId>{5C22544A-7EE6-4342-B048-85BDC9FD1C3A}</a:tableStyleId>
              </a:tblPr>
              <a:tblGrid>
                <a:gridCol w="1275238">
                  <a:extLst>
                    <a:ext uri="{9D8B030D-6E8A-4147-A177-3AD203B41FA5}">
                      <a16:colId xmlns:a16="http://schemas.microsoft.com/office/drawing/2014/main" val="2856023917"/>
                    </a:ext>
                  </a:extLst>
                </a:gridCol>
                <a:gridCol w="2174489">
                  <a:extLst>
                    <a:ext uri="{9D8B030D-6E8A-4147-A177-3AD203B41FA5}">
                      <a16:colId xmlns:a16="http://schemas.microsoft.com/office/drawing/2014/main" val="3951551185"/>
                    </a:ext>
                  </a:extLst>
                </a:gridCol>
                <a:gridCol w="3547677">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329554">
                <a:tc gridSpan="2">
                  <a:txBody>
                    <a:bodyPr/>
                    <a:lstStyle/>
                    <a:p>
                      <a:pPr lvl="0" algn="ctr"/>
                      <a:r>
                        <a:rPr lang="en-GB" sz="1800" dirty="0">
                          <a:latin typeface="Century Gothic" pitchFamily="34"/>
                        </a:rPr>
                        <a:t>Subject Specific Vocabulary</a:t>
                      </a: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pPr lvl="0" algn="just"/>
                      <a:endParaRPr lang="en-GB" sz="1800" dirty="0">
                        <a:latin typeface="Century Gothic" pitchFamily="34"/>
                      </a:endParaRP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Exciting Books</a:t>
                      </a: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50477">
                <a:tc>
                  <a:txBody>
                    <a:bodyPr/>
                    <a:lstStyle/>
                    <a:p>
                      <a:pPr lvl="0" algn="just"/>
                      <a:r>
                        <a:rPr lang="en-GB" sz="1400" b="1" dirty="0">
                          <a:solidFill>
                            <a:srgbClr val="7030A0"/>
                          </a:solidFill>
                          <a:latin typeface="Century Gothic" pitchFamily="34"/>
                        </a:rPr>
                        <a:t>Muslim</a:t>
                      </a: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rPr>
                        <a:t>A person who follows the religion of Islam. </a:t>
                      </a: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24" marB="45724">
                    <a:solidFill>
                      <a:schemeClr val="bg1">
                        <a:lumMod val="95000"/>
                      </a:schemeClr>
                    </a:solidFill>
                  </a:tcPr>
                </a:tc>
                <a:tc rowSpan="4">
                  <a:txBody>
                    <a:bodyPr/>
                    <a:lstStyle/>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39813094"/>
                  </a:ext>
                </a:extLst>
              </a:tr>
              <a:tr h="550477">
                <a:tc>
                  <a:txBody>
                    <a:bodyPr/>
                    <a:lstStyle/>
                    <a:p>
                      <a:pPr lvl="0" algn="just"/>
                      <a:r>
                        <a:rPr lang="en-GB" sz="1400" b="1" dirty="0">
                          <a:solidFill>
                            <a:srgbClr val="7030A0"/>
                          </a:solidFill>
                          <a:latin typeface="Century Gothic" pitchFamily="34"/>
                        </a:rPr>
                        <a:t>Allah</a:t>
                      </a: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The Arabic term for “God.”</a:t>
                      </a:r>
                      <a:endParaRPr lang="en-GB" sz="1100" dirty="0">
                        <a:solidFill>
                          <a:schemeClr val="tx1"/>
                        </a:solidFill>
                        <a:latin typeface="Century Gothic" pitchFamily="34" charset="0"/>
                      </a:endParaRP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420583">
                <a:tc rowSpan="2">
                  <a:txBody>
                    <a:bodyPr/>
                    <a:lstStyle/>
                    <a:p>
                      <a:pPr lvl="0" algn="just"/>
                      <a:r>
                        <a:rPr lang="en-GB" sz="1400" b="1" dirty="0">
                          <a:solidFill>
                            <a:srgbClr val="7030A0"/>
                          </a:solidFill>
                          <a:latin typeface="Century Gothic" pitchFamily="34"/>
                        </a:rPr>
                        <a:t>Muhammad </a:t>
                      </a:r>
                      <a:r>
                        <a:rPr lang="en-GB" sz="1000" b="1" dirty="0">
                          <a:solidFill>
                            <a:srgbClr val="7030A0"/>
                          </a:solidFill>
                          <a:latin typeface="Century Gothic" pitchFamily="34"/>
                        </a:rPr>
                        <a:t>(Peace be upon him/PBUH)</a:t>
                      </a: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The final prophet to whom Muslims believe God revealed the Qur’an.</a:t>
                      </a:r>
                      <a:endParaRPr lang="en-GB" sz="1100" dirty="0">
                        <a:solidFill>
                          <a:schemeClr val="tx1"/>
                        </a:solidFill>
                        <a:latin typeface="Century Gothic" pitchFamily="34" charset="0"/>
                      </a:endParaRP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79793378"/>
                  </a:ext>
                </a:extLst>
              </a:tr>
              <a:tr h="536857">
                <a:tc vMerge="1">
                  <a:txBody>
                    <a:bodyPr/>
                    <a:lstStyle/>
                    <a:p>
                      <a:pPr lvl="0"/>
                      <a:endParaRPr lang="en-GB" sz="1400" b="1" dirty="0">
                        <a:solidFill>
                          <a:srgbClr val="7030A0"/>
                        </a:solidFill>
                        <a:latin typeface="Century Gothic" pitchFamily="34"/>
                      </a:endParaRP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24" marB="45724">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GB" sz="1600" b="1" dirty="0">
                          <a:solidFill>
                            <a:srgbClr val="7C5DA3"/>
                          </a:solidFill>
                          <a:latin typeface="Century Gothic" panose="020B0502020202020204" pitchFamily="34" charset="0"/>
                        </a:rPr>
                        <a:t>Sticky Knowledge-</a:t>
                      </a:r>
                      <a:r>
                        <a:rPr lang="en-GB" sz="1600" b="1" baseline="0" dirty="0">
                          <a:solidFill>
                            <a:srgbClr val="7C5DA3"/>
                          </a:solidFill>
                          <a:latin typeface="Century Gothic" panose="020B0502020202020204" pitchFamily="34" charset="0"/>
                        </a:rPr>
                        <a:t> Who is a Muslim and how do they live?</a:t>
                      </a:r>
                      <a:endParaRPr lang="en-GB" sz="1600" b="1" dirty="0">
                        <a:solidFill>
                          <a:srgbClr val="7C5DA3"/>
                        </a:solidFill>
                        <a:latin typeface="Century Gothic" panose="020B0502020202020204" pitchFamily="34" charset="0"/>
                      </a:endParaRP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382103">
                <a:tc>
                  <a:txBody>
                    <a:bodyPr/>
                    <a:lstStyle/>
                    <a:p>
                      <a:pPr lvl="0" algn="just"/>
                      <a:r>
                        <a:rPr lang="en-GB" sz="1400" b="1" dirty="0" err="1">
                          <a:solidFill>
                            <a:srgbClr val="7030A0"/>
                          </a:solidFill>
                          <a:latin typeface="Century Gothic" pitchFamily="34"/>
                        </a:rPr>
                        <a:t>Shahada</a:t>
                      </a:r>
                      <a:endParaRPr lang="en-GB" sz="1400" b="1" dirty="0">
                        <a:solidFill>
                          <a:srgbClr val="7030A0"/>
                        </a:solidFill>
                        <a:latin typeface="Century Gothic" pitchFamily="34"/>
                      </a:endParaRP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gn="l"/>
                      <a:r>
                        <a:rPr lang="en-GB" sz="1100" baseline="0" dirty="0">
                          <a:latin typeface="Century Gothic" pitchFamily="34" charset="0"/>
                        </a:rPr>
                        <a:t>A statement of faith that all Muslims  recite.  The first of the  5 Pillars. </a:t>
                      </a:r>
                      <a:endParaRPr lang="en-US" sz="1100" dirty="0">
                        <a:latin typeface="Century Gothic" pitchFamily="34" charset="0"/>
                      </a:endParaRPr>
                    </a:p>
                  </a:txBody>
                  <a:tcPr marT="45724" marB="45724">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100" dirty="0">
                          <a:latin typeface="Century Gothic" pitchFamily="34" charset="0"/>
                        </a:rPr>
                        <a:t>The </a:t>
                      </a:r>
                      <a:r>
                        <a:rPr lang="en-GB" sz="1100" dirty="0" err="1">
                          <a:latin typeface="Century Gothic" pitchFamily="34" charset="0"/>
                        </a:rPr>
                        <a:t>Shahadah</a:t>
                      </a:r>
                      <a:r>
                        <a:rPr lang="en-GB" sz="1100" dirty="0">
                          <a:latin typeface="Century Gothic" pitchFamily="34" charset="0"/>
                        </a:rPr>
                        <a:t> is very important for Muslims.  It</a:t>
                      </a:r>
                      <a:r>
                        <a:rPr lang="en-GB" sz="1100" baseline="0" dirty="0">
                          <a:latin typeface="Century Gothic" pitchFamily="34" charset="0"/>
                        </a:rPr>
                        <a:t> is recited (said) by Muslims to declare (show) that they are committed to Allah. </a:t>
                      </a:r>
                      <a:endParaRPr lang="en-GB" sz="1100" b="0" dirty="0">
                        <a:solidFill>
                          <a:schemeClr val="tx1"/>
                        </a:solidFill>
                        <a:latin typeface="Century Gothic" panose="020B0502020202020204" pitchFamily="34" charset="0"/>
                      </a:endParaRP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5">
                  <a:txBody>
                    <a:bodyPr/>
                    <a:lstStyle/>
                    <a:p>
                      <a:endParaRPr lang="en-US" dirty="0"/>
                    </a:p>
                  </a:txBody>
                  <a:tcPr marT="45724" marB="45724">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609648">
                <a:tc>
                  <a:txBody>
                    <a:bodyPr/>
                    <a:lstStyle/>
                    <a:p>
                      <a:pPr lvl="0" algn="just"/>
                      <a:r>
                        <a:rPr lang="en-GB" sz="1400" b="1" dirty="0">
                          <a:solidFill>
                            <a:srgbClr val="7030A0"/>
                          </a:solidFill>
                          <a:latin typeface="Century Gothic" pitchFamily="34"/>
                        </a:rPr>
                        <a:t>Messenger</a:t>
                      </a: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rPr>
                        <a:t>Someone who delivers a message. </a:t>
                      </a:r>
                    </a:p>
                  </a:txBody>
                  <a:tcPr marT="45724" marB="45724">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100" b="0" dirty="0">
                          <a:solidFill>
                            <a:schemeClr val="tx1"/>
                          </a:solidFill>
                          <a:latin typeface="Century Gothic" panose="020B0502020202020204" pitchFamily="34" charset="0"/>
                        </a:rPr>
                        <a:t>Muslims</a:t>
                      </a:r>
                      <a:r>
                        <a:rPr lang="en-GB" sz="1100" b="0" baseline="0" dirty="0">
                          <a:solidFill>
                            <a:schemeClr val="tx1"/>
                          </a:solidFill>
                          <a:latin typeface="Century Gothic" panose="020B0502020202020204" pitchFamily="34" charset="0"/>
                        </a:rPr>
                        <a:t> believe that there is only one God referred to as </a:t>
                      </a:r>
                      <a:r>
                        <a:rPr lang="en-GB" sz="1100" b="0" baseline="0" dirty="0" err="1">
                          <a:solidFill>
                            <a:schemeClr val="tx1"/>
                          </a:solidFill>
                          <a:latin typeface="Century Gothic" panose="020B0502020202020204" pitchFamily="34" charset="0"/>
                        </a:rPr>
                        <a:t>Tawhid</a:t>
                      </a:r>
                      <a:r>
                        <a:rPr lang="en-GB" sz="1100" b="0" baseline="0" dirty="0">
                          <a:solidFill>
                            <a:schemeClr val="tx1"/>
                          </a:solidFill>
                          <a:latin typeface="Century Gothic" panose="020B0502020202020204" pitchFamily="34" charset="0"/>
                        </a:rPr>
                        <a:t>. Muhammad </a:t>
                      </a:r>
                      <a:r>
                        <a:rPr lang="en-GB" sz="1100" b="0" baseline="0">
                          <a:solidFill>
                            <a:schemeClr val="tx1"/>
                          </a:solidFill>
                          <a:latin typeface="Century Gothic" panose="020B0502020202020204" pitchFamily="34" charset="0"/>
                        </a:rPr>
                        <a:t>(Peace  </a:t>
                      </a:r>
                      <a:r>
                        <a:rPr lang="en-GB" sz="1100" b="0" baseline="0" dirty="0">
                          <a:solidFill>
                            <a:schemeClr val="tx1"/>
                          </a:solidFill>
                          <a:latin typeface="Century Gothic" panose="020B0502020202020204" pitchFamily="34" charset="0"/>
                        </a:rPr>
                        <a:t>Be Upon Him/PBUH) is his messenger. </a:t>
                      </a:r>
                      <a:endParaRPr lang="en-GB" sz="1100" b="0" dirty="0">
                        <a:solidFill>
                          <a:schemeClr val="tx1"/>
                        </a:solidFill>
                        <a:latin typeface="Century Gothic" panose="020B0502020202020204" pitchFamily="34" charset="0"/>
                      </a:endParaRP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099931272"/>
                  </a:ext>
                </a:extLst>
              </a:tr>
              <a:tr h="765468">
                <a:tc>
                  <a:txBody>
                    <a:bodyPr/>
                    <a:lstStyle/>
                    <a:p>
                      <a:pPr lvl="0" algn="just"/>
                      <a:r>
                        <a:rPr lang="en-GB" sz="1400" b="1" dirty="0" err="1">
                          <a:solidFill>
                            <a:srgbClr val="7030A0"/>
                          </a:solidFill>
                          <a:latin typeface="Century Gothic" pitchFamily="34"/>
                        </a:rPr>
                        <a:t>Tawhid</a:t>
                      </a:r>
                      <a:endParaRPr lang="en-GB" sz="1400" b="1" dirty="0">
                        <a:solidFill>
                          <a:srgbClr val="7030A0"/>
                        </a:solidFill>
                        <a:latin typeface="Century Gothic" pitchFamily="34"/>
                      </a:endParaRP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rPr>
                        <a:t>Arabic for “declaring one god”. Muslims</a:t>
                      </a:r>
                      <a:r>
                        <a:rPr lang="en-GB" sz="1100" baseline="0" dirty="0">
                          <a:solidFill>
                            <a:schemeClr val="tx1"/>
                          </a:solidFill>
                          <a:latin typeface="Century Gothic" panose="020B0502020202020204" pitchFamily="34" charset="0"/>
                        </a:rPr>
                        <a:t> believe that there is only one God. </a:t>
                      </a:r>
                      <a:endParaRPr lang="en-GB" sz="1100" dirty="0">
                        <a:solidFill>
                          <a:schemeClr val="tx1"/>
                        </a:solidFill>
                        <a:latin typeface="Century Gothic" panose="020B0502020202020204" pitchFamily="34" charset="0"/>
                      </a:endParaRPr>
                    </a:p>
                  </a:txBody>
                  <a:tcPr marT="45724" marB="45724">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100" b="0" dirty="0">
                          <a:solidFill>
                            <a:schemeClr val="tx1"/>
                          </a:solidFill>
                          <a:latin typeface="Century Gothic" panose="020B0502020202020204" pitchFamily="34" charset="0"/>
                        </a:rPr>
                        <a:t>Muslims</a:t>
                      </a:r>
                      <a:r>
                        <a:rPr lang="en-GB" sz="1100" b="0" baseline="0" dirty="0">
                          <a:solidFill>
                            <a:schemeClr val="tx1"/>
                          </a:solidFill>
                          <a:latin typeface="Century Gothic" panose="020B0502020202020204" pitchFamily="34" charset="0"/>
                        </a:rPr>
                        <a:t> learn a lot from the Prophet Muhammad (PBUH) through stories such as the ‘</a:t>
                      </a:r>
                      <a:r>
                        <a:rPr lang="en-GB" sz="1100" b="0" i="1" baseline="0" dirty="0">
                          <a:solidFill>
                            <a:schemeClr val="tx1"/>
                          </a:solidFill>
                          <a:latin typeface="Century Gothic" panose="020B0502020202020204" pitchFamily="34" charset="0"/>
                        </a:rPr>
                        <a:t>Tiny Ants’ </a:t>
                      </a:r>
                      <a:r>
                        <a:rPr lang="en-GB" sz="1100" b="0" baseline="0" dirty="0">
                          <a:solidFill>
                            <a:schemeClr val="tx1"/>
                          </a:solidFill>
                          <a:latin typeface="Century Gothic" panose="020B0502020202020204" pitchFamily="34" charset="0"/>
                        </a:rPr>
                        <a:t>(care for all of Allah’s creation and ‘</a:t>
                      </a:r>
                      <a:r>
                        <a:rPr lang="en-GB" sz="1100" b="0" i="1" baseline="0" dirty="0">
                          <a:solidFill>
                            <a:schemeClr val="tx1"/>
                          </a:solidFill>
                          <a:latin typeface="Century Gothic" panose="020B0502020202020204" pitchFamily="34" charset="0"/>
                        </a:rPr>
                        <a:t>The Prophet Muhammad and the black stone’</a:t>
                      </a:r>
                      <a:r>
                        <a:rPr lang="en-GB" sz="1100" b="0" baseline="0" dirty="0">
                          <a:solidFill>
                            <a:schemeClr val="tx1"/>
                          </a:solidFill>
                          <a:latin typeface="Century Gothic" panose="020B0502020202020204" pitchFamily="34" charset="0"/>
                        </a:rPr>
                        <a:t> (being wise). </a:t>
                      </a:r>
                      <a:endParaRPr lang="en-GB" sz="1100" b="0" dirty="0">
                        <a:solidFill>
                          <a:schemeClr val="tx1"/>
                        </a:solidFill>
                        <a:latin typeface="Century Gothic" panose="020B0502020202020204" pitchFamily="34" charset="0"/>
                      </a:endParaRP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413894416"/>
                  </a:ext>
                </a:extLst>
              </a:tr>
              <a:tr h="482069">
                <a:tc>
                  <a:txBody>
                    <a:bodyPr/>
                    <a:lstStyle/>
                    <a:p>
                      <a:pPr lvl="0" algn="just"/>
                      <a:r>
                        <a:rPr lang="en-GB" sz="1400" b="1" dirty="0">
                          <a:solidFill>
                            <a:srgbClr val="7030A0"/>
                          </a:solidFill>
                          <a:latin typeface="Century Gothic" pitchFamily="34"/>
                        </a:rPr>
                        <a:t>Qur’an</a:t>
                      </a: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The Holy Book of Islam.</a:t>
                      </a:r>
                      <a:r>
                        <a:rPr lang="en-GB" sz="1100" b="0" i="0" kern="1200" baseline="0" dirty="0">
                          <a:solidFill>
                            <a:srgbClr val="000000"/>
                          </a:solidFill>
                          <a:effectLst/>
                          <a:latin typeface="Century Gothic" pitchFamily="34" charset="0"/>
                          <a:ea typeface="+mn-ea"/>
                          <a:cs typeface="+mn-cs"/>
                        </a:rPr>
                        <a:t> </a:t>
                      </a:r>
                      <a:endParaRPr lang="en-GB" sz="1100" dirty="0">
                        <a:solidFill>
                          <a:schemeClr val="tx1"/>
                        </a:solidFill>
                        <a:latin typeface="Century Gothic" pitchFamily="34" charset="0"/>
                      </a:endParaRPr>
                    </a:p>
                  </a:txBody>
                  <a:tcPr marT="45724" marB="45724">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indent="-171450" algn="l">
                        <a:buFont typeface="Wingdings" pitchFamily="2" charset="2"/>
                        <a:buChar char="q"/>
                      </a:pPr>
                      <a:r>
                        <a:rPr lang="en-GB" sz="1100" dirty="0">
                          <a:latin typeface="Century Gothic" pitchFamily="34" charset="0"/>
                        </a:rPr>
                        <a:t>Muslims</a:t>
                      </a:r>
                      <a:r>
                        <a:rPr lang="en-GB" sz="1100" baseline="0" dirty="0">
                          <a:latin typeface="Century Gothic" pitchFamily="34" charset="0"/>
                        </a:rPr>
                        <a:t> have 99 names for Allah, such as ‘</a:t>
                      </a:r>
                      <a:r>
                        <a:rPr lang="en-GB" sz="1100" i="1" baseline="0" dirty="0">
                          <a:latin typeface="Century Gothic" pitchFamily="34" charset="0"/>
                        </a:rPr>
                        <a:t>All Compassionate, The Pure One and the Source of Peace’.</a:t>
                      </a:r>
                      <a:endParaRPr lang="en-GB" sz="1100" i="1" dirty="0">
                        <a:latin typeface="Century Gothic" pitchFamily="34" charset="0"/>
                      </a:endParaRP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798034487"/>
                  </a:ext>
                </a:extLst>
              </a:tr>
              <a:tr h="618045">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400" b="1" dirty="0">
                          <a:solidFill>
                            <a:srgbClr val="7030A0"/>
                          </a:solidFill>
                          <a:latin typeface="Century Gothic" pitchFamily="34"/>
                        </a:rPr>
                        <a:t>Prophet</a:t>
                      </a:r>
                    </a:p>
                    <a:p>
                      <a:pPr lvl="0" algn="just"/>
                      <a:endParaRPr lang="en-GB" sz="1400" b="1" dirty="0">
                        <a:solidFill>
                          <a:srgbClr val="7030A0"/>
                        </a:solidFill>
                        <a:latin typeface="Century Gothic" pitchFamily="34"/>
                      </a:endParaRPr>
                    </a:p>
                  </a:txBody>
                  <a:tcPr marT="45724" marB="4572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A person Muslims believe was chosen by God to teach</a:t>
                      </a:r>
                      <a:r>
                        <a:rPr lang="en-GB" sz="1100" b="0" i="0" kern="1200" baseline="0" dirty="0">
                          <a:solidFill>
                            <a:srgbClr val="000000"/>
                          </a:solidFill>
                          <a:effectLst/>
                          <a:latin typeface="Century Gothic" pitchFamily="34" charset="0"/>
                          <a:ea typeface="+mn-ea"/>
                          <a:cs typeface="+mn-cs"/>
                        </a:rPr>
                        <a:t> people about Allah’s message. </a:t>
                      </a:r>
                      <a:endParaRPr lang="en-GB" sz="1100" dirty="0">
                        <a:solidFill>
                          <a:schemeClr val="tx1"/>
                        </a:solidFill>
                        <a:latin typeface="Century Gothic" panose="020B0502020202020204" pitchFamily="34" charset="0"/>
                      </a:endParaRPr>
                    </a:p>
                  </a:txBody>
                  <a:tcPr marT="45724" marB="45724">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indent="-171450" algn="l">
                        <a:buFont typeface="Wingdings" pitchFamily="2" charset="2"/>
                        <a:buChar char="q"/>
                      </a:pPr>
                      <a:r>
                        <a:rPr lang="en-GB" sz="1100" dirty="0">
                          <a:latin typeface="Century Gothic" pitchFamily="34" charset="0"/>
                        </a:rPr>
                        <a:t>Muhammad</a:t>
                      </a:r>
                      <a:r>
                        <a:rPr lang="en-GB" sz="1100" baseline="0" dirty="0">
                          <a:latin typeface="Century Gothic" pitchFamily="34" charset="0"/>
                        </a:rPr>
                        <a:t> received the Holy Qur’an on the ‘</a:t>
                      </a:r>
                      <a:r>
                        <a:rPr lang="en-GB" sz="1100" i="1" baseline="0" dirty="0">
                          <a:latin typeface="Century Gothic" pitchFamily="34" charset="0"/>
                        </a:rPr>
                        <a:t>Night of Power’.  </a:t>
                      </a:r>
                      <a:r>
                        <a:rPr lang="en-GB" sz="1100" baseline="0" dirty="0">
                          <a:latin typeface="Century Gothic" pitchFamily="34" charset="0"/>
                        </a:rPr>
                        <a:t>Muslims treat the Qur’an with the upmost respect by wrapping it up. </a:t>
                      </a:r>
                      <a:endParaRPr lang="en-GB" sz="1100" dirty="0">
                        <a:latin typeface="Century Gothic" pitchFamily="34" charset="0"/>
                      </a:endParaRP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2528665526"/>
                  </a:ext>
                </a:extLst>
              </a:tr>
            </a:tbl>
          </a:graphicData>
        </a:graphic>
      </p:graphicFrame>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540370" y="641268"/>
            <a:ext cx="3489080" cy="1749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65844" y="958436"/>
            <a:ext cx="1087835" cy="973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819572" y="1620982"/>
            <a:ext cx="1193265" cy="1538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134447" y="3265714"/>
            <a:ext cx="1878390" cy="3475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2297835"/>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txBox="1">
            <a:spLocks noGrp="1" noChangeArrowheads="1"/>
          </p:cNvSpPr>
          <p:nvPr>
            <p:ph type="title"/>
          </p:nvPr>
        </p:nvSpPr>
        <p:spPr>
          <a:xfrm>
            <a:off x="44257" y="148120"/>
            <a:ext cx="9077325" cy="492125"/>
          </a:xfrm>
        </p:spPr>
        <p:txBody>
          <a:bodyPr anchorCtr="1"/>
          <a:lstStyle/>
          <a:p>
            <a:pPr algn="ctr" eaLnBrk="1" hangingPunct="1"/>
            <a:r>
              <a:rPr lang="en-GB" altLang="en-US" sz="3200" b="1" dirty="0">
                <a:solidFill>
                  <a:srgbClr val="7C5DA3"/>
                </a:solidFill>
                <a:latin typeface="Century Gothic" panose="020B0502020202020204" pitchFamily="34" charset="0"/>
              </a:rPr>
              <a:t>Being a Muslim: LKS2 Knowledge Mat </a:t>
            </a:r>
            <a:r>
              <a:rPr lang="en-GB" altLang="en-US" sz="1200" b="1" dirty="0">
                <a:solidFill>
                  <a:srgbClr val="7C5DA3"/>
                </a:solidFill>
                <a:latin typeface="Century Gothic" panose="020B0502020202020204" pitchFamily="34" charset="0"/>
              </a:rPr>
              <a:t>(L2.9 Y3)</a:t>
            </a:r>
            <a:endParaRPr lang="en-GB" altLang="en-US" sz="32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887647446"/>
              </p:ext>
            </p:extLst>
          </p:nvPr>
        </p:nvGraphicFramePr>
        <p:xfrm>
          <a:off x="66674" y="612601"/>
          <a:ext cx="9010651" cy="6309508"/>
        </p:xfrm>
        <a:graphic>
          <a:graphicData uri="http://schemas.openxmlformats.org/drawingml/2006/table">
            <a:tbl>
              <a:tblPr firstRow="1" bandRow="1">
                <a:effectLst/>
                <a:tableStyleId>{5C22544A-7EE6-4342-B048-85BDC9FD1C3A}</a:tableStyleId>
              </a:tblPr>
              <a:tblGrid>
                <a:gridCol w="1107033">
                  <a:extLst>
                    <a:ext uri="{9D8B030D-6E8A-4147-A177-3AD203B41FA5}">
                      <a16:colId xmlns:a16="http://schemas.microsoft.com/office/drawing/2014/main" val="2856023917"/>
                    </a:ext>
                  </a:extLst>
                </a:gridCol>
                <a:gridCol w="2402006">
                  <a:extLst>
                    <a:ext uri="{9D8B030D-6E8A-4147-A177-3AD203B41FA5}">
                      <a16:colId xmlns:a16="http://schemas.microsoft.com/office/drawing/2014/main" val="3951551185"/>
                    </a:ext>
                  </a:extLst>
                </a:gridCol>
                <a:gridCol w="4217159">
                  <a:extLst>
                    <a:ext uri="{9D8B030D-6E8A-4147-A177-3AD203B41FA5}">
                      <a16:colId xmlns:a16="http://schemas.microsoft.com/office/drawing/2014/main" val="3283858985"/>
                    </a:ext>
                  </a:extLst>
                </a:gridCol>
                <a:gridCol w="1284453">
                  <a:extLst>
                    <a:ext uri="{9D8B030D-6E8A-4147-A177-3AD203B41FA5}">
                      <a16:colId xmlns:a16="http://schemas.microsoft.com/office/drawing/2014/main" val="1262213171"/>
                    </a:ext>
                  </a:extLst>
                </a:gridCol>
              </a:tblGrid>
              <a:tr h="362256">
                <a:tc gridSpan="2">
                  <a:txBody>
                    <a:bodyPr/>
                    <a:lstStyle/>
                    <a:p>
                      <a:pPr lvl="0" algn="ctr"/>
                      <a:r>
                        <a:rPr lang="en-GB" sz="1800" dirty="0">
                          <a:latin typeface="Century Gothic" pitchFamily="34"/>
                        </a:rPr>
                        <a:t>Subject Specific Vocabulary</a:t>
                      </a: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pPr lvl="0" algn="just"/>
                      <a:endParaRPr lang="en-GB" sz="1800" dirty="0">
                        <a:latin typeface="Century Gothic" pitchFamily="34"/>
                      </a:endParaRPr>
                    </a:p>
                    <a:p>
                      <a:pPr lvl="0" algn="just"/>
                      <a:endParaRPr lang="en-GB" sz="1800" dirty="0">
                        <a:latin typeface="Century Gothic" pitchFamily="34"/>
                      </a:endParaRPr>
                    </a:p>
                    <a:p>
                      <a:pPr lvl="0" algn="just"/>
                      <a:endParaRPr lang="en-GB" sz="1800" dirty="0">
                        <a:latin typeface="Century Gothic" pitchFamily="34"/>
                      </a:endParaRPr>
                    </a:p>
                    <a:p>
                      <a:pPr lvl="0" algn="just"/>
                      <a:endParaRPr lang="en-GB" sz="1800" dirty="0">
                        <a:latin typeface="Century Gothic" pitchFamily="34"/>
                      </a:endParaRPr>
                    </a:p>
                    <a:p>
                      <a:pPr lvl="0" algn="just"/>
                      <a:endParaRPr lang="en-GB" sz="1800" dirty="0">
                        <a:latin typeface="Century Gothic" pitchFamily="34"/>
                      </a:endParaRPr>
                    </a:p>
                    <a:p>
                      <a:pPr lvl="0" algn="just"/>
                      <a:r>
                        <a:rPr lang="en-GB" sz="1800" dirty="0">
                          <a:latin typeface="Century Gothic" pitchFamily="34"/>
                        </a:rPr>
                        <a:t>                                            Muslims</a:t>
                      </a: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pPr lvl="0" algn="ctr"/>
                      <a:endParaRPr lang="en-GB" sz="1800" dirty="0">
                        <a:latin typeface="Century Gothic" pitchFamily="34"/>
                      </a:endParaRP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312273">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400" b="1" dirty="0" err="1">
                          <a:solidFill>
                            <a:srgbClr val="7C5DA3"/>
                          </a:solidFill>
                          <a:latin typeface="Century Gothic" pitchFamily="34"/>
                        </a:rPr>
                        <a:t>Ibadah</a:t>
                      </a:r>
                      <a:endParaRPr lang="en-GB" sz="1400" b="1" dirty="0">
                        <a:solidFill>
                          <a:srgbClr val="7C5DA3"/>
                        </a:solidFill>
                        <a:latin typeface="Century Gothic" pitchFamily="34"/>
                      </a:endParaRP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Muslim worship.</a:t>
                      </a:r>
                      <a:endParaRPr lang="en-GB" sz="1100" dirty="0">
                        <a:solidFill>
                          <a:schemeClr val="tx1"/>
                        </a:solidFill>
                        <a:latin typeface="Century Gothic" pitchFamily="34" charset="0"/>
                      </a:endParaRP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3">
                  <a:txBody>
                    <a:bodyPr/>
                    <a:lstStyle/>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lgn="ctr"/>
                      <a:r>
                        <a:rPr lang="en-GB" sz="1100" dirty="0">
                          <a:latin typeface="Century Gothic" pitchFamily="34"/>
                        </a:rPr>
                        <a:t>Mosque</a:t>
                      </a: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88653">
                <a:tc>
                  <a:txBody>
                    <a:bodyPr/>
                    <a:lstStyle/>
                    <a:p>
                      <a:pPr lvl="0" algn="just"/>
                      <a:r>
                        <a:rPr lang="en-GB" sz="1400" b="1" dirty="0">
                          <a:solidFill>
                            <a:srgbClr val="7C5DA3"/>
                          </a:solidFill>
                          <a:latin typeface="Century Gothic" pitchFamily="34"/>
                        </a:rPr>
                        <a:t>Salah/</a:t>
                      </a:r>
                    </a:p>
                    <a:p>
                      <a:pPr lvl="0" algn="just"/>
                      <a:r>
                        <a:rPr lang="en-GB" sz="1400" b="1" dirty="0" err="1">
                          <a:solidFill>
                            <a:srgbClr val="7C5DA3"/>
                          </a:solidFill>
                          <a:latin typeface="Century Gothic" pitchFamily="34"/>
                        </a:rPr>
                        <a:t>salat</a:t>
                      </a:r>
                      <a:endParaRPr lang="en-GB" sz="1400" b="1" dirty="0">
                        <a:solidFill>
                          <a:srgbClr val="7C5DA3"/>
                        </a:solidFill>
                        <a:latin typeface="Century Gothic" pitchFamily="34"/>
                      </a:endParaRP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The name for the ritual prayer that Muslims perform five times each day while facing Mecca. </a:t>
                      </a:r>
                      <a:endParaRPr lang="en-GB" sz="800" dirty="0">
                        <a:solidFill>
                          <a:schemeClr val="tx1"/>
                        </a:solidFill>
                        <a:latin typeface="Century Gothic" pitchFamily="34"/>
                      </a:endParaRP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8387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400" b="1" dirty="0" err="1">
                          <a:solidFill>
                            <a:srgbClr val="7C5DA3"/>
                          </a:solidFill>
                          <a:latin typeface="Century Gothic" pitchFamily="34"/>
                        </a:rPr>
                        <a:t>Rak’ah</a:t>
                      </a:r>
                      <a:endParaRPr lang="en-GB" sz="1400" b="1" dirty="0">
                        <a:solidFill>
                          <a:srgbClr val="7C5DA3"/>
                        </a:solidFill>
                        <a:latin typeface="Century Gothic" pitchFamily="34"/>
                      </a:endParaRPr>
                    </a:p>
                    <a:p>
                      <a:pPr algn="just"/>
                      <a:endParaRPr lang="en-US" dirty="0"/>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gn="l"/>
                      <a:r>
                        <a:rPr lang="en-GB" sz="1100" dirty="0">
                          <a:latin typeface="Century Gothic" pitchFamily="34" charset="0"/>
                        </a:rPr>
                        <a:t>A</a:t>
                      </a:r>
                      <a:r>
                        <a:rPr lang="en-GB" sz="1100" baseline="0" dirty="0">
                          <a:latin typeface="Century Gothic" pitchFamily="34" charset="0"/>
                        </a:rPr>
                        <a:t> series of movements carried out when Muslims recite their prayers (</a:t>
                      </a:r>
                      <a:r>
                        <a:rPr lang="en-GB" sz="1100" baseline="0" dirty="0" err="1">
                          <a:latin typeface="Century Gothic" pitchFamily="34" charset="0"/>
                        </a:rPr>
                        <a:t>salah</a:t>
                      </a:r>
                      <a:r>
                        <a:rPr lang="en-GB" sz="1100" baseline="0" dirty="0">
                          <a:latin typeface="Century Gothic" pitchFamily="34" charset="0"/>
                        </a:rPr>
                        <a:t>). </a:t>
                      </a:r>
                      <a:endParaRPr lang="en-US" sz="1100" dirty="0">
                        <a:latin typeface="Century Gothic" pitchFamily="34" charset="0"/>
                      </a:endParaRP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79793378"/>
                  </a:ext>
                </a:extLst>
              </a:tr>
              <a:tr h="588653">
                <a:tc>
                  <a:txBody>
                    <a:bodyPr/>
                    <a:lstStyle/>
                    <a:p>
                      <a:pPr lvl="0" algn="just"/>
                      <a:r>
                        <a:rPr lang="en-GB" sz="1400" b="1" dirty="0">
                          <a:solidFill>
                            <a:srgbClr val="7C5DA3"/>
                          </a:solidFill>
                          <a:latin typeface="Century Gothic" pitchFamily="34"/>
                        </a:rPr>
                        <a:t>Mecca</a:t>
                      </a: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An ancient</a:t>
                      </a:r>
                      <a:r>
                        <a:rPr lang="en-GB" sz="1100" b="0" i="0" kern="1200" baseline="0" dirty="0">
                          <a:solidFill>
                            <a:srgbClr val="000000"/>
                          </a:solidFill>
                          <a:effectLst/>
                          <a:latin typeface="Century Gothic" pitchFamily="34" charset="0"/>
                          <a:ea typeface="+mn-ea"/>
                          <a:cs typeface="+mn-cs"/>
                        </a:rPr>
                        <a:t> </a:t>
                      </a:r>
                      <a:r>
                        <a:rPr lang="en-GB" sz="1100" b="0" i="0" kern="1200" dirty="0">
                          <a:solidFill>
                            <a:srgbClr val="000000"/>
                          </a:solidFill>
                          <a:effectLst/>
                          <a:latin typeface="Century Gothic" pitchFamily="34" charset="0"/>
                          <a:ea typeface="+mn-ea"/>
                          <a:cs typeface="+mn-cs"/>
                        </a:rPr>
                        <a:t>city, in western Saudi Arabia. It is the holiest of Muslim cities. </a:t>
                      </a:r>
                      <a:endParaRPr lang="en-GB" sz="1100" dirty="0">
                        <a:solidFill>
                          <a:schemeClr val="tx1"/>
                        </a:solidFill>
                        <a:latin typeface="Century Gothic" pitchFamily="34" charset="0"/>
                      </a:endParaRPr>
                    </a:p>
                  </a:txBody>
                  <a:tcPr marT="45731" marB="4573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GB" sz="1400" b="1" dirty="0">
                          <a:solidFill>
                            <a:srgbClr val="7C5DA3"/>
                          </a:solidFill>
                          <a:latin typeface="Century Gothic" panose="020B0502020202020204" pitchFamily="34" charset="0"/>
                        </a:rPr>
                        <a:t>Sticky Knowledge</a:t>
                      </a:r>
                      <a:r>
                        <a:rPr lang="en-GB" sz="1400" b="1" baseline="0" dirty="0">
                          <a:solidFill>
                            <a:srgbClr val="7C5DA3"/>
                          </a:solidFill>
                          <a:latin typeface="Century Gothic" panose="020B0502020202020204" pitchFamily="34" charset="0"/>
                        </a:rPr>
                        <a:t> – How do festivals and worship show what matters to a Muslim? </a:t>
                      </a:r>
                    </a:p>
                    <a:p>
                      <a:pPr algn="ctr"/>
                      <a:r>
                        <a:rPr lang="en-GB" sz="1200" b="1" baseline="0" dirty="0">
                          <a:solidFill>
                            <a:srgbClr val="7C5DA3"/>
                          </a:solidFill>
                          <a:latin typeface="Century Gothic" panose="020B0502020202020204" pitchFamily="34" charset="0"/>
                        </a:rPr>
                        <a:t>(Links to 1.6)</a:t>
                      </a:r>
                      <a:endParaRPr lang="en-GB" sz="1200" dirty="0">
                        <a:solidFill>
                          <a:srgbClr val="7C5DA3"/>
                        </a:solidFill>
                      </a:endParaRPr>
                    </a:p>
                  </a:txBody>
                  <a:tcPr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algn="ctr"/>
                      <a:endParaRPr lang="en-GB" sz="1200" b="1" dirty="0">
                        <a:solidFill>
                          <a:schemeClr val="bg1"/>
                        </a:solidFill>
                        <a:latin typeface="Century Gothic" panose="020B0502020202020204" pitchFamily="34" charset="0"/>
                      </a:endParaRPr>
                    </a:p>
                  </a:txBody>
                  <a:tcPr marT="45731" marB="45731">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874351970"/>
                  </a:ext>
                </a:extLst>
              </a:tr>
              <a:tr h="588639">
                <a:tc rowSpan="2">
                  <a:txBody>
                    <a:bodyPr/>
                    <a:lstStyle/>
                    <a:p>
                      <a:pPr lvl="0" algn="just"/>
                      <a:r>
                        <a:rPr lang="en-GB" sz="1400" b="1" dirty="0">
                          <a:solidFill>
                            <a:srgbClr val="7C5DA3"/>
                          </a:solidFill>
                          <a:latin typeface="Century Gothic" pitchFamily="34"/>
                        </a:rPr>
                        <a:t>Mosque</a:t>
                      </a:r>
                    </a:p>
                    <a:p>
                      <a:pPr lvl="0" algn="just"/>
                      <a:endParaRPr lang="en-GB" sz="1400" b="1" dirty="0">
                        <a:solidFill>
                          <a:srgbClr val="7C5DA3"/>
                        </a:solidFill>
                        <a:latin typeface="Century Gothic" pitchFamily="34"/>
                      </a:endParaRPr>
                    </a:p>
                    <a:p>
                      <a:pPr lvl="0" algn="just"/>
                      <a:endParaRPr lang="en-GB" sz="1400" b="1" dirty="0">
                        <a:solidFill>
                          <a:srgbClr val="7C5DA3"/>
                        </a:solidFill>
                        <a:latin typeface="Century Gothic" pitchFamily="34"/>
                      </a:endParaRP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Muslim place of worship with at least one minaret, a tall, slender tower with balconies, used for calling the faithful to prayer.</a:t>
                      </a:r>
                    </a:p>
                  </a:txBody>
                  <a:tcPr marT="45731" marB="4573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100" dirty="0">
                          <a:latin typeface="Century Gothic" pitchFamily="34" charset="0"/>
                        </a:rPr>
                        <a:t>Surah</a:t>
                      </a:r>
                      <a:r>
                        <a:rPr lang="en-GB" sz="1100" baseline="0" dirty="0">
                          <a:latin typeface="Century Gothic" pitchFamily="34" charset="0"/>
                        </a:rPr>
                        <a:t> 1 (Chapter 1) of the Qur’an is a summary of the Qur’an and its seven verses are often recited by Muslims when they pray. </a:t>
                      </a:r>
                      <a:endParaRPr lang="en-GB" sz="1100" dirty="0">
                        <a:latin typeface="Century Gothic" pitchFamily="34" charset="0"/>
                      </a:endParaRP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6">
                  <a:txBody>
                    <a:bodyPr/>
                    <a:lstStyle/>
                    <a:p>
                      <a:pPr marL="0" indent="0">
                        <a:buFont typeface="Arial" panose="020B0604020202020204" pitchFamily="34" charset="0"/>
                        <a:buNone/>
                      </a:pPr>
                      <a:endParaRPr lang="en-GB" sz="1400" dirty="0">
                        <a:solidFill>
                          <a:schemeClr val="tx1"/>
                        </a:solidFill>
                        <a:latin typeface="Century Gothic" panose="020B0502020202020204" pitchFamily="34" charset="0"/>
                      </a:endParaRPr>
                    </a:p>
                  </a:txBody>
                  <a:tcPr marT="45731" marB="45731">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47205399"/>
                  </a:ext>
                </a:extLst>
              </a:tr>
              <a:tr h="588639">
                <a:tc vMerge="1">
                  <a:txBody>
                    <a:bodyPr/>
                    <a:lstStyle/>
                    <a:p>
                      <a:pPr lvl="0"/>
                      <a:endParaRPr lang="en-GB" sz="1400" b="1" dirty="0">
                        <a:solidFill>
                          <a:srgbClr val="7C5DA3"/>
                        </a:solidFill>
                        <a:latin typeface="Century Gothic" pitchFamily="34"/>
                      </a:endParaRP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entury Gothic" pitchFamily="34"/>
                      </a:endParaRPr>
                    </a:p>
                  </a:txBody>
                  <a:tcPr marT="45731" marB="4573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100" b="0" dirty="0">
                          <a:solidFill>
                            <a:schemeClr val="tx1"/>
                          </a:solidFill>
                          <a:latin typeface="Century Gothic" panose="020B0502020202020204" pitchFamily="34" charset="0"/>
                        </a:rPr>
                        <a:t>Muslims</a:t>
                      </a:r>
                      <a:r>
                        <a:rPr lang="en-GB" sz="1100" b="0" baseline="0" dirty="0">
                          <a:solidFill>
                            <a:schemeClr val="tx1"/>
                          </a:solidFill>
                          <a:latin typeface="Century Gothic" panose="020B0502020202020204" pitchFamily="34" charset="0"/>
                        </a:rPr>
                        <a:t> believe that there is only one God referred to as </a:t>
                      </a:r>
                      <a:r>
                        <a:rPr lang="en-GB" sz="1100" b="0" baseline="0" dirty="0" err="1">
                          <a:solidFill>
                            <a:schemeClr val="tx1"/>
                          </a:solidFill>
                          <a:latin typeface="Century Gothic" panose="020B0502020202020204" pitchFamily="34" charset="0"/>
                        </a:rPr>
                        <a:t>Tawhid</a:t>
                      </a:r>
                      <a:r>
                        <a:rPr lang="en-GB" sz="1100" b="0" baseline="0" dirty="0">
                          <a:solidFill>
                            <a:schemeClr val="tx1"/>
                          </a:solidFill>
                          <a:latin typeface="Century Gothic" panose="020B0502020202020204" pitchFamily="34" charset="0"/>
                        </a:rPr>
                        <a:t>. Muhammad (Peace  Be Upon Him/PBUH) is his messenger. </a:t>
                      </a:r>
                    </a:p>
                  </a:txBody>
                  <a:tcPr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171450" indent="-171450">
                        <a:buFont typeface="Arial" panose="020B0604020202020204" pitchFamily="34" charset="0"/>
                        <a:buChar char="•"/>
                      </a:pPr>
                      <a:endParaRPr lang="en-GB" sz="1400" dirty="0">
                        <a:solidFill>
                          <a:srgbClr val="7030A0"/>
                        </a:solidFill>
                        <a:latin typeface="Century Gothic" panose="020B0502020202020204" pitchFamily="34" charset="0"/>
                      </a:endParaRPr>
                    </a:p>
                  </a:txBody>
                  <a:tcPr marT="45731" marB="45731">
                    <a:solidFill>
                      <a:schemeClr val="bg1">
                        <a:lumMod val="85000"/>
                      </a:schemeClr>
                    </a:solidFill>
                  </a:tcPr>
                </a:tc>
                <a:extLst>
                  <a:ext uri="{0D108BD9-81ED-4DB2-BD59-A6C34878D82A}">
                    <a16:rowId xmlns:a16="http://schemas.microsoft.com/office/drawing/2014/main" val="3099931272"/>
                  </a:ext>
                </a:extLst>
              </a:tr>
              <a:tr h="588653">
                <a:tc>
                  <a:txBody>
                    <a:bodyPr/>
                    <a:lstStyle/>
                    <a:p>
                      <a:pPr algn="just"/>
                      <a:r>
                        <a:rPr lang="en-GB" sz="1400" b="1" dirty="0">
                          <a:solidFill>
                            <a:srgbClr val="7C5DA3"/>
                          </a:solidFill>
                          <a:latin typeface="Century Gothic" pitchFamily="34" charset="0"/>
                        </a:rPr>
                        <a:t>Ramadan</a:t>
                      </a: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gn="l"/>
                      <a:r>
                        <a:rPr lang="en-GB" sz="1100" b="0" i="0" kern="1200" dirty="0">
                          <a:solidFill>
                            <a:srgbClr val="000000"/>
                          </a:solidFill>
                          <a:effectLst/>
                          <a:latin typeface="Century Gothic" pitchFamily="34" charset="0"/>
                          <a:ea typeface="+mn-ea"/>
                          <a:cs typeface="+mn-cs"/>
                        </a:rPr>
                        <a:t>Ninth month of the Muslim year, during which strict fasting is observed from dawn to sunset.</a:t>
                      </a:r>
                      <a:endParaRPr lang="en-GB" sz="1100" dirty="0">
                        <a:solidFill>
                          <a:schemeClr val="tx1"/>
                        </a:solidFill>
                        <a:latin typeface="Century Gothic" panose="020B0502020202020204" pitchFamily="34" charset="0"/>
                      </a:endParaRPr>
                    </a:p>
                  </a:txBody>
                  <a:tcPr marT="45731" marB="4573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Wingdings" panose="05000000000000000000" pitchFamily="2" charset="2"/>
                        <a:buChar char="q"/>
                      </a:pPr>
                      <a:r>
                        <a:rPr lang="en-GB" sz="1100" b="0" dirty="0">
                          <a:solidFill>
                            <a:schemeClr val="tx1"/>
                          </a:solidFill>
                          <a:latin typeface="Century Gothic" panose="020B0502020202020204" pitchFamily="34" charset="0"/>
                        </a:rPr>
                        <a:t>Salah/</a:t>
                      </a:r>
                      <a:r>
                        <a:rPr lang="en-GB" sz="1100" b="0" dirty="0" err="1">
                          <a:solidFill>
                            <a:schemeClr val="tx1"/>
                          </a:solidFill>
                          <a:latin typeface="Century Gothic" panose="020B0502020202020204" pitchFamily="34" charset="0"/>
                        </a:rPr>
                        <a:t>salat</a:t>
                      </a:r>
                      <a:r>
                        <a:rPr lang="en-GB" sz="1100" b="0" dirty="0">
                          <a:solidFill>
                            <a:schemeClr val="tx1"/>
                          </a:solidFill>
                          <a:latin typeface="Century Gothic" panose="020B0502020202020204" pitchFamily="34" charset="0"/>
                        </a:rPr>
                        <a:t> is the second pillar of Islam.  Muslims pray in a mosque as well</a:t>
                      </a:r>
                      <a:r>
                        <a:rPr lang="en-GB" sz="1100" b="0" baseline="0" dirty="0">
                          <a:solidFill>
                            <a:schemeClr val="tx1"/>
                          </a:solidFill>
                          <a:latin typeface="Century Gothic" panose="020B0502020202020204" pitchFamily="34" charset="0"/>
                        </a:rPr>
                        <a:t> as at home. They pray because God has told them to. Prayer takes place five times a day and follow a series of movements when doing so. Carrying out this is highly spiritual and allows Muslims all around  the world to connect. </a:t>
                      </a:r>
                    </a:p>
                  </a:txBody>
                  <a:tcPr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pPr marL="171450" indent="-171450">
                        <a:buFont typeface="Arial" panose="020B0604020202020204" pitchFamily="34" charset="0"/>
                        <a:buChar char="•"/>
                      </a:pPr>
                      <a:endParaRPr lang="en-GB" sz="1400" dirty="0">
                        <a:solidFill>
                          <a:srgbClr val="7030A0"/>
                        </a:solidFill>
                        <a:latin typeface="Century Gothic" panose="020B0502020202020204" pitchFamily="34" charset="0"/>
                      </a:endParaRPr>
                    </a:p>
                  </a:txBody>
                  <a:tcPr marT="45731" marB="45731">
                    <a:solidFill>
                      <a:schemeClr val="accent3">
                        <a:lumMod val="20000"/>
                        <a:lumOff val="80000"/>
                      </a:schemeClr>
                    </a:solidFill>
                  </a:tcPr>
                </a:tc>
                <a:extLst>
                  <a:ext uri="{0D108BD9-81ED-4DB2-BD59-A6C34878D82A}">
                    <a16:rowId xmlns:a16="http://schemas.microsoft.com/office/drawing/2014/main" val="2109010527"/>
                  </a:ext>
                </a:extLst>
              </a:tr>
              <a:tr h="626375">
                <a:tc row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itchFamily="34"/>
                        </a:rPr>
                        <a:t>Eid-</a:t>
                      </a:r>
                      <a:r>
                        <a:rPr lang="en-GB" sz="1400" b="1" dirty="0" err="1">
                          <a:solidFill>
                            <a:srgbClr val="7C5DA3"/>
                          </a:solidFill>
                          <a:latin typeface="Century Gothic" pitchFamily="34"/>
                        </a:rPr>
                        <a:t>ul</a:t>
                      </a:r>
                      <a:r>
                        <a:rPr lang="en-GB" sz="1400" b="1" dirty="0">
                          <a:solidFill>
                            <a:srgbClr val="7C5DA3"/>
                          </a:solidFill>
                          <a:latin typeface="Century Gothic" pitchFamily="34"/>
                        </a:rPr>
                        <a:t>-</a:t>
                      </a:r>
                      <a:r>
                        <a:rPr lang="en-GB" sz="1400" b="1" dirty="0" err="1">
                          <a:solidFill>
                            <a:srgbClr val="7C5DA3"/>
                          </a:solidFill>
                          <a:latin typeface="Century Gothic" pitchFamily="34"/>
                        </a:rPr>
                        <a:t>Fitr</a:t>
                      </a:r>
                      <a:endParaRPr lang="en-GB" sz="1400" b="1" dirty="0">
                        <a:solidFill>
                          <a:srgbClr val="7C5DA3"/>
                        </a:solidFill>
                        <a:latin typeface="Century Gothic" pitchFamily="34"/>
                      </a:endParaRPr>
                    </a:p>
                    <a:p>
                      <a:pPr lvl="0" algn="just"/>
                      <a:endParaRPr lang="en-GB" sz="1400" b="1" dirty="0">
                        <a:solidFill>
                          <a:srgbClr val="7C5DA3"/>
                        </a:solidFill>
                        <a:latin typeface="Century Gothic" pitchFamily="34"/>
                      </a:endParaRP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Is</a:t>
                      </a:r>
                      <a:r>
                        <a:rPr lang="en-GB" sz="1100" b="0" i="0" kern="1200" baseline="0" dirty="0">
                          <a:solidFill>
                            <a:srgbClr val="000000"/>
                          </a:solidFill>
                          <a:effectLst/>
                          <a:latin typeface="Century Gothic" pitchFamily="34" charset="0"/>
                          <a:ea typeface="+mn-ea"/>
                          <a:cs typeface="+mn-cs"/>
                        </a:rPr>
                        <a:t> also known as the </a:t>
                      </a:r>
                      <a:r>
                        <a:rPr lang="en-GB" sz="1100" b="0" i="0" kern="1200" dirty="0">
                          <a:solidFill>
                            <a:srgbClr val="000000"/>
                          </a:solidFill>
                          <a:effectLst/>
                          <a:latin typeface="Century Gothic" pitchFamily="34" charset="0"/>
                          <a:ea typeface="+mn-ea"/>
                          <a:cs typeface="+mn-cs"/>
                        </a:rPr>
                        <a:t>"Festival of Breaking the Fast", is a religious holiday celebrated by Muslims worldwide that marks the end of Ramadan,</a:t>
                      </a:r>
                      <a:endParaRPr lang="en-GB" sz="1100" dirty="0">
                        <a:solidFill>
                          <a:schemeClr val="tx1"/>
                        </a:solidFill>
                        <a:latin typeface="Century Gothic" panose="020B0502020202020204" pitchFamily="34" charset="0"/>
                      </a:endParaRPr>
                    </a:p>
                  </a:txBody>
                  <a:tcPr marT="45731" marB="4573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1000" b="0" dirty="0">
                        <a:solidFill>
                          <a:schemeClr val="tx1"/>
                        </a:solidFill>
                        <a:latin typeface="Century Gothic" panose="020B0502020202020204" pitchFamily="34" charset="0"/>
                      </a:endParaRPr>
                    </a:p>
                  </a:txBody>
                  <a:tcPr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798034487"/>
                  </a:ext>
                </a:extLst>
              </a:tr>
              <a:tr h="294326">
                <a:tc vMerge="1">
                  <a:txBody>
                    <a:bodyPr/>
                    <a:lstStyle/>
                    <a:p>
                      <a:endParaRPr lang="en-US"/>
                    </a:p>
                  </a:txBody>
                  <a:tcPr/>
                </a:tc>
                <a:tc vMerge="1">
                  <a:txBody>
                    <a:bodyPr/>
                    <a:lstStyle/>
                    <a:p>
                      <a:endParaRPr lang="en-US"/>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err="1">
                          <a:solidFill>
                            <a:schemeClr val="tx1"/>
                          </a:solidFill>
                          <a:latin typeface="Century Gothic" panose="020B0502020202020204" pitchFamily="34" charset="0"/>
                        </a:rPr>
                        <a:t>Sawm</a:t>
                      </a:r>
                      <a:r>
                        <a:rPr lang="en-GB" sz="1100" b="0" dirty="0">
                          <a:solidFill>
                            <a:schemeClr val="tx1"/>
                          </a:solidFill>
                          <a:latin typeface="Century Gothic" panose="020B0502020202020204" pitchFamily="34" charset="0"/>
                        </a:rPr>
                        <a:t> (fasting) is the fourth pillar. Muslims must fast during Ramadan which is the ninth</a:t>
                      </a:r>
                      <a:r>
                        <a:rPr lang="en-GB" sz="1100" b="0" baseline="0" dirty="0">
                          <a:solidFill>
                            <a:schemeClr val="tx1"/>
                          </a:solidFill>
                          <a:latin typeface="Century Gothic" panose="020B0502020202020204" pitchFamily="34" charset="0"/>
                        </a:rPr>
                        <a:t> month of the Islamic calendar.  Muslims fast during daylight hours only. There are lots of reasons why they fast, such as  learning self-discipline and appreciating God’s gifts. </a:t>
                      </a:r>
                      <a:endParaRPr lang="en-GB" sz="1100" b="0" dirty="0">
                        <a:solidFill>
                          <a:schemeClr val="tx1"/>
                        </a:solidFill>
                        <a:latin typeface="Century Gothic" panose="020B0502020202020204" pitchFamily="34" charset="0"/>
                      </a:endParaRPr>
                    </a:p>
                    <a:p>
                      <a:pPr marL="171450" lvl="0" indent="-171450" algn="l">
                        <a:buFont typeface="Wingdings" panose="05000000000000000000" pitchFamily="2" charset="2"/>
                        <a:buChar char="q"/>
                      </a:pPr>
                      <a:endParaRPr lang="en-GB" sz="1100" b="0" dirty="0">
                        <a:solidFill>
                          <a:schemeClr val="tx1"/>
                        </a:solidFill>
                        <a:latin typeface="Century Gothic" panose="020B0502020202020204" pitchFamily="34" charset="0"/>
                      </a:endParaRPr>
                    </a:p>
                  </a:txBody>
                  <a:tcPr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9"/>
                  </a:ext>
                </a:extLst>
              </a:tr>
              <a:tr h="920701">
                <a:tc>
                  <a:txBody>
                    <a:bodyPr/>
                    <a:lstStyle/>
                    <a:p>
                      <a:pPr lvl="0" algn="just"/>
                      <a:r>
                        <a:rPr lang="en-GB" sz="1400" b="1" dirty="0" err="1">
                          <a:solidFill>
                            <a:srgbClr val="7C5DA3"/>
                          </a:solidFill>
                          <a:latin typeface="Century Gothic" pitchFamily="34"/>
                        </a:rPr>
                        <a:t>Laylat-ul-Qadr</a:t>
                      </a:r>
                      <a:endParaRPr lang="en-GB" sz="1400" b="1" dirty="0">
                        <a:solidFill>
                          <a:srgbClr val="7C5DA3"/>
                        </a:solidFill>
                        <a:latin typeface="Century Gothic" pitchFamily="34"/>
                      </a:endParaRPr>
                    </a:p>
                  </a:txBody>
                  <a:tcPr marT="45731" marB="4573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rPr>
                        <a:t>Is also known as the “Night of Power” when it is believed </a:t>
                      </a:r>
                      <a:r>
                        <a:rPr lang="en-GB" sz="1100" b="0" i="0" kern="1200" dirty="0">
                          <a:solidFill>
                            <a:srgbClr val="000000"/>
                          </a:solidFill>
                          <a:effectLst/>
                          <a:latin typeface="Century Gothic" pitchFamily="34" charset="0"/>
                          <a:ea typeface="+mn-ea"/>
                          <a:cs typeface="+mn-cs"/>
                        </a:rPr>
                        <a:t>the first verses of the Quran were revealed to the Islamic prophet Muhammad</a:t>
                      </a:r>
                      <a:r>
                        <a:rPr lang="en-GB" sz="1100" b="0" i="0" kern="1200" baseline="0" dirty="0">
                          <a:solidFill>
                            <a:srgbClr val="000000"/>
                          </a:solidFill>
                          <a:effectLst/>
                          <a:latin typeface="Century Gothic" pitchFamily="34" charset="0"/>
                          <a:ea typeface="+mn-ea"/>
                          <a:cs typeface="+mn-cs"/>
                        </a:rPr>
                        <a:t> (PBUH). </a:t>
                      </a:r>
                      <a:endParaRPr lang="en-GB" sz="1100" dirty="0">
                        <a:solidFill>
                          <a:schemeClr val="tx1"/>
                        </a:solidFill>
                        <a:latin typeface="Century Gothic" panose="020B0502020202020204" pitchFamily="34" charset="0"/>
                      </a:endParaRPr>
                    </a:p>
                  </a:txBody>
                  <a:tcPr marT="45731" marB="4573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1100" b="0" dirty="0">
                        <a:solidFill>
                          <a:schemeClr val="tx1"/>
                        </a:solidFill>
                        <a:latin typeface="Century Gothic" panose="020B0502020202020204" pitchFamily="34" charset="0"/>
                      </a:endParaRPr>
                    </a:p>
                  </a:txBody>
                  <a:tcPr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0"/>
                  </a:ext>
                </a:extLst>
              </a:tr>
            </a:tbl>
          </a:graphicData>
        </a:graphic>
      </p:graphicFrame>
      <p:pic>
        <p:nvPicPr>
          <p:cNvPr id="205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614350" y="692443"/>
            <a:ext cx="2759153" cy="18460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789069" y="692443"/>
            <a:ext cx="1290495" cy="158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789069" y="5111174"/>
            <a:ext cx="1290495" cy="1488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28096" y="692443"/>
            <a:ext cx="1290495" cy="1091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840638" y="3281860"/>
            <a:ext cx="1187355"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428096" y="1847850"/>
            <a:ext cx="1290495" cy="600164"/>
          </a:xfrm>
          <a:prstGeom prst="rect">
            <a:avLst/>
          </a:prstGeom>
          <a:noFill/>
        </p:spPr>
        <p:txBody>
          <a:bodyPr wrap="square" rtlCol="0">
            <a:spAutoFit/>
          </a:bodyPr>
          <a:lstStyle/>
          <a:p>
            <a:r>
              <a:rPr lang="en-GB" sz="1100" dirty="0">
                <a:latin typeface="Century Gothic" pitchFamily="34" charset="0"/>
              </a:rPr>
              <a:t>Muslims celebrating Eid-</a:t>
            </a:r>
            <a:r>
              <a:rPr lang="en-GB" sz="1100" dirty="0" err="1">
                <a:latin typeface="Century Gothic" pitchFamily="34" charset="0"/>
              </a:rPr>
              <a:t>ul</a:t>
            </a:r>
            <a:r>
              <a:rPr lang="en-GB" sz="1100" dirty="0">
                <a:latin typeface="Century Gothic" pitchFamily="34" charset="0"/>
              </a:rPr>
              <a:t>-</a:t>
            </a:r>
            <a:r>
              <a:rPr lang="en-GB" sz="1100" dirty="0" err="1">
                <a:latin typeface="Century Gothic" pitchFamily="34" charset="0"/>
              </a:rPr>
              <a:t>Fitr</a:t>
            </a:r>
            <a:endParaRPr lang="en-US" sz="1100" dirty="0">
              <a:latin typeface="Century Gothic" pitchFamily="34" charset="0"/>
            </a:endParaRPr>
          </a:p>
        </p:txBody>
      </p:sp>
    </p:spTree>
    <p:extLst>
      <p:ext uri="{BB962C8B-B14F-4D97-AF65-F5344CB8AC3E}">
        <p14:creationId xmlns:p14="http://schemas.microsoft.com/office/powerpoint/2010/main" val="4075232862"/>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altLang="en-US" sz="3200" b="1" dirty="0">
                <a:solidFill>
                  <a:srgbClr val="7C5DA3"/>
                </a:solidFill>
                <a:latin typeface="Century Gothic" panose="020B0502020202020204" pitchFamily="34" charset="0"/>
              </a:rPr>
              <a:t>Being a Muslim: UKS2 Knowledge Mat </a:t>
            </a:r>
            <a:r>
              <a:rPr lang="en-GB" altLang="en-US" sz="1200" b="1" dirty="0">
                <a:solidFill>
                  <a:srgbClr val="7C5DA3"/>
                </a:solidFill>
                <a:latin typeface="Century Gothic" panose="020B0502020202020204" pitchFamily="34" charset="0"/>
              </a:rPr>
              <a:t>(U2.8 Y5)</a:t>
            </a: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055303257"/>
              </p:ext>
            </p:extLst>
          </p:nvPr>
        </p:nvGraphicFramePr>
        <p:xfrm>
          <a:off x="99230" y="846161"/>
          <a:ext cx="8720920" cy="5760832"/>
        </p:xfrm>
        <a:graphic>
          <a:graphicData uri="http://schemas.openxmlformats.org/drawingml/2006/table">
            <a:tbl>
              <a:tblPr firstRow="1" bandRow="1">
                <a:effectLst/>
                <a:tableStyleId>{5C22544A-7EE6-4342-B048-85BDC9FD1C3A}</a:tableStyleId>
              </a:tblPr>
              <a:tblGrid>
                <a:gridCol w="1251898">
                  <a:extLst>
                    <a:ext uri="{9D8B030D-6E8A-4147-A177-3AD203B41FA5}">
                      <a16:colId xmlns:a16="http://schemas.microsoft.com/office/drawing/2014/main" val="2856023917"/>
                    </a:ext>
                  </a:extLst>
                </a:gridCol>
                <a:gridCol w="2320120">
                  <a:extLst>
                    <a:ext uri="{9D8B030D-6E8A-4147-A177-3AD203B41FA5}">
                      <a16:colId xmlns:a16="http://schemas.microsoft.com/office/drawing/2014/main" val="3951551185"/>
                    </a:ext>
                  </a:extLst>
                </a:gridCol>
                <a:gridCol w="5148902">
                  <a:extLst>
                    <a:ext uri="{9D8B030D-6E8A-4147-A177-3AD203B41FA5}">
                      <a16:colId xmlns:a16="http://schemas.microsoft.com/office/drawing/2014/main" val="3283858985"/>
                    </a:ext>
                  </a:extLst>
                </a:gridCol>
              </a:tblGrid>
              <a:tr h="495881">
                <a:tc rowSpan="2">
                  <a:txBody>
                    <a:bodyPr/>
                    <a:lstStyle/>
                    <a:p>
                      <a:pPr lvl="0" algn="just"/>
                      <a:r>
                        <a:rPr lang="en-GB" sz="1400" b="1" dirty="0">
                          <a:solidFill>
                            <a:srgbClr val="7C5DA3"/>
                          </a:solidFill>
                          <a:latin typeface="Century Gothic" pitchFamily="34"/>
                        </a:rPr>
                        <a:t>Five Pillars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rgbClr val="000000"/>
                          </a:solidFill>
                          <a:effectLst/>
                          <a:latin typeface="Century Gothic" pitchFamily="34" charset="0"/>
                          <a:ea typeface="+mn-ea"/>
                          <a:cs typeface="+mn-cs"/>
                        </a:rPr>
                        <a:t>The five basic ritual or devotional duties of Sunni</a:t>
                      </a:r>
                      <a:r>
                        <a:rPr lang="en-GB" sz="1000" b="0" i="0" kern="1200" baseline="0" dirty="0">
                          <a:solidFill>
                            <a:srgbClr val="000000"/>
                          </a:solidFill>
                          <a:effectLst/>
                          <a:latin typeface="Century Gothic" pitchFamily="34" charset="0"/>
                          <a:ea typeface="+mn-ea"/>
                          <a:cs typeface="+mn-cs"/>
                        </a:rPr>
                        <a:t> Muslims</a:t>
                      </a:r>
                      <a:r>
                        <a:rPr lang="en-GB" sz="1000" b="0" i="0" kern="1200" dirty="0">
                          <a:solidFill>
                            <a:srgbClr val="000000"/>
                          </a:solidFill>
                          <a:effectLst/>
                          <a:latin typeface="Century Gothic" pitchFamily="34" charset="0"/>
                          <a:ea typeface="+mn-ea"/>
                          <a:cs typeface="+mn-cs"/>
                        </a:rPr>
                        <a:t>, namely: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err="1">
                          <a:solidFill>
                            <a:srgbClr val="000000"/>
                          </a:solidFill>
                          <a:effectLst/>
                          <a:latin typeface="Century Gothic" pitchFamily="34" charset="0"/>
                          <a:ea typeface="+mn-ea"/>
                          <a:cs typeface="+mn-cs"/>
                        </a:rPr>
                        <a:t>Shahada</a:t>
                      </a:r>
                      <a:r>
                        <a:rPr lang="en-GB" sz="1000" b="0" i="0" kern="1200" dirty="0">
                          <a:solidFill>
                            <a:srgbClr val="000000"/>
                          </a:solidFill>
                          <a:effectLst/>
                          <a:latin typeface="Century Gothic" pitchFamily="34" charset="0"/>
                          <a:ea typeface="+mn-ea"/>
                          <a:cs typeface="+mn-cs"/>
                        </a:rPr>
                        <a:t> a declaration of faith in</a:t>
                      </a:r>
                      <a:r>
                        <a:rPr lang="en-GB" sz="1000" b="0" i="0" kern="1200" baseline="0" dirty="0">
                          <a:solidFill>
                            <a:srgbClr val="000000"/>
                          </a:solidFill>
                          <a:effectLst/>
                          <a:latin typeface="Century Gothic" pitchFamily="34" charset="0"/>
                          <a:ea typeface="+mn-ea"/>
                          <a:cs typeface="+mn-cs"/>
                        </a:rPr>
                        <a:t> </a:t>
                      </a:r>
                      <a:r>
                        <a:rPr lang="en-GB" sz="1000" b="0" i="0" kern="1200" dirty="0">
                          <a:solidFill>
                            <a:srgbClr val="000000"/>
                          </a:solidFill>
                          <a:effectLst/>
                          <a:latin typeface="Century Gothic" pitchFamily="34" charset="0"/>
                          <a:ea typeface="+mn-ea"/>
                          <a:cs typeface="+mn-cs"/>
                        </a:rPr>
                        <a:t>God;  </a:t>
                      </a:r>
                      <a:r>
                        <a:rPr lang="en-GB" sz="1000" b="0" i="0" kern="1200" dirty="0" err="1">
                          <a:solidFill>
                            <a:srgbClr val="000000"/>
                          </a:solidFill>
                          <a:effectLst/>
                          <a:latin typeface="Century Gothic" pitchFamily="34" charset="0"/>
                          <a:ea typeface="+mn-ea"/>
                          <a:cs typeface="+mn-cs"/>
                        </a:rPr>
                        <a:t>salat</a:t>
                      </a:r>
                      <a:r>
                        <a:rPr lang="en-GB" sz="1000" b="0" i="0" kern="1200" dirty="0">
                          <a:solidFill>
                            <a:srgbClr val="000000"/>
                          </a:solidFill>
                          <a:effectLst/>
                          <a:latin typeface="Century Gothic" pitchFamily="34" charset="0"/>
                          <a:ea typeface="+mn-ea"/>
                          <a:cs typeface="+mn-cs"/>
                        </a:rPr>
                        <a:t>,</a:t>
                      </a:r>
                      <a:r>
                        <a:rPr lang="en-GB" sz="1000" b="0" i="0" kern="1200" baseline="0" dirty="0">
                          <a:solidFill>
                            <a:srgbClr val="000000"/>
                          </a:solidFill>
                          <a:effectLst/>
                          <a:latin typeface="Century Gothic" pitchFamily="34" charset="0"/>
                          <a:ea typeface="+mn-ea"/>
                          <a:cs typeface="+mn-cs"/>
                        </a:rPr>
                        <a:t> </a:t>
                      </a:r>
                      <a:r>
                        <a:rPr lang="en-GB" sz="1000" b="0" i="0" kern="1200" dirty="0">
                          <a:solidFill>
                            <a:srgbClr val="000000"/>
                          </a:solidFill>
                          <a:effectLst/>
                          <a:latin typeface="Century Gothic" pitchFamily="34" charset="0"/>
                          <a:ea typeface="+mn-ea"/>
                          <a:cs typeface="+mn-cs"/>
                        </a:rPr>
                        <a:t>five daily prayers; </a:t>
                      </a:r>
                      <a:r>
                        <a:rPr lang="en-GB" sz="1000" b="0" i="0" kern="1200" dirty="0" err="1">
                          <a:solidFill>
                            <a:srgbClr val="000000"/>
                          </a:solidFill>
                          <a:effectLst/>
                          <a:latin typeface="Century Gothic" pitchFamily="34" charset="0"/>
                          <a:ea typeface="+mn-ea"/>
                          <a:cs typeface="+mn-cs"/>
                        </a:rPr>
                        <a:t>sawm</a:t>
                      </a:r>
                      <a:r>
                        <a:rPr lang="en-GB" sz="1000" b="0" i="0" kern="1200" dirty="0">
                          <a:solidFill>
                            <a:srgbClr val="000000"/>
                          </a:solidFill>
                          <a:effectLst/>
                          <a:latin typeface="Century Gothic" pitchFamily="34" charset="0"/>
                          <a:ea typeface="+mn-ea"/>
                          <a:cs typeface="+mn-cs"/>
                        </a:rPr>
                        <a:t>,</a:t>
                      </a:r>
                      <a:r>
                        <a:rPr lang="en-GB" sz="1000" b="0" i="0" kern="1200" baseline="0" dirty="0">
                          <a:solidFill>
                            <a:srgbClr val="000000"/>
                          </a:solidFill>
                          <a:effectLst/>
                          <a:latin typeface="Century Gothic" pitchFamily="34" charset="0"/>
                          <a:ea typeface="+mn-ea"/>
                          <a:cs typeface="+mn-cs"/>
                        </a:rPr>
                        <a:t> </a:t>
                      </a:r>
                      <a:r>
                        <a:rPr lang="en-GB" sz="1000" b="0" i="0" kern="1200" dirty="0">
                          <a:solidFill>
                            <a:srgbClr val="000000"/>
                          </a:solidFill>
                          <a:effectLst/>
                          <a:latin typeface="Century Gothic" pitchFamily="34" charset="0"/>
                          <a:ea typeface="+mn-ea"/>
                          <a:cs typeface="+mn-cs"/>
                        </a:rPr>
                        <a:t> fasting; zakat, almsgiving; and hajj,</a:t>
                      </a:r>
                      <a:r>
                        <a:rPr lang="en-GB" sz="1000" b="0" i="0" kern="1200" baseline="0" dirty="0">
                          <a:solidFill>
                            <a:srgbClr val="000000"/>
                          </a:solidFill>
                          <a:effectLst/>
                          <a:latin typeface="Century Gothic" pitchFamily="34" charset="0"/>
                          <a:ea typeface="+mn-ea"/>
                          <a:cs typeface="+mn-cs"/>
                        </a:rPr>
                        <a:t> </a:t>
                      </a:r>
                      <a:r>
                        <a:rPr lang="en-GB" sz="1000" b="0" i="0" kern="1200" dirty="0">
                          <a:solidFill>
                            <a:srgbClr val="000000"/>
                          </a:solidFill>
                          <a:effectLst/>
                          <a:latin typeface="Century Gothic" pitchFamily="34" charset="0"/>
                          <a:ea typeface="+mn-ea"/>
                          <a:cs typeface="+mn-cs"/>
                        </a:rPr>
                        <a:t>pilgrimage to Mecca.</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7C5DA3"/>
                          </a:solidFill>
                          <a:latin typeface="Century Gothic" panose="020B0502020202020204" pitchFamily="34" charset="0"/>
                        </a:rPr>
                        <a:t>Sticky Knowledge – What does it mean to be a Muslim in Britain today?  </a:t>
                      </a:r>
                      <a:r>
                        <a:rPr lang="en-GB" sz="1200" b="1" baseline="0" dirty="0">
                          <a:solidFill>
                            <a:srgbClr val="7C5DA3"/>
                          </a:solidFill>
                          <a:latin typeface="Century Gothic" panose="020B0502020202020204" pitchFamily="34" charset="0"/>
                        </a:rPr>
                        <a:t>(Links to 1.6 and L2.9)</a:t>
                      </a:r>
                      <a:endParaRPr lang="en-GB" sz="1200" dirty="0">
                        <a:solidFill>
                          <a:srgbClr val="7C5DA3"/>
                        </a:solidFill>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extLst>
                  <a:ext uri="{0D108BD9-81ED-4DB2-BD59-A6C34878D82A}">
                    <a16:rowId xmlns:a16="http://schemas.microsoft.com/office/drawing/2014/main" val="1207788565"/>
                  </a:ext>
                </a:extLst>
              </a:tr>
              <a:tr h="0">
                <a:tc vMerge="1">
                  <a:txBody>
                    <a:bodyPr/>
                    <a:lstStyle/>
                    <a:p>
                      <a:endParaRPr lang="en-GB"/>
                    </a:p>
                  </a:txBody>
                  <a:tcPr/>
                </a:tc>
                <a:tc vMerge="1">
                  <a:txBody>
                    <a:bodyPr/>
                    <a:lstStyle/>
                    <a:p>
                      <a:endParaRPr lang="en-GB"/>
                    </a:p>
                  </a:txBody>
                  <a:tcPr/>
                </a:tc>
                <a:tc>
                  <a:txBody>
                    <a:bodyPr/>
                    <a:lstStyle/>
                    <a:p>
                      <a:pPr marL="171450" indent="-171450" algn="just">
                        <a:buFont typeface="Wingdings" panose="05000000000000000000" pitchFamily="2" charset="2"/>
                        <a:buChar char="q"/>
                      </a:pPr>
                      <a:r>
                        <a:rPr lang="en-GB" sz="1000" b="0" i="0" kern="1200" dirty="0">
                          <a:solidFill>
                            <a:srgbClr val="000000"/>
                          </a:solidFill>
                          <a:effectLst/>
                          <a:latin typeface="Century Gothic" pitchFamily="34" charset="0"/>
                          <a:ea typeface="+mn-ea"/>
                          <a:cs typeface="+mn-cs"/>
                        </a:rPr>
                        <a:t>The Five Pillars of Islam are the five obligations that every Muslim must satisfy in order to live a good and responsible life according to Islam. </a:t>
                      </a:r>
                      <a:r>
                        <a:rPr lang="en-GB" sz="1000" dirty="0" err="1">
                          <a:latin typeface="Century Gothic" pitchFamily="34" charset="0"/>
                        </a:rPr>
                        <a:t>Shahadah</a:t>
                      </a:r>
                      <a:r>
                        <a:rPr lang="en-GB" sz="1000" dirty="0">
                          <a:latin typeface="Century Gothic" pitchFamily="34" charset="0"/>
                        </a:rPr>
                        <a:t> (belief in </a:t>
                      </a:r>
                      <a:r>
                        <a:rPr lang="en-GB" sz="1000" b="1" dirty="0">
                          <a:latin typeface="Century Gothic" pitchFamily="34" charset="0"/>
                        </a:rPr>
                        <a:t>ONE</a:t>
                      </a:r>
                      <a:r>
                        <a:rPr lang="en-GB" sz="1000" dirty="0">
                          <a:latin typeface="Century Gothic" pitchFamily="34" charset="0"/>
                        </a:rPr>
                        <a:t> God and his Prophet); </a:t>
                      </a:r>
                      <a:r>
                        <a:rPr lang="en-GB" sz="1000" dirty="0" err="1">
                          <a:latin typeface="Century Gothic" pitchFamily="34" charset="0"/>
                        </a:rPr>
                        <a:t>salat</a:t>
                      </a:r>
                      <a:r>
                        <a:rPr lang="en-GB" sz="1000" dirty="0">
                          <a:latin typeface="Century Gothic" pitchFamily="34" charset="0"/>
                        </a:rPr>
                        <a:t> (daily prayer); </a:t>
                      </a:r>
                      <a:r>
                        <a:rPr lang="en-GB" sz="1000" dirty="0" err="1">
                          <a:latin typeface="Century Gothic" pitchFamily="34" charset="0"/>
                        </a:rPr>
                        <a:t>sawm</a:t>
                      </a:r>
                      <a:r>
                        <a:rPr lang="en-GB" sz="1000" dirty="0">
                          <a:latin typeface="Century Gothic" pitchFamily="34" charset="0"/>
                        </a:rPr>
                        <a:t> (fasting);</a:t>
                      </a:r>
                      <a:r>
                        <a:rPr lang="en-GB" sz="1000" baseline="0" dirty="0">
                          <a:latin typeface="Century Gothic" pitchFamily="34" charset="0"/>
                        </a:rPr>
                        <a:t> </a:t>
                      </a:r>
                      <a:r>
                        <a:rPr lang="en-GB" sz="1000" dirty="0" err="1">
                          <a:latin typeface="Century Gothic" pitchFamily="34" charset="0"/>
                        </a:rPr>
                        <a:t>zakah</a:t>
                      </a:r>
                      <a:r>
                        <a:rPr lang="en-GB" sz="1000" dirty="0">
                          <a:latin typeface="Century Gothic" pitchFamily="34" charset="0"/>
                        </a:rPr>
                        <a:t> (almsgiving);</a:t>
                      </a:r>
                      <a:r>
                        <a:rPr lang="en-GB" sz="1000" baseline="0" dirty="0">
                          <a:latin typeface="Century Gothic" pitchFamily="34" charset="0"/>
                        </a:rPr>
                        <a:t> and hajj (pilgrimage). </a:t>
                      </a:r>
                      <a:endParaRPr lang="en-GB" sz="10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extLst>
                  <a:ext uri="{0D108BD9-81ED-4DB2-BD59-A6C34878D82A}">
                    <a16:rowId xmlns:a16="http://schemas.microsoft.com/office/drawing/2014/main" val="3801510198"/>
                  </a:ext>
                </a:extLst>
              </a:tr>
              <a:tr h="901179">
                <a:tc>
                  <a:txBody>
                    <a:bodyPr/>
                    <a:lstStyle/>
                    <a:p>
                      <a:pPr lvl="0" algn="just"/>
                      <a:r>
                        <a:rPr lang="en-GB" sz="1400" b="1" dirty="0">
                          <a:solidFill>
                            <a:srgbClr val="7C5DA3"/>
                          </a:solidFill>
                          <a:latin typeface="Century Gothic" pitchFamily="34"/>
                        </a:rPr>
                        <a:t>Hajj</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rgbClr val="000000"/>
                          </a:solidFill>
                          <a:effectLst/>
                          <a:latin typeface="Century Gothic" pitchFamily="34" charset="0"/>
                          <a:ea typeface="+mn-ea"/>
                          <a:cs typeface="+mn-cs"/>
                        </a:rPr>
                        <a:t>A Muslim pilgrimage to Mecca, which takes place in the last month of the year and which all Muslims are expected to make at least once during their lifetime if they can afford to do so. It is one of the Five Pillars of Islam.</a:t>
                      </a:r>
                      <a:endParaRPr lang="en-GB" sz="10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indent="-171450" algn="just">
                        <a:buFont typeface="Wingdings" panose="05000000000000000000" pitchFamily="2" charset="2"/>
                        <a:buChar char="q"/>
                      </a:pPr>
                      <a:r>
                        <a:rPr lang="en-GB" sz="1000" b="0" dirty="0">
                          <a:solidFill>
                            <a:schemeClr val="tx1"/>
                          </a:solidFill>
                          <a:latin typeface="Century Gothic" panose="020B0502020202020204" pitchFamily="34" charset="0"/>
                        </a:rPr>
                        <a:t>Eid-</a:t>
                      </a:r>
                      <a:r>
                        <a:rPr lang="en-GB" sz="1000" b="0" dirty="0" err="1">
                          <a:solidFill>
                            <a:schemeClr val="tx1"/>
                          </a:solidFill>
                          <a:latin typeface="Century Gothic" panose="020B0502020202020204" pitchFamily="34" charset="0"/>
                        </a:rPr>
                        <a:t>ul</a:t>
                      </a:r>
                      <a:r>
                        <a:rPr lang="en-GB" sz="1000" b="0" dirty="0">
                          <a:solidFill>
                            <a:schemeClr val="tx1"/>
                          </a:solidFill>
                          <a:latin typeface="Century Gothic" panose="020B0502020202020204" pitchFamily="34" charset="0"/>
                        </a:rPr>
                        <a:t>-</a:t>
                      </a:r>
                      <a:r>
                        <a:rPr lang="en-GB" sz="1000" b="0" dirty="0" err="1">
                          <a:solidFill>
                            <a:schemeClr val="tx1"/>
                          </a:solidFill>
                          <a:latin typeface="Century Gothic" panose="020B0502020202020204" pitchFamily="34" charset="0"/>
                        </a:rPr>
                        <a:t>Fitr</a:t>
                      </a:r>
                      <a:r>
                        <a:rPr lang="en-GB" sz="1000" b="0" dirty="0">
                          <a:solidFill>
                            <a:schemeClr val="tx1"/>
                          </a:solidFill>
                          <a:latin typeface="Century Gothic" panose="020B0502020202020204" pitchFamily="34" charset="0"/>
                        </a:rPr>
                        <a:t> - </a:t>
                      </a:r>
                      <a:r>
                        <a:rPr lang="en-GB" sz="1000" b="0" i="0" kern="1200" dirty="0">
                          <a:solidFill>
                            <a:srgbClr val="000000"/>
                          </a:solidFill>
                          <a:effectLst/>
                          <a:latin typeface="Century Gothic" pitchFamily="34" charset="0"/>
                          <a:ea typeface="+mn-ea"/>
                          <a:cs typeface="+mn-cs"/>
                        </a:rPr>
                        <a:t>It is celebrated on the 1st day of the month of Shawwal. On this day, Muslims are encouraged to dress in their best clothes and attend a special Eid prayer at their mosque. Before the prayer begins, Muslims make an alms payment (the Zakat al </a:t>
                      </a:r>
                      <a:r>
                        <a:rPr lang="en-GB" sz="1000" b="0" i="0" kern="1200" dirty="0" err="1">
                          <a:solidFill>
                            <a:srgbClr val="000000"/>
                          </a:solidFill>
                          <a:effectLst/>
                          <a:latin typeface="Century Gothic" pitchFamily="34" charset="0"/>
                          <a:ea typeface="+mn-ea"/>
                          <a:cs typeface="+mn-cs"/>
                        </a:rPr>
                        <a:t>Fitr</a:t>
                      </a:r>
                      <a:r>
                        <a:rPr lang="en-GB" sz="1000" b="0" i="0" kern="1200" dirty="0">
                          <a:solidFill>
                            <a:srgbClr val="000000"/>
                          </a:solidFill>
                          <a:effectLst/>
                          <a:latin typeface="Century Gothic" pitchFamily="34" charset="0"/>
                          <a:ea typeface="+mn-ea"/>
                          <a:cs typeface="+mn-cs"/>
                        </a:rPr>
                        <a:t>) in the form of food or its cash equivalent. This food and/or money is then distributed to the poor. After the special religious service, the focus turns to gift-giving. Children are given many gifts. Women get gifts from their loved ones. </a:t>
                      </a:r>
                      <a:endParaRPr lang="en-GB" sz="10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extLst>
                  <a:ext uri="{0D108BD9-81ED-4DB2-BD59-A6C34878D82A}">
                    <a16:rowId xmlns:a16="http://schemas.microsoft.com/office/drawing/2014/main" val="10002"/>
                  </a:ext>
                </a:extLst>
              </a:tr>
              <a:tr h="582349">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400" b="1" dirty="0">
                          <a:solidFill>
                            <a:srgbClr val="7030A0"/>
                          </a:solidFill>
                          <a:latin typeface="Century Gothic" pitchFamily="34"/>
                        </a:rPr>
                        <a:t>Hadith</a:t>
                      </a:r>
                    </a:p>
                    <a:p>
                      <a:pPr lvl="0" algn="just"/>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000" b="0" i="0" kern="1200" dirty="0">
                          <a:solidFill>
                            <a:srgbClr val="000000"/>
                          </a:solidFill>
                          <a:effectLst/>
                          <a:latin typeface="Century Gothic" pitchFamily="34" charset="0"/>
                          <a:ea typeface="+mn-ea"/>
                          <a:cs typeface="+mn-cs"/>
                        </a:rPr>
                        <a:t>A statement, action or approval attributed to the Prophet of Islam, Muhammad</a:t>
                      </a:r>
                      <a:r>
                        <a:rPr lang="en-GB" sz="1000" b="0" i="0" kern="1200" baseline="0" dirty="0">
                          <a:solidFill>
                            <a:srgbClr val="000000"/>
                          </a:solidFill>
                          <a:effectLst/>
                          <a:latin typeface="Century Gothic" pitchFamily="34" charset="0"/>
                          <a:ea typeface="+mn-ea"/>
                          <a:cs typeface="+mn-cs"/>
                        </a:rPr>
                        <a:t> (PBUH).</a:t>
                      </a:r>
                      <a:endParaRPr lang="en-GB" sz="10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just">
                        <a:buFont typeface="Wingdings" panose="05000000000000000000" pitchFamily="2" charset="2"/>
                        <a:buChar char="q"/>
                      </a:pPr>
                      <a:r>
                        <a:rPr lang="en-GB" sz="1000" b="0" dirty="0">
                          <a:solidFill>
                            <a:schemeClr val="tx1"/>
                          </a:solidFill>
                          <a:latin typeface="Century Gothic" panose="020B0502020202020204" pitchFamily="34" charset="0"/>
                        </a:rPr>
                        <a:t>There are different Muslim groups – Sunni, Shi’a and Sufi.  The Sunni and Shi’a agree on the main principals</a:t>
                      </a:r>
                      <a:r>
                        <a:rPr lang="en-GB" sz="1000" b="0" baseline="0" dirty="0">
                          <a:solidFill>
                            <a:schemeClr val="tx1"/>
                          </a:solidFill>
                          <a:latin typeface="Century Gothic" panose="020B0502020202020204" pitchFamily="34" charset="0"/>
                        </a:rPr>
                        <a:t> of Islam but differ with other aspects such as historical experiences.  Sufi Muslims </a:t>
                      </a:r>
                      <a:r>
                        <a:rPr lang="en-GB" sz="1000" b="0" i="0" kern="1200" dirty="0">
                          <a:solidFill>
                            <a:srgbClr val="000000"/>
                          </a:solidFill>
                          <a:effectLst/>
                          <a:latin typeface="Century Gothic" pitchFamily="34" charset="0"/>
                          <a:ea typeface="+mn-ea"/>
                          <a:cs typeface="+mn-cs"/>
                        </a:rPr>
                        <a:t>are emphatic that Islamic knowledge should be learned from teachers and not exclusively from books.</a:t>
                      </a:r>
                      <a:endParaRPr lang="en-GB" sz="10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extLst>
                  <a:ext uri="{0D108BD9-81ED-4DB2-BD59-A6C34878D82A}">
                    <a16:rowId xmlns:a16="http://schemas.microsoft.com/office/drawing/2014/main" val="4272395972"/>
                  </a:ext>
                </a:extLst>
              </a:tr>
              <a:tr h="746434">
                <a:tc>
                  <a:txBody>
                    <a:bodyPr/>
                    <a:lstStyle/>
                    <a:p>
                      <a:pPr algn="just"/>
                      <a:r>
                        <a:rPr lang="en-GB" sz="1400" b="1" dirty="0">
                          <a:solidFill>
                            <a:srgbClr val="7C5DA3"/>
                          </a:solidFill>
                          <a:latin typeface="Century Gothic" pitchFamily="34" charset="0"/>
                        </a:rPr>
                        <a:t>Eid-</a:t>
                      </a:r>
                      <a:r>
                        <a:rPr lang="en-GB" sz="1400" b="1" dirty="0" err="1">
                          <a:solidFill>
                            <a:srgbClr val="7C5DA3"/>
                          </a:solidFill>
                          <a:latin typeface="Century Gothic" pitchFamily="34" charset="0"/>
                        </a:rPr>
                        <a:t>ul</a:t>
                      </a:r>
                      <a:r>
                        <a:rPr lang="en-GB" sz="1400" b="1" dirty="0">
                          <a:solidFill>
                            <a:srgbClr val="7C5DA3"/>
                          </a:solidFill>
                          <a:latin typeface="Century Gothic" pitchFamily="34" charset="0"/>
                        </a:rPr>
                        <a:t>-</a:t>
                      </a:r>
                      <a:r>
                        <a:rPr lang="en-GB" sz="1400" b="1" dirty="0" err="1">
                          <a:solidFill>
                            <a:srgbClr val="7C5DA3"/>
                          </a:solidFill>
                          <a:latin typeface="Century Gothic" pitchFamily="34" charset="0"/>
                        </a:rPr>
                        <a:t>Fitr</a:t>
                      </a:r>
                      <a:endParaRPr lang="en-GB" sz="1400" b="1" dirty="0">
                        <a:solidFill>
                          <a:srgbClr val="7C5DA3"/>
                        </a:solidFill>
                        <a:latin typeface="Century Gothic"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rgbClr val="000000"/>
                          </a:solidFill>
                          <a:effectLst/>
                          <a:latin typeface="Century Gothic" pitchFamily="34" charset="0"/>
                          <a:ea typeface="+mn-ea"/>
                          <a:cs typeface="+mn-cs"/>
                        </a:rPr>
                        <a:t>Is</a:t>
                      </a:r>
                      <a:r>
                        <a:rPr lang="en-GB" sz="1000" b="0" i="0" kern="1200" baseline="0" dirty="0">
                          <a:solidFill>
                            <a:srgbClr val="000000"/>
                          </a:solidFill>
                          <a:effectLst/>
                          <a:latin typeface="Century Gothic" pitchFamily="34" charset="0"/>
                          <a:ea typeface="+mn-ea"/>
                          <a:cs typeface="+mn-cs"/>
                        </a:rPr>
                        <a:t> also known as the </a:t>
                      </a:r>
                      <a:r>
                        <a:rPr lang="en-GB" sz="1000" b="0" i="0" kern="1200" dirty="0">
                          <a:solidFill>
                            <a:srgbClr val="000000"/>
                          </a:solidFill>
                          <a:effectLst/>
                          <a:latin typeface="Century Gothic" pitchFamily="34" charset="0"/>
                          <a:ea typeface="+mn-ea"/>
                          <a:cs typeface="+mn-cs"/>
                        </a:rPr>
                        <a:t>"Festival of Breaking the Fast", is a religious holiday celebrated by Muslims worldwide that marks the end of Ramadan,</a:t>
                      </a:r>
                      <a:endParaRPr lang="en-GB" sz="1000" dirty="0">
                        <a:solidFill>
                          <a:schemeClr val="tx1"/>
                        </a:solidFill>
                        <a:latin typeface="Century Gothic" panose="020B0502020202020204" pitchFamily="34" charset="0"/>
                      </a:endParaRPr>
                    </a:p>
                    <a:p>
                      <a:pPr algn="l"/>
                      <a:endParaRPr lang="en-GB" sz="10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just">
                        <a:buFont typeface="Wingdings" panose="05000000000000000000" pitchFamily="2" charset="2"/>
                        <a:buChar char="q"/>
                      </a:pPr>
                      <a:r>
                        <a:rPr lang="en-GB" sz="1000" b="0" dirty="0">
                          <a:solidFill>
                            <a:schemeClr val="tx1"/>
                          </a:solidFill>
                          <a:latin typeface="Century Gothic" panose="020B0502020202020204" pitchFamily="34" charset="0"/>
                        </a:rPr>
                        <a:t>In</a:t>
                      </a:r>
                      <a:r>
                        <a:rPr lang="en-GB" sz="1000" b="0" baseline="0" dirty="0">
                          <a:solidFill>
                            <a:schemeClr val="tx1"/>
                          </a:solidFill>
                          <a:latin typeface="Century Gothic" panose="020B0502020202020204" pitchFamily="34" charset="0"/>
                        </a:rPr>
                        <a:t> the Qur’an there are many powerful stories such as the Prophet’s Night Journey (Surah 17). </a:t>
                      </a:r>
                      <a:r>
                        <a:rPr lang="en-GB" sz="1000" b="0" i="1" u="none" baseline="0" dirty="0">
                          <a:solidFill>
                            <a:schemeClr val="tx1"/>
                          </a:solidFill>
                          <a:latin typeface="Century Gothic" panose="020B0502020202020204" pitchFamily="34" charset="0"/>
                        </a:rPr>
                        <a:t>S</a:t>
                      </a:r>
                      <a:r>
                        <a:rPr lang="en-GB" sz="1000" b="0" baseline="0" dirty="0">
                          <a:solidFill>
                            <a:schemeClr val="tx1"/>
                          </a:solidFill>
                          <a:latin typeface="Century Gothic" panose="020B0502020202020204" pitchFamily="34" charset="0"/>
                        </a:rPr>
                        <a:t>ome stories in the Qur’an seem to be shared with other religions such as Christian and Jewish people. We find the story of God telling Abraham to sacrifice his son in both the Qur’an </a:t>
                      </a:r>
                      <a:r>
                        <a:rPr lang="en-GB" sz="1000" b="0" baseline="0">
                          <a:solidFill>
                            <a:schemeClr val="tx1"/>
                          </a:solidFill>
                          <a:latin typeface="Century Gothic" panose="020B0502020202020204" pitchFamily="34" charset="0"/>
                        </a:rPr>
                        <a:t>and the Bible.</a:t>
                      </a:r>
                      <a:endParaRPr lang="en-GB" sz="1000" b="0" i="1" u="none"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extLst>
                  <a:ext uri="{0D108BD9-81ED-4DB2-BD59-A6C34878D82A}">
                    <a16:rowId xmlns:a16="http://schemas.microsoft.com/office/drawing/2014/main" val="1846885045"/>
                  </a:ext>
                </a:extLst>
              </a:tr>
              <a:tr h="374416">
                <a:tc>
                  <a:txBody>
                    <a:bodyPr/>
                    <a:lstStyle/>
                    <a:p>
                      <a:pPr algn="just"/>
                      <a:r>
                        <a:rPr lang="en-GB" sz="1400" b="1" dirty="0" err="1">
                          <a:solidFill>
                            <a:srgbClr val="7C5DA3"/>
                          </a:solidFill>
                          <a:latin typeface="Century Gothic" pitchFamily="34" charset="0"/>
                        </a:rPr>
                        <a:t>Tawhid</a:t>
                      </a:r>
                      <a:endParaRPr lang="en-GB" sz="1400" b="1" dirty="0">
                        <a:solidFill>
                          <a:srgbClr val="7C5DA3"/>
                        </a:solidFill>
                        <a:latin typeface="Century Gothic"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Century Gothic" panose="020B0502020202020204" pitchFamily="34" charset="0"/>
                        </a:rPr>
                        <a:t>Arabic for “declaring one god”. Muslims</a:t>
                      </a:r>
                      <a:r>
                        <a:rPr lang="en-GB" sz="1000" baseline="0" dirty="0">
                          <a:solidFill>
                            <a:schemeClr val="tx1"/>
                          </a:solidFill>
                          <a:latin typeface="Century Gothic" panose="020B0502020202020204" pitchFamily="34" charset="0"/>
                        </a:rPr>
                        <a:t> believe that there is only one God. </a:t>
                      </a:r>
                      <a:endParaRPr lang="en-GB" sz="1000" dirty="0">
                        <a:solidFill>
                          <a:schemeClr val="tx1"/>
                        </a:solidFill>
                        <a:latin typeface="Century Gothic" panose="020B0502020202020204" pitchFamily="34" charset="0"/>
                      </a:endParaRPr>
                    </a:p>
                    <a:p>
                      <a:pPr algn="l"/>
                      <a:endParaRPr lang="en-US" sz="10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indent="-171450">
                        <a:buFont typeface="Wingdings" pitchFamily="2" charset="2"/>
                        <a:buChar char="q"/>
                      </a:pPr>
                      <a:r>
                        <a:rPr lang="en-GB" sz="1000" dirty="0">
                          <a:latin typeface="Century Gothic" pitchFamily="34" charset="0"/>
                        </a:rPr>
                        <a:t>There</a:t>
                      </a:r>
                      <a:r>
                        <a:rPr lang="en-GB" sz="1000" baseline="0" dirty="0">
                          <a:latin typeface="Century Gothic" pitchFamily="34" charset="0"/>
                        </a:rPr>
                        <a:t> are over 1,500 m</a:t>
                      </a:r>
                      <a:r>
                        <a:rPr lang="en-GB" sz="1000" dirty="0">
                          <a:latin typeface="Century Gothic" pitchFamily="34" charset="0"/>
                        </a:rPr>
                        <a:t>osques in the UK. </a:t>
                      </a:r>
                      <a:r>
                        <a:rPr lang="en-GB" sz="1000" b="0" i="0" kern="1200" dirty="0">
                          <a:solidFill>
                            <a:srgbClr val="000000"/>
                          </a:solidFill>
                          <a:effectLst/>
                          <a:latin typeface="Century Gothic" pitchFamily="34" charset="0"/>
                          <a:ea typeface="+mn-ea"/>
                          <a:cs typeface="+mn-cs"/>
                        </a:rPr>
                        <a:t>A typical mosque also includes a minaret, a dome and a place to wash before prayers. Each feature has its own significance.</a:t>
                      </a:r>
                    </a:p>
                    <a:p>
                      <a:pPr marL="171450" indent="-171450">
                        <a:buFont typeface="Wingdings" pitchFamily="2" charset="2"/>
                        <a:buChar char="q"/>
                      </a:pPr>
                      <a:r>
                        <a:rPr lang="en-GB" sz="1000" b="0" i="0" kern="1200" dirty="0">
                          <a:solidFill>
                            <a:srgbClr val="000000"/>
                          </a:solidFill>
                          <a:effectLst/>
                          <a:latin typeface="Century Gothic" pitchFamily="34" charset="0"/>
                          <a:ea typeface="+mn-ea"/>
                          <a:cs typeface="+mn-cs"/>
                        </a:rPr>
                        <a:t>Architecture is one of the greatest Islamic art forms.  Mosques are highly decorated and colour is a key feature. This level of decoration is reserved for the inside</a:t>
                      </a:r>
                      <a:r>
                        <a:rPr lang="en-GB" sz="1000" b="0" i="0" kern="1200" baseline="0" dirty="0">
                          <a:solidFill>
                            <a:srgbClr val="000000"/>
                          </a:solidFill>
                          <a:effectLst/>
                          <a:latin typeface="Century Gothic" pitchFamily="34" charset="0"/>
                          <a:ea typeface="+mn-ea"/>
                          <a:cs typeface="+mn-cs"/>
                        </a:rPr>
                        <a:t> only. </a:t>
                      </a:r>
                      <a:endParaRPr lang="en-GB" sz="1000" b="0" i="0" kern="1200" dirty="0">
                        <a:solidFill>
                          <a:srgbClr val="000000"/>
                        </a:solidFill>
                        <a:effectLst/>
                        <a:latin typeface="Century Gothic" pitchFamily="34" charset="0"/>
                        <a:ea typeface="+mn-ea"/>
                        <a:cs typeface="+mn-cs"/>
                      </a:endParaRPr>
                    </a:p>
                    <a:p>
                      <a:pPr marL="171450" indent="-171450">
                        <a:buFont typeface="Wingdings" pitchFamily="2" charset="2"/>
                        <a:buChar char="q"/>
                      </a:pPr>
                      <a:endParaRPr lang="en-US" sz="1000" dirty="0">
                        <a:latin typeface="Century Gothic"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extLst>
                  <a:ext uri="{0D108BD9-81ED-4DB2-BD59-A6C34878D82A}">
                    <a16:rowId xmlns:a16="http://schemas.microsoft.com/office/drawing/2014/main" val="10005"/>
                  </a:ext>
                </a:extLst>
              </a:tr>
              <a:tr h="408686">
                <a:tc>
                  <a:txBody>
                    <a:bodyPr/>
                    <a:lstStyle/>
                    <a:p>
                      <a:pPr algn="just"/>
                      <a:r>
                        <a:rPr lang="en-GB" sz="1400" b="1" dirty="0">
                          <a:solidFill>
                            <a:srgbClr val="7C5DA3"/>
                          </a:solidFill>
                          <a:latin typeface="Century Gothic" pitchFamily="34" charset="0"/>
                        </a:rPr>
                        <a:t>Qur’an (Koran)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gn="l"/>
                      <a:r>
                        <a:rPr lang="en-GB" sz="1000" b="0" i="0" kern="1200" dirty="0">
                          <a:solidFill>
                            <a:srgbClr val="000000"/>
                          </a:solidFill>
                          <a:effectLst/>
                          <a:latin typeface="Century Gothic" pitchFamily="34" charset="0"/>
                          <a:ea typeface="+mn-ea"/>
                          <a:cs typeface="+mn-cs"/>
                        </a:rPr>
                        <a:t>The Islamic sacred book, believed to be the word of God as dictated to Muhammad by the archangel Gabriel</a:t>
                      </a:r>
                      <a:r>
                        <a:rPr lang="en-GB" sz="1000" b="0" i="0" kern="1200" baseline="0" dirty="0">
                          <a:solidFill>
                            <a:srgbClr val="000000"/>
                          </a:solidFill>
                          <a:effectLst/>
                          <a:latin typeface="Century Gothic" pitchFamily="34" charset="0"/>
                          <a:ea typeface="+mn-ea"/>
                          <a:cs typeface="+mn-cs"/>
                        </a:rPr>
                        <a:t> in 610. It was </a:t>
                      </a:r>
                      <a:r>
                        <a:rPr lang="en-GB" sz="1000" b="0" i="0" kern="1200" dirty="0">
                          <a:solidFill>
                            <a:srgbClr val="000000"/>
                          </a:solidFill>
                          <a:effectLst/>
                          <a:latin typeface="Century Gothic" pitchFamily="34" charset="0"/>
                          <a:ea typeface="+mn-ea"/>
                          <a:cs typeface="+mn-cs"/>
                        </a:rPr>
                        <a:t>written down in Arabic.</a:t>
                      </a:r>
                      <a:endParaRPr lang="en-GB" sz="10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6"/>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2830" y="481406"/>
            <a:ext cx="3507476" cy="393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7704552"/>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txBox="1">
            <a:spLocks noGrp="1" noChangeArrowheads="1"/>
          </p:cNvSpPr>
          <p:nvPr>
            <p:ph type="title"/>
          </p:nvPr>
        </p:nvSpPr>
        <p:spPr>
          <a:xfrm>
            <a:off x="477280" y="98093"/>
            <a:ext cx="8462004" cy="492125"/>
          </a:xfrm>
        </p:spPr>
        <p:txBody>
          <a:bodyPr anchorCtr="1"/>
          <a:lstStyle/>
          <a:p>
            <a:pPr algn="ctr" eaLnBrk="1" hangingPunct="1"/>
            <a:r>
              <a:rPr lang="en-GB" altLang="en-US" sz="3200" b="1" dirty="0">
                <a:solidFill>
                  <a:srgbClr val="7C5DA3"/>
                </a:solidFill>
                <a:latin typeface="Century Gothic" panose="020B0502020202020204" pitchFamily="34" charset="0"/>
              </a:rPr>
              <a:t>Being a Muslim: UKS2 Knowledge Mat </a:t>
            </a:r>
            <a:r>
              <a:rPr lang="en-GB" altLang="en-US" sz="1200" b="1" dirty="0">
                <a:solidFill>
                  <a:srgbClr val="7C5DA3"/>
                </a:solidFill>
                <a:latin typeface="Century Gothic" panose="020B0502020202020204" pitchFamily="34" charset="0"/>
              </a:rPr>
              <a:t>(U2.8 Y5)</a:t>
            </a:r>
            <a:endParaRPr lang="en-GB" altLang="en-US" sz="1200" b="1" dirty="0">
              <a:solidFill>
                <a:srgbClr val="7030A0"/>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1C316A74-1507-413E-A8FC-CD61CD231652}"/>
              </a:ext>
            </a:extLst>
          </p:cNvPr>
          <p:cNvGraphicFramePr>
            <a:graphicFrameLocks noGrp="1"/>
          </p:cNvGraphicFramePr>
          <p:nvPr>
            <p:ph idx="1"/>
            <p:extLst>
              <p:ext uri="{D42A27DB-BD31-4B8C-83A1-F6EECF244321}">
                <p14:modId xmlns:p14="http://schemas.microsoft.com/office/powerpoint/2010/main" val="2275936517"/>
              </p:ext>
            </p:extLst>
          </p:nvPr>
        </p:nvGraphicFramePr>
        <p:xfrm>
          <a:off x="242887" y="749642"/>
          <a:ext cx="8658226" cy="5719397"/>
        </p:xfrm>
        <a:graphic>
          <a:graphicData uri="http://schemas.openxmlformats.org/drawingml/2006/table">
            <a:tbl>
              <a:tblPr firstRow="1" bandRow="1">
                <a:effectLst/>
                <a:tableStyleId>{5C22544A-7EE6-4342-B048-85BDC9FD1C3A}</a:tableStyleId>
              </a:tblPr>
              <a:tblGrid>
                <a:gridCol w="3314801">
                  <a:extLst>
                    <a:ext uri="{9D8B030D-6E8A-4147-A177-3AD203B41FA5}">
                      <a16:colId xmlns:a16="http://schemas.microsoft.com/office/drawing/2014/main" val="2917586822"/>
                    </a:ext>
                  </a:extLst>
                </a:gridCol>
                <a:gridCol w="208280">
                  <a:extLst>
                    <a:ext uri="{9D8B030D-6E8A-4147-A177-3AD203B41FA5}">
                      <a16:colId xmlns:a16="http://schemas.microsoft.com/office/drawing/2014/main" val="87347725"/>
                    </a:ext>
                  </a:extLst>
                </a:gridCol>
                <a:gridCol w="5135145">
                  <a:extLst>
                    <a:ext uri="{9D8B030D-6E8A-4147-A177-3AD203B41FA5}">
                      <a16:colId xmlns:a16="http://schemas.microsoft.com/office/drawing/2014/main" val="3265486483"/>
                    </a:ext>
                  </a:extLst>
                </a:gridCol>
              </a:tblGrid>
              <a:tr h="7593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Century Gothic" pitchFamily="34"/>
                        </a:rPr>
                        <a:t>Exciting Books</a:t>
                      </a:r>
                    </a:p>
                    <a:p>
                      <a:pPr lvl="0" algn="ctr"/>
                      <a:endParaRPr lang="en-GB" sz="1700" dirty="0">
                        <a:latin typeface="Century Gothic" pitchFamily="34"/>
                      </a:endParaRPr>
                    </a:p>
                  </a:txBody>
                  <a:tcPr marT="45722" marB="45722">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rowSpan="2">
                  <a:txBody>
                    <a:bodyPr/>
                    <a:lstStyle/>
                    <a:p>
                      <a:pPr lvl="0"/>
                      <a:endParaRPr lang="en-GB" sz="1800" dirty="0">
                        <a:latin typeface="Century Gothic" pitchFamily="34"/>
                      </a:endParaRPr>
                    </a:p>
                  </a:txBody>
                  <a:tcPr marT="45722" marB="45722">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lvl="0"/>
                      <a:r>
                        <a:rPr lang="en-GB" sz="1800" dirty="0">
                          <a:latin typeface="Century Gothic" pitchFamily="34"/>
                        </a:rPr>
                        <a:t>                                   Mosques</a:t>
                      </a:r>
                    </a:p>
                  </a:txBody>
                  <a:tcPr marT="45722" marB="45722">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860017798"/>
                  </a:ext>
                </a:extLst>
              </a:tr>
              <a:tr h="1800495">
                <a:tc rowSpan="2">
                  <a:txBody>
                    <a:bodyPr/>
                    <a:lstStyle/>
                    <a:p>
                      <a:pPr lvl="0"/>
                      <a:endParaRPr lang="en-GB" sz="1200" b="1" dirty="0">
                        <a:solidFill>
                          <a:srgbClr val="7C5DA3"/>
                        </a:solidFill>
                        <a:latin typeface="Century Gothic" pitchFamily="34"/>
                      </a:endParaRPr>
                    </a:p>
                  </a:txBody>
                  <a:tcPr marT="45722" marB="45722">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1100" dirty="0">
                        <a:latin typeface="Century Gothic" pitchFamily="34"/>
                      </a:endParaRPr>
                    </a:p>
                  </a:txBody>
                  <a:tcPr marT="45722" marB="45722"/>
                </a:tc>
                <a:tc vMerge="1">
                  <a:txBody>
                    <a:bodyPr/>
                    <a:lstStyle/>
                    <a:p>
                      <a:pPr lvl="0"/>
                      <a:endParaRPr lang="en-GB" sz="1100" dirty="0">
                        <a:latin typeface="Century Gothic" pitchFamily="34"/>
                      </a:endParaRPr>
                    </a:p>
                  </a:txBody>
                  <a:tcPr marT="45722" marB="45722">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5556398"/>
                  </a:ext>
                </a:extLst>
              </a:tr>
              <a:tr h="3159551">
                <a:tc vMerge="1">
                  <a:txBody>
                    <a:bodyPr/>
                    <a:lstStyle/>
                    <a:p>
                      <a:pPr lvl="0"/>
                      <a:endParaRPr lang="en-GB" sz="1200" b="1" dirty="0">
                        <a:solidFill>
                          <a:srgbClr val="7C5DA3"/>
                        </a:solidFill>
                        <a:latin typeface="Century Gothic" pitchFamily="34"/>
                      </a:endParaRPr>
                    </a:p>
                  </a:txBody>
                  <a:tcPr marT="45722" marB="45722">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gridSpan="2">
                  <a:txBody>
                    <a:bodyPr/>
                    <a:lstStyle/>
                    <a:p>
                      <a:pPr algn="ctr"/>
                      <a:r>
                        <a:rPr lang="en-GB" sz="1600" b="1" dirty="0">
                          <a:solidFill>
                            <a:srgbClr val="7C5DA3"/>
                          </a:solidFill>
                          <a:latin typeface="Century Gothic" panose="020B0502020202020204" pitchFamily="34" charset="0"/>
                        </a:rPr>
                        <a:t>Famous UK</a:t>
                      </a:r>
                      <a:r>
                        <a:rPr lang="en-GB" sz="1600" b="1" baseline="0" dirty="0">
                          <a:solidFill>
                            <a:srgbClr val="7C5DA3"/>
                          </a:solidFill>
                          <a:latin typeface="Century Gothic" panose="020B0502020202020204" pitchFamily="34" charset="0"/>
                        </a:rPr>
                        <a:t> Muslims</a:t>
                      </a:r>
                    </a:p>
                    <a:p>
                      <a:pPr algn="ctr"/>
                      <a:endParaRPr lang="en-GB" sz="1600" b="1" dirty="0">
                        <a:solidFill>
                          <a:srgbClr val="7C5DA3"/>
                        </a:solidFill>
                        <a:latin typeface="Century Gothic" panose="020B0502020202020204" pitchFamily="34" charset="0"/>
                      </a:endParaRPr>
                    </a:p>
                  </a:txBody>
                  <a:tcPr marT="45722" marB="45722">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hMerge="1">
                  <a:txBody>
                    <a:bodyPr/>
                    <a:lstStyle/>
                    <a:p>
                      <a:endParaRPr lang="en-GB" dirty="0"/>
                    </a:p>
                  </a:txBody>
                  <a:tcPr marT="45722" marB="45722"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992414698"/>
                  </a:ext>
                </a:extLst>
              </a:tr>
            </a:tbl>
          </a:graphicData>
        </a:graphic>
      </p:graphicFrame>
      <p:pic>
        <p:nvPicPr>
          <p:cNvPr id="409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834529" y="795154"/>
            <a:ext cx="1787281" cy="2107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65671" y="1238207"/>
            <a:ext cx="2650781" cy="2043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520055" y="3445842"/>
            <a:ext cx="1256303" cy="149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069291" y="3696409"/>
            <a:ext cx="1891067" cy="135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292452" y="3357483"/>
            <a:ext cx="1524000"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491061" y="4966428"/>
            <a:ext cx="1152525"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4" name="Picture 8"/>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798935" y="5017763"/>
            <a:ext cx="1243390" cy="1347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5" name="Picture 9"/>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413972" y="5092427"/>
            <a:ext cx="1546386" cy="1331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6" name="Picture 10"/>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299751" y="1531183"/>
            <a:ext cx="1433513" cy="20647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7" name="Picture 11"/>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1924759" y="1892459"/>
            <a:ext cx="1458817" cy="1817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8" name="Picture 12"/>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956299" y="3959875"/>
            <a:ext cx="1697868" cy="1962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8026461"/>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name="Slide1493">
    <p:spTree>
      <p:nvGrpSpPr>
        <p:cNvPr id="1" name=""/>
        <p:cNvGrpSpPr/>
        <p:nvPr/>
      </p:nvGrpSpPr>
      <p:grpSpPr>
        <a:xfrm>
          <a:off x="0" y="0"/>
          <a:ext cx="0" cy="0"/>
          <a:chOff x="0" y="0"/>
          <a:chExt cx="0" cy="0"/>
        </a:xfrm>
      </p:grpSpPr>
      <p:sp>
        <p:nvSpPr>
          <p:cNvPr id="6146" name="Title 1"/>
          <p:cNvSpPr txBox="1">
            <a:spLocks noGrp="1" noChangeArrowheads="1"/>
          </p:cNvSpPr>
          <p:nvPr>
            <p:ph type="title"/>
          </p:nvPr>
        </p:nvSpPr>
        <p:spPr>
          <a:xfrm>
            <a:off x="409433" y="57150"/>
            <a:ext cx="8105917" cy="492125"/>
          </a:xfrm>
        </p:spPr>
        <p:txBody>
          <a:bodyPr anchorCtr="1"/>
          <a:lstStyle/>
          <a:p>
            <a:pPr algn="ctr" eaLnBrk="1" hangingPunct="1"/>
            <a:r>
              <a:rPr lang="en-GB" altLang="en-US" sz="3200" b="1" dirty="0">
                <a:solidFill>
                  <a:srgbClr val="7030A0"/>
                </a:solidFill>
                <a:latin typeface="Century Gothic" panose="020B0502020202020204" pitchFamily="34" charset="0"/>
              </a:rPr>
              <a:t>Being a Hindu: LKS2 Knowledge Mat </a:t>
            </a:r>
            <a:r>
              <a:rPr lang="en-GB" altLang="en-US" sz="1400" b="1" dirty="0">
                <a:solidFill>
                  <a:srgbClr val="7030A0"/>
                </a:solidFill>
                <a:latin typeface="Century Gothic" panose="020B0502020202020204" pitchFamily="34" charset="0"/>
              </a:rPr>
              <a:t>(L2.7 Y4)</a:t>
            </a:r>
          </a:p>
        </p:txBody>
      </p:sp>
      <p:graphicFrame>
        <p:nvGraphicFramePr>
          <p:cNvPr id="3" name="Content Placeholder 3">
            <a:extLst>
              <a:ext uri="{FF2B5EF4-FFF2-40B4-BE49-F238E27FC236}">
                <a16:creationId xmlns:a16="http://schemas.microsoft.com/office/drawing/2014/main" id="{35DA9500-070C-480E-92BA-3FA484DF5EAE}"/>
              </a:ext>
            </a:extLst>
          </p:cNvPr>
          <p:cNvGraphicFramePr>
            <a:graphicFrameLocks noGrp="1"/>
          </p:cNvGraphicFramePr>
          <p:nvPr>
            <p:ph idx="1"/>
            <p:extLst>
              <p:ext uri="{D42A27DB-BD31-4B8C-83A1-F6EECF244321}">
                <p14:modId xmlns:p14="http://schemas.microsoft.com/office/powerpoint/2010/main" val="4237898891"/>
              </p:ext>
            </p:extLst>
          </p:nvPr>
        </p:nvGraphicFramePr>
        <p:xfrm>
          <a:off x="152400" y="635429"/>
          <a:ext cx="8839200" cy="5803494"/>
        </p:xfrm>
        <a:graphic>
          <a:graphicData uri="http://schemas.openxmlformats.org/drawingml/2006/table">
            <a:tbl>
              <a:tblPr firstRow="1" bandRow="1">
                <a:effectLst/>
                <a:tableStyleId>{5C22544A-7EE6-4342-B048-85BDC9FD1C3A}</a:tableStyleId>
              </a:tblPr>
              <a:tblGrid>
                <a:gridCol w="1409147">
                  <a:extLst>
                    <a:ext uri="{9D8B030D-6E8A-4147-A177-3AD203B41FA5}">
                      <a16:colId xmlns:a16="http://schemas.microsoft.com/office/drawing/2014/main" val="3499701032"/>
                    </a:ext>
                  </a:extLst>
                </a:gridCol>
                <a:gridCol w="1974940">
                  <a:extLst>
                    <a:ext uri="{9D8B030D-6E8A-4147-A177-3AD203B41FA5}">
                      <a16:colId xmlns:a16="http://schemas.microsoft.com/office/drawing/2014/main" val="472946240"/>
                    </a:ext>
                  </a:extLst>
                </a:gridCol>
                <a:gridCol w="3357296">
                  <a:extLst>
                    <a:ext uri="{9D8B030D-6E8A-4147-A177-3AD203B41FA5}">
                      <a16:colId xmlns:a16="http://schemas.microsoft.com/office/drawing/2014/main" val="1876050591"/>
                    </a:ext>
                  </a:extLst>
                </a:gridCol>
                <a:gridCol w="2097817">
                  <a:extLst>
                    <a:ext uri="{9D8B030D-6E8A-4147-A177-3AD203B41FA5}">
                      <a16:colId xmlns:a16="http://schemas.microsoft.com/office/drawing/2014/main" val="3216151267"/>
                    </a:ext>
                  </a:extLst>
                </a:gridCol>
              </a:tblGrid>
              <a:tr h="307460">
                <a:tc gridSpan="2">
                  <a:txBody>
                    <a:bodyPr/>
                    <a:lstStyle/>
                    <a:p>
                      <a:pPr lvl="0" algn="ctr"/>
                      <a:r>
                        <a:rPr lang="en-GB" sz="1800" dirty="0">
                          <a:latin typeface="Century Gothic" pitchFamily="34"/>
                        </a:rPr>
                        <a:t>Subject Specific Vocabulary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pPr lvl="0" algn="just"/>
                      <a:endParaRPr lang="en-GB" sz="1800" dirty="0">
                        <a:latin typeface="Century Gothic" pitchFamily="34"/>
                      </a:endParaRPr>
                    </a:p>
                    <a:p>
                      <a:pPr lvl="0" algn="just"/>
                      <a:endParaRPr lang="en-GB" sz="1800" dirty="0">
                        <a:latin typeface="Century Gothic" pitchFamily="34"/>
                      </a:endParaRPr>
                    </a:p>
                    <a:p>
                      <a:pPr lvl="0" algn="just"/>
                      <a:endParaRPr lang="en-GB" sz="1800" dirty="0">
                        <a:latin typeface="Century Gothic" pitchFamily="34"/>
                      </a:endParaRPr>
                    </a:p>
                    <a:p>
                      <a:pPr lvl="0" algn="just"/>
                      <a:endParaRPr lang="en-GB" sz="1800" dirty="0">
                        <a:latin typeface="Century Gothic" pitchFamily="34"/>
                      </a:endParaRPr>
                    </a:p>
                    <a:p>
                      <a:pPr lvl="0" algn="just"/>
                      <a:endParaRPr lang="en-GB" sz="1800" dirty="0">
                        <a:latin typeface="Century Gothic" pitchFamily="34"/>
                      </a:endParaRPr>
                    </a:p>
                    <a:p>
                      <a:pPr lvl="0" algn="just"/>
                      <a:r>
                        <a:rPr lang="en-GB" sz="1800" dirty="0" err="1">
                          <a:latin typeface="Century Gothic" pitchFamily="34"/>
                        </a:rPr>
                        <a:t>Bt</a:t>
                      </a:r>
                      <a:endParaRPr lang="en-GB" sz="1800" dirty="0">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Exciting Books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884270905"/>
                  </a:ext>
                </a:extLst>
              </a:tr>
              <a:tr h="415438">
                <a:tc>
                  <a:txBody>
                    <a:bodyPr/>
                    <a:lstStyle/>
                    <a:p>
                      <a:pPr lvl="0" algn="just"/>
                      <a:r>
                        <a:rPr lang="en-GB" sz="1400" b="1" dirty="0">
                          <a:solidFill>
                            <a:srgbClr val="7C5DA3"/>
                          </a:solidFill>
                          <a:latin typeface="Century Gothic" pitchFamily="34"/>
                        </a:rPr>
                        <a:t>Hinduism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itchFamily="34"/>
                        </a:rPr>
                        <a:t>A religion that believes in many gods.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a:tc>
                <a:tc rowSpan="9">
                  <a:txBody>
                    <a:bodyPr/>
                    <a:lstStyle/>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09509046"/>
                  </a:ext>
                </a:extLst>
              </a:tr>
              <a:tr h="502962">
                <a:tc>
                  <a:txBody>
                    <a:bodyPr/>
                    <a:lstStyle/>
                    <a:p>
                      <a:pPr lvl="0" algn="just"/>
                      <a:r>
                        <a:rPr lang="en-GB" sz="1400" b="1" dirty="0" err="1">
                          <a:solidFill>
                            <a:srgbClr val="7C5DA3"/>
                          </a:solidFill>
                          <a:latin typeface="Century Gothic" pitchFamily="34"/>
                        </a:rPr>
                        <a:t>Aum</a:t>
                      </a:r>
                      <a:endParaRPr lang="en-GB" sz="1400" b="1" dirty="0">
                        <a:solidFill>
                          <a:srgbClr val="7C5DA3"/>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itchFamily="34"/>
                        </a:rPr>
                        <a:t>The symbol used to represent Hinduism.</a:t>
                      </a:r>
                      <a:r>
                        <a:rPr lang="en-GB" sz="1100" b="0" baseline="0" dirty="0">
                          <a:solidFill>
                            <a:schemeClr val="tx1"/>
                          </a:solidFill>
                          <a:latin typeface="Century Gothic" pitchFamily="34"/>
                        </a:rPr>
                        <a:t> </a:t>
                      </a:r>
                      <a:endParaRPr lang="en-GB" sz="1100" b="0" dirty="0">
                        <a:solidFill>
                          <a:schemeClr val="tx1"/>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223408960"/>
                  </a:ext>
                </a:extLst>
              </a:tr>
              <a:tr h="441474">
                <a:tc rowSpan="2">
                  <a:txBody>
                    <a:bodyPr/>
                    <a:lstStyle/>
                    <a:p>
                      <a:pPr lvl="0" algn="just"/>
                      <a:r>
                        <a:rPr lang="en-GB" sz="1400" b="1" dirty="0">
                          <a:solidFill>
                            <a:srgbClr val="7C5DA3"/>
                          </a:solidFill>
                          <a:latin typeface="Century Gothic" pitchFamily="34"/>
                        </a:rPr>
                        <a:t>Brahman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lgn="l"/>
                      <a:r>
                        <a:rPr lang="en-GB" sz="1100" b="0" dirty="0">
                          <a:solidFill>
                            <a:schemeClr val="tx1"/>
                          </a:solidFill>
                          <a:latin typeface="Century Gothic" pitchFamily="34"/>
                        </a:rPr>
                        <a:t>Hindu God, the ultimate being. Hindus believe that there is a part of Brahman in everything.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693393966"/>
                  </a:ext>
                </a:extLst>
              </a:tr>
              <a:tr h="259566">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rgbClr val="7030A0"/>
                          </a:solidFill>
                          <a:latin typeface="Century Gothic" panose="020B0502020202020204" pitchFamily="34" charset="0"/>
                        </a:rPr>
                        <a:t>Sticky Knowledge</a:t>
                      </a:r>
                      <a:r>
                        <a:rPr lang="en-GB" sz="1600" b="1" baseline="0" dirty="0">
                          <a:solidFill>
                            <a:srgbClr val="7030A0"/>
                          </a:solidFill>
                          <a:latin typeface="Century Gothic" panose="020B0502020202020204" pitchFamily="34" charset="0"/>
                        </a:rPr>
                        <a:t> – What do Hindus believe God is like? </a:t>
                      </a:r>
                      <a:endParaRPr lang="en-GB" sz="1600" b="1" dirty="0">
                        <a:solidFill>
                          <a:srgbClr val="7030A0"/>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5DFED"/>
                    </a:solidFill>
                  </a:tcPr>
                </a:tc>
                <a:tc vMerge="1">
                  <a:txBody>
                    <a:bodyPr/>
                    <a:lstStyle/>
                    <a:p>
                      <a:endParaRPr lang="en-US"/>
                    </a:p>
                  </a:txBody>
                  <a:tcPr/>
                </a:tc>
                <a:extLst>
                  <a:ext uri="{0D108BD9-81ED-4DB2-BD59-A6C34878D82A}">
                    <a16:rowId xmlns:a16="http://schemas.microsoft.com/office/drawing/2014/main" val="10004"/>
                  </a:ext>
                </a:extLst>
              </a:tr>
              <a:tr h="368231">
                <a:tc rowSpan="2">
                  <a:txBody>
                    <a:bodyPr/>
                    <a:lstStyle/>
                    <a:p>
                      <a:pPr lvl="0" algn="just"/>
                      <a:r>
                        <a:rPr lang="en-GB" sz="1400" b="1" dirty="0">
                          <a:solidFill>
                            <a:srgbClr val="7C5DA3"/>
                          </a:solidFill>
                          <a:latin typeface="Century Gothic" pitchFamily="34"/>
                        </a:rPr>
                        <a:t>Deities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lgn="l"/>
                      <a:r>
                        <a:rPr lang="en-GB" sz="1100" b="0" dirty="0">
                          <a:solidFill>
                            <a:schemeClr val="tx1"/>
                          </a:solidFill>
                          <a:latin typeface="Century Gothic" pitchFamily="34"/>
                        </a:rPr>
                        <a:t>Supernatural</a:t>
                      </a:r>
                      <a:r>
                        <a:rPr lang="en-GB" sz="1100" b="0" baseline="0" dirty="0">
                          <a:solidFill>
                            <a:schemeClr val="tx1"/>
                          </a:solidFill>
                          <a:latin typeface="Century Gothic" pitchFamily="34"/>
                        </a:rPr>
                        <a:t> beings  that are worshipped. </a:t>
                      </a:r>
                      <a:endParaRPr lang="en-GB" sz="1100" b="0" dirty="0">
                        <a:solidFill>
                          <a:schemeClr val="tx1"/>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21309474"/>
                  </a:ext>
                </a:extLst>
              </a:tr>
              <a:tr h="150125">
                <a:tc vMerge="1">
                  <a:txBody>
                    <a:bodyPr/>
                    <a:lstStyle/>
                    <a:p>
                      <a:endParaRPr lang="en-US"/>
                    </a:p>
                  </a:txBody>
                  <a:tcPr/>
                </a:tc>
                <a:tc vMerge="1">
                  <a:txBody>
                    <a:bodyPr/>
                    <a:lstStyle/>
                    <a:p>
                      <a:endParaRPr lang="en-US"/>
                    </a:p>
                  </a:txBody>
                  <a:tcPr/>
                </a:tc>
                <a:tc rowSpan="3">
                  <a:txBody>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Hinduism</a:t>
                      </a:r>
                      <a:r>
                        <a:rPr lang="en-GB" sz="1000" b="0" baseline="0" dirty="0">
                          <a:solidFill>
                            <a:schemeClr val="tx1"/>
                          </a:solidFill>
                          <a:latin typeface="Century Gothic" pitchFamily="34" charset="0"/>
                        </a:rPr>
                        <a:t> </a:t>
                      </a:r>
                      <a:r>
                        <a:rPr lang="en-GB" sz="1000" b="0" i="0" kern="1200" dirty="0">
                          <a:solidFill>
                            <a:srgbClr val="000000"/>
                          </a:solidFill>
                          <a:effectLst/>
                          <a:latin typeface="Century Gothic" pitchFamily="34" charset="0"/>
                          <a:ea typeface="+mn-ea"/>
                          <a:cs typeface="+mn-cs"/>
                        </a:rPr>
                        <a:t>is over 4,000 years old, making it one of the world's oldest religions. It is made up of a variety of different religious beliefs and practices. It originated near the Indus River in India. The name 'Hindu' comes from the word Indus.</a:t>
                      </a: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i="0" kern="1200" dirty="0">
                          <a:solidFill>
                            <a:srgbClr val="000000"/>
                          </a:solidFill>
                          <a:effectLst/>
                          <a:latin typeface="Century Gothic" pitchFamily="34" charset="0"/>
                          <a:ea typeface="+mn-ea"/>
                          <a:cs typeface="+mn-cs"/>
                        </a:rPr>
                        <a:t>Hindus believe that religion is more about what you do than what you believe;  that there is an universal god – Brahman and there is a part of Brahman in everyone. </a:t>
                      </a:r>
                      <a:endParaRPr lang="en-GB" sz="10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E5DFED"/>
                    </a:solidFill>
                  </a:tcPr>
                </a:tc>
                <a:tc vMerge="1">
                  <a:txBody>
                    <a:bodyPr/>
                    <a:lstStyle/>
                    <a:p>
                      <a:endParaRPr lang="en-US"/>
                    </a:p>
                  </a:txBody>
                  <a:tcPr/>
                </a:tc>
                <a:extLst>
                  <a:ext uri="{0D108BD9-81ED-4DB2-BD59-A6C34878D82A}">
                    <a16:rowId xmlns:a16="http://schemas.microsoft.com/office/drawing/2014/main" val="10006"/>
                  </a:ext>
                </a:extLst>
              </a:tr>
              <a:tr h="618496">
                <a:tc>
                  <a:txBody>
                    <a:bodyPr/>
                    <a:lstStyle/>
                    <a:p>
                      <a:pPr lvl="0" algn="l"/>
                      <a:r>
                        <a:rPr lang="en-GB" sz="1400" b="1" dirty="0">
                          <a:solidFill>
                            <a:srgbClr val="7C5DA3"/>
                          </a:solidFill>
                          <a:latin typeface="Century Gothic" pitchFamily="34"/>
                        </a:rPr>
                        <a:t>Brahma,</a:t>
                      </a:r>
                      <a:r>
                        <a:rPr lang="en-GB" sz="1400" b="1" baseline="0" dirty="0">
                          <a:solidFill>
                            <a:srgbClr val="7C5DA3"/>
                          </a:solidFill>
                          <a:latin typeface="Century Gothic" pitchFamily="34"/>
                        </a:rPr>
                        <a:t> Vishnu and Shiva</a:t>
                      </a:r>
                      <a:endParaRPr lang="en-GB" sz="1400" b="1" dirty="0">
                        <a:solidFill>
                          <a:srgbClr val="7C5DA3"/>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itchFamily="34"/>
                        </a:rPr>
                        <a:t>Brahma </a:t>
                      </a:r>
                      <a:r>
                        <a:rPr lang="en-GB" sz="1100" b="0" i="0" kern="1200" dirty="0">
                          <a:solidFill>
                            <a:srgbClr val="000000"/>
                          </a:solidFill>
                          <a:effectLst/>
                          <a:latin typeface="Century Gothic" pitchFamily="34" charset="0"/>
                          <a:ea typeface="+mn-ea"/>
                          <a:cs typeface="+mn-cs"/>
                        </a:rPr>
                        <a:t>is the creator;</a:t>
                      </a:r>
                      <a:r>
                        <a:rPr lang="en-GB" sz="1100" b="0" i="0" kern="1200" baseline="0" dirty="0">
                          <a:solidFill>
                            <a:srgbClr val="000000"/>
                          </a:solidFill>
                          <a:effectLst/>
                          <a:latin typeface="Century Gothic" pitchFamily="34" charset="0"/>
                          <a:ea typeface="+mn-ea"/>
                          <a:cs typeface="+mn-cs"/>
                        </a:rPr>
                        <a:t> Vishnu is the preserver and Shiva is the destroyer. </a:t>
                      </a:r>
                      <a:endParaRPr lang="en-GB" sz="1100" b="0" dirty="0">
                        <a:solidFill>
                          <a:schemeClr val="tx1"/>
                        </a:solidFill>
                        <a:latin typeface="Century Gothic"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7"/>
                  </a:ext>
                </a:extLst>
              </a:tr>
              <a:tr h="373949">
                <a:tc>
                  <a:txBody>
                    <a:bodyPr/>
                    <a:lstStyle/>
                    <a:p>
                      <a:pPr lvl="0" algn="l"/>
                      <a:r>
                        <a:rPr lang="en-GB" sz="1300" b="1" dirty="0">
                          <a:solidFill>
                            <a:srgbClr val="7C5DA3"/>
                          </a:solidFill>
                          <a:latin typeface="Century Gothic" pitchFamily="34"/>
                        </a:rPr>
                        <a:t>Rama and </a:t>
                      </a:r>
                      <a:r>
                        <a:rPr lang="en-GB" sz="1300" b="1" dirty="0" err="1">
                          <a:solidFill>
                            <a:srgbClr val="7C5DA3"/>
                          </a:solidFill>
                          <a:latin typeface="Century Gothic" pitchFamily="34"/>
                        </a:rPr>
                        <a:t>Sita</a:t>
                      </a:r>
                      <a:endParaRPr lang="en-GB" sz="1300" b="1" dirty="0">
                        <a:solidFill>
                          <a:srgbClr val="7C5DA3"/>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itchFamily="34"/>
                        </a:rPr>
                        <a:t>Rama is a good man who is married to a princess, </a:t>
                      </a:r>
                      <a:r>
                        <a:rPr lang="en-GB" sz="1100" b="0" dirty="0" err="1">
                          <a:solidFill>
                            <a:schemeClr val="tx1"/>
                          </a:solidFill>
                          <a:latin typeface="Century Gothic" pitchFamily="34"/>
                        </a:rPr>
                        <a:t>Sita</a:t>
                      </a:r>
                      <a:r>
                        <a:rPr lang="en-GB" sz="1100" b="0" dirty="0">
                          <a:solidFill>
                            <a:schemeClr val="tx1"/>
                          </a:solidFill>
                          <a:latin typeface="Century Gothic" pitchFamily="34"/>
                        </a:rPr>
                        <a:t>. </a:t>
                      </a: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450065808"/>
                  </a:ext>
                </a:extLst>
              </a:tr>
              <a:tr h="376840">
                <a:tc rowSpan="2">
                  <a:txBody>
                    <a:bodyPr/>
                    <a:lstStyle/>
                    <a:p>
                      <a:pPr lvl="0" algn="just"/>
                      <a:r>
                        <a:rPr lang="en-GB" sz="1400" b="1" dirty="0">
                          <a:solidFill>
                            <a:srgbClr val="7C5DA3"/>
                          </a:solidFill>
                          <a:latin typeface="Century Gothic" pitchFamily="34"/>
                        </a:rPr>
                        <a:t>Diwali</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lgn="l"/>
                      <a:r>
                        <a:rPr lang="en-GB" sz="1100" b="0" dirty="0">
                          <a:solidFill>
                            <a:schemeClr val="tx1"/>
                          </a:solidFill>
                          <a:latin typeface="Century Gothic" pitchFamily="34"/>
                        </a:rPr>
                        <a:t>A Hindu festival that usually</a:t>
                      </a:r>
                      <a:r>
                        <a:rPr lang="en-GB" sz="1100" b="0" baseline="0" dirty="0">
                          <a:solidFill>
                            <a:schemeClr val="tx1"/>
                          </a:solidFill>
                          <a:latin typeface="Century Gothic" pitchFamily="34"/>
                        </a:rPr>
                        <a:t> falls in October/November. </a:t>
                      </a:r>
                      <a:endParaRPr lang="en-GB" sz="1100" b="0" dirty="0">
                        <a:solidFill>
                          <a:schemeClr val="tx1"/>
                        </a:solidFill>
                        <a:latin typeface="Century Gothic" pitchFamily="34"/>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err="1">
                          <a:solidFill>
                            <a:schemeClr val="tx1"/>
                          </a:solidFill>
                          <a:latin typeface="Century Gothic" pitchFamily="34" charset="0"/>
                        </a:rPr>
                        <a:t>Aum</a:t>
                      </a:r>
                      <a:r>
                        <a:rPr lang="en-GB" sz="1000" b="0" dirty="0">
                          <a:solidFill>
                            <a:schemeClr val="tx1"/>
                          </a:solidFill>
                          <a:latin typeface="Century Gothic" pitchFamily="34" charset="0"/>
                        </a:rPr>
                        <a:t> is </a:t>
                      </a:r>
                      <a:r>
                        <a:rPr lang="en-GB" sz="1000" dirty="0">
                          <a:latin typeface="Century Gothic" pitchFamily="34" charset="0"/>
                        </a:rPr>
                        <a:t>made up of 3 sounds: ‘A’, ‘U’ and ‘M’. Many Hindus believe that it was the very first sound out of which the universe was created. </a:t>
                      </a:r>
                      <a:endParaRPr lang="en-GB" sz="10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E5DFED"/>
                    </a:solidFill>
                  </a:tcPr>
                </a:tc>
                <a:tc vMerge="1">
                  <a:txBody>
                    <a:bodyPr/>
                    <a:lstStyle/>
                    <a:p>
                      <a:endParaRPr lang="en-GB"/>
                    </a:p>
                  </a:txBody>
                  <a:tcPr/>
                </a:tc>
                <a:extLst>
                  <a:ext uri="{0D108BD9-81ED-4DB2-BD59-A6C34878D82A}">
                    <a16:rowId xmlns:a16="http://schemas.microsoft.com/office/drawing/2014/main" val="2262382906"/>
                  </a:ext>
                </a:extLst>
              </a:tr>
              <a:tr h="379701">
                <a:tc vMerge="1">
                  <a:txBody>
                    <a:bodyPr/>
                    <a:lstStyle/>
                    <a:p>
                      <a:pPr lvl="0" algn="just"/>
                      <a:endParaRPr lang="en-GB" sz="1400" b="1" dirty="0">
                        <a:solidFill>
                          <a:srgbClr val="7C5DA3"/>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lgn="just"/>
                      <a:endParaRPr lang="en-GB" sz="1000" dirty="0">
                        <a:solidFill>
                          <a:schemeClr val="tx1"/>
                        </a:solidFill>
                        <a:latin typeface="Century Gothic" pitchFamily="34"/>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1000" b="0" dirty="0">
                        <a:solidFill>
                          <a:schemeClr val="tx1"/>
                        </a:solidFill>
                        <a:latin typeface="Century Gothic" pitchFamily="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E5DFED"/>
                    </a:solidFill>
                  </a:tcPr>
                </a:tc>
                <a:tc>
                  <a:txBody>
                    <a:bodyPr/>
                    <a:lstStyle/>
                    <a:p>
                      <a:pPr lvl="0" algn="ctr"/>
                      <a:endParaRPr lang="en-GB" sz="1600" b="1" dirty="0">
                        <a:solidFill>
                          <a:schemeClr val="bg1"/>
                        </a:solidFill>
                        <a:latin typeface="Century Gothic" pitchFamily="34"/>
                      </a:endParaRPr>
                    </a:p>
                  </a:txBody>
                  <a:tcPr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061747062"/>
                  </a:ext>
                </a:extLst>
              </a:tr>
              <a:tr h="502962">
                <a:tc>
                  <a:txBody>
                    <a:bodyPr/>
                    <a:lstStyle/>
                    <a:p>
                      <a:pPr lvl="0" algn="just"/>
                      <a:r>
                        <a:rPr lang="en-GB" sz="1400" b="1" dirty="0">
                          <a:solidFill>
                            <a:srgbClr val="7C5DA3"/>
                          </a:solidFill>
                          <a:latin typeface="Century Gothic" pitchFamily="34"/>
                        </a:rPr>
                        <a:t>Ramayana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itchFamily="34"/>
                        </a:rPr>
                        <a:t>An</a:t>
                      </a:r>
                      <a:r>
                        <a:rPr lang="en-GB" sz="1100" b="0" baseline="0" dirty="0">
                          <a:solidFill>
                            <a:schemeClr val="tx1"/>
                          </a:solidFill>
                          <a:latin typeface="Century Gothic" pitchFamily="34"/>
                        </a:rPr>
                        <a:t> ancient </a:t>
                      </a:r>
                      <a:r>
                        <a:rPr lang="en-GB" sz="1100" b="0" baseline="0" dirty="0" err="1">
                          <a:solidFill>
                            <a:schemeClr val="tx1"/>
                          </a:solidFill>
                          <a:latin typeface="Century Gothic" pitchFamily="34" charset="0"/>
                        </a:rPr>
                        <a:t>sanskrit</a:t>
                      </a:r>
                      <a:r>
                        <a:rPr lang="en-GB" sz="1100" b="0" baseline="0" dirty="0">
                          <a:solidFill>
                            <a:schemeClr val="tx1"/>
                          </a:solidFill>
                          <a:latin typeface="Century Gothic" pitchFamily="34" charset="0"/>
                        </a:rPr>
                        <a:t> (</a:t>
                      </a:r>
                      <a:r>
                        <a:rPr lang="en-GB" sz="1100" b="0" i="0" kern="1200" dirty="0">
                          <a:solidFill>
                            <a:srgbClr val="000000"/>
                          </a:solidFill>
                          <a:effectLst/>
                          <a:latin typeface="Century Gothic" pitchFamily="34" charset="0"/>
                          <a:ea typeface="+mn-ea"/>
                          <a:cs typeface="+mn-cs"/>
                        </a:rPr>
                        <a:t>a language of India) story about Rama. </a:t>
                      </a:r>
                      <a:endParaRPr lang="en-GB" sz="1100" b="0" dirty="0">
                        <a:solidFill>
                          <a:schemeClr val="tx1"/>
                        </a:solidFill>
                        <a:latin typeface="Century Gothic"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just">
                        <a:buFont typeface="Wingdings" panose="05000000000000000000" pitchFamily="2" charset="2"/>
                        <a:buChar char="q"/>
                      </a:pPr>
                      <a:r>
                        <a:rPr lang="en-GB" sz="1000" b="0" dirty="0">
                          <a:solidFill>
                            <a:schemeClr val="tx1"/>
                          </a:solidFill>
                          <a:latin typeface="Century Gothic" pitchFamily="34"/>
                        </a:rPr>
                        <a:t>Diwali </a:t>
                      </a:r>
                      <a:r>
                        <a:rPr lang="en-GB" sz="1000" b="0" i="0" kern="1200" dirty="0">
                          <a:solidFill>
                            <a:srgbClr val="000000"/>
                          </a:solidFill>
                          <a:effectLst/>
                          <a:latin typeface="Century Gothic" pitchFamily="34" charset="0"/>
                          <a:ea typeface="+mn-ea"/>
                          <a:cs typeface="+mn-cs"/>
                        </a:rPr>
                        <a:t>means rows of lighted lamps. It is a festival of lights and</a:t>
                      </a:r>
                      <a:r>
                        <a:rPr lang="en-GB" sz="1000" b="0" i="0" kern="1200" baseline="0" dirty="0">
                          <a:solidFill>
                            <a:srgbClr val="000000"/>
                          </a:solidFill>
                          <a:effectLst/>
                          <a:latin typeface="Century Gothic" pitchFamily="34" charset="0"/>
                          <a:ea typeface="+mn-ea"/>
                          <a:cs typeface="+mn-cs"/>
                        </a:rPr>
                        <a:t> it is </a:t>
                      </a:r>
                      <a:r>
                        <a:rPr lang="en-GB" sz="1000" b="0" i="0" kern="1200" dirty="0">
                          <a:solidFill>
                            <a:srgbClr val="000000"/>
                          </a:solidFill>
                          <a:effectLst/>
                          <a:latin typeface="Century Gothic" pitchFamily="34" charset="0"/>
                          <a:ea typeface="+mn-ea"/>
                          <a:cs typeface="+mn-cs"/>
                        </a:rPr>
                        <a:t>celebrated</a:t>
                      </a:r>
                      <a:r>
                        <a:rPr lang="en-GB" sz="1000" b="0" i="0" kern="1200" baseline="0" dirty="0">
                          <a:solidFill>
                            <a:srgbClr val="000000"/>
                          </a:solidFill>
                          <a:effectLst/>
                          <a:latin typeface="Century Gothic" pitchFamily="34" charset="0"/>
                          <a:ea typeface="+mn-ea"/>
                          <a:cs typeface="+mn-cs"/>
                        </a:rPr>
                        <a:t> </a:t>
                      </a:r>
                      <a:r>
                        <a:rPr lang="en-GB" sz="1000" b="0" i="0" kern="1200" dirty="0">
                          <a:solidFill>
                            <a:srgbClr val="000000"/>
                          </a:solidFill>
                          <a:effectLst/>
                          <a:latin typeface="Century Gothic" pitchFamily="34" charset="0"/>
                          <a:ea typeface="+mn-ea"/>
                          <a:cs typeface="+mn-cs"/>
                        </a:rPr>
                        <a:t>with joy. During this festival, people light up their houses and shops. They worship Lord Ganesh for good welfare and prosperity and Goddess Lakshmi for wealth and wisdom.</a:t>
                      </a:r>
                      <a:endParaRPr lang="en-GB" sz="10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E5DFED"/>
                    </a:solidFill>
                  </a:tcPr>
                </a:tc>
                <a:tc rowSpan="2">
                  <a:txBody>
                    <a:bodyPr/>
                    <a:lstStyle/>
                    <a:p>
                      <a:pPr lvl="0"/>
                      <a:endParaRPr lang="en-GB" sz="1000" b="0" dirty="0">
                        <a:solidFill>
                          <a:schemeClr val="tx1"/>
                        </a:solidFill>
                        <a:latin typeface="Century Gothic" pitchFamily="34"/>
                      </a:endParaRPr>
                    </a:p>
                  </a:txBody>
                  <a:tcP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7623749"/>
                  </a:ext>
                </a:extLst>
              </a:tr>
              <a:tr h="396271">
                <a:tc>
                  <a:txBody>
                    <a:bodyPr/>
                    <a:lstStyle/>
                    <a:p>
                      <a:pPr lvl="0" algn="just"/>
                      <a:r>
                        <a:rPr lang="en-GB" sz="1400" b="1" dirty="0">
                          <a:solidFill>
                            <a:srgbClr val="7C5DA3"/>
                          </a:solidFill>
                          <a:latin typeface="Century Gothic" pitchFamily="34"/>
                        </a:rPr>
                        <a:t>Atman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itchFamily="34"/>
                        </a:rPr>
                        <a:t>Inner</a:t>
                      </a:r>
                      <a:r>
                        <a:rPr lang="en-GB" sz="1100" b="0" baseline="0" dirty="0">
                          <a:solidFill>
                            <a:schemeClr val="tx1"/>
                          </a:solidFill>
                          <a:latin typeface="Century Gothic" pitchFamily="34"/>
                        </a:rPr>
                        <a:t> soul or self.</a:t>
                      </a:r>
                      <a:endParaRPr lang="en-GB" sz="1100" b="0" dirty="0">
                        <a:solidFill>
                          <a:schemeClr val="tx1"/>
                        </a:solidFill>
                        <a:latin typeface="Century Gothic" pitchFamily="34"/>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000" b="0" dirty="0">
                        <a:solidFill>
                          <a:schemeClr val="tx1"/>
                        </a:solidFill>
                        <a:latin typeface="Century Gothic" pitchFamily="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E5DFED"/>
                    </a:solidFill>
                  </a:tcPr>
                </a:tc>
                <a:tc vMerge="1">
                  <a:txBody>
                    <a:bodyPr/>
                    <a:lstStyle/>
                    <a:p>
                      <a:endParaRPr lang="en-GB"/>
                    </a:p>
                  </a:txBody>
                  <a:tcPr/>
                </a:tc>
                <a:extLst>
                  <a:ext uri="{0D108BD9-81ED-4DB2-BD59-A6C34878D82A}">
                    <a16:rowId xmlns:a16="http://schemas.microsoft.com/office/drawing/2014/main" val="3628729806"/>
                  </a:ext>
                </a:extLst>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912996" y="4966293"/>
            <a:ext cx="2094526" cy="1502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614881" y="749347"/>
            <a:ext cx="1095375"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851140" y="777922"/>
            <a:ext cx="942975" cy="140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906140" y="792209"/>
            <a:ext cx="96202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912996" y="1076822"/>
            <a:ext cx="1121493" cy="1216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792872" y="2108713"/>
            <a:ext cx="1112761" cy="1548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869383" y="3458287"/>
            <a:ext cx="1362564" cy="1508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614881" y="2163809"/>
            <a:ext cx="3099818" cy="261610"/>
          </a:xfrm>
          <a:prstGeom prst="rect">
            <a:avLst/>
          </a:prstGeom>
          <a:noFill/>
        </p:spPr>
        <p:txBody>
          <a:bodyPr wrap="square" rtlCol="0">
            <a:spAutoFit/>
          </a:bodyPr>
          <a:lstStyle/>
          <a:p>
            <a:r>
              <a:rPr lang="en-GB" sz="1100" dirty="0">
                <a:latin typeface="Century Gothic" pitchFamily="34" charset="0"/>
              </a:rPr>
              <a:t>   Brahma                  Vishnu                 Shiva</a:t>
            </a:r>
            <a:endParaRPr lang="en-US" sz="1100" dirty="0">
              <a:latin typeface="Century Gothic" pitchFamily="34" charset="0"/>
            </a:endParaRPr>
          </a:p>
        </p:txBody>
      </p:sp>
      <p:sp>
        <p:nvSpPr>
          <p:cNvPr id="4" name="TextBox 3"/>
          <p:cNvSpPr txBox="1"/>
          <p:nvPr/>
        </p:nvSpPr>
        <p:spPr>
          <a:xfrm>
            <a:off x="8231947" y="6141493"/>
            <a:ext cx="673686" cy="276999"/>
          </a:xfrm>
          <a:prstGeom prst="rect">
            <a:avLst/>
          </a:prstGeom>
          <a:noFill/>
        </p:spPr>
        <p:txBody>
          <a:bodyPr wrap="square" rtlCol="0">
            <a:spAutoFit/>
          </a:bodyPr>
          <a:lstStyle/>
          <a:p>
            <a:r>
              <a:rPr lang="en-GB" sz="1200" dirty="0" err="1">
                <a:latin typeface="Century Gothic" pitchFamily="34" charset="0"/>
              </a:rPr>
              <a:t>Aum</a:t>
            </a:r>
            <a:endParaRPr lang="en-US" sz="1200" dirty="0">
              <a:latin typeface="Century Gothic" pitchFamily="34" charset="0"/>
            </a:endParaRPr>
          </a:p>
        </p:txBody>
      </p:sp>
      <p:pic>
        <p:nvPicPr>
          <p:cNvPr id="13" name="Picture 2"/>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864620" y="1478009"/>
            <a:ext cx="422917" cy="339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txBox="1">
            <a:spLocks noGrp="1" noChangeArrowheads="1"/>
          </p:cNvSpPr>
          <p:nvPr>
            <p:ph type="title"/>
          </p:nvPr>
        </p:nvSpPr>
        <p:spPr>
          <a:xfrm>
            <a:off x="354842" y="150596"/>
            <a:ext cx="8024031" cy="492125"/>
          </a:xfrm>
        </p:spPr>
        <p:txBody>
          <a:bodyPr anchorCtr="1"/>
          <a:lstStyle/>
          <a:p>
            <a:pPr algn="ctr" eaLnBrk="1" hangingPunct="1"/>
            <a:r>
              <a:rPr lang="en-GB" altLang="en-US" sz="3200" b="1" dirty="0">
                <a:solidFill>
                  <a:srgbClr val="7030A0"/>
                </a:solidFill>
                <a:latin typeface="Century Gothic" panose="020B0502020202020204" pitchFamily="34" charset="0"/>
              </a:rPr>
              <a:t>Being a Hindu: LKS2 Knowledge Mat </a:t>
            </a:r>
            <a:r>
              <a:rPr lang="en-GB" altLang="en-US" sz="1200" b="1" dirty="0">
                <a:solidFill>
                  <a:srgbClr val="7030A0"/>
                </a:solidFill>
                <a:latin typeface="Century Gothic" panose="020B0502020202020204" pitchFamily="34" charset="0"/>
              </a:rPr>
              <a:t>(L2.8 Y4)</a:t>
            </a:r>
            <a:endParaRPr lang="en-GB" altLang="en-US" sz="12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297551820"/>
              </p:ext>
            </p:extLst>
          </p:nvPr>
        </p:nvGraphicFramePr>
        <p:xfrm>
          <a:off x="242887" y="693405"/>
          <a:ext cx="8658226" cy="6048590"/>
        </p:xfrm>
        <a:graphic>
          <a:graphicData uri="http://schemas.openxmlformats.org/drawingml/2006/table">
            <a:tbl>
              <a:tblPr firstRow="1" bandRow="1">
                <a:effectLst/>
                <a:tableStyleId>{5C22544A-7EE6-4342-B048-85BDC9FD1C3A}</a:tableStyleId>
              </a:tblPr>
              <a:tblGrid>
                <a:gridCol w="1080946">
                  <a:extLst>
                    <a:ext uri="{9D8B030D-6E8A-4147-A177-3AD203B41FA5}">
                      <a16:colId xmlns:a16="http://schemas.microsoft.com/office/drawing/2014/main" val="2856023917"/>
                    </a:ext>
                  </a:extLst>
                </a:gridCol>
                <a:gridCol w="1214651">
                  <a:extLst>
                    <a:ext uri="{9D8B030D-6E8A-4147-A177-3AD203B41FA5}">
                      <a16:colId xmlns:a16="http://schemas.microsoft.com/office/drawing/2014/main" val="3951551185"/>
                    </a:ext>
                  </a:extLst>
                </a:gridCol>
                <a:gridCol w="4256316">
                  <a:extLst>
                    <a:ext uri="{9D8B030D-6E8A-4147-A177-3AD203B41FA5}">
                      <a16:colId xmlns:a16="http://schemas.microsoft.com/office/drawing/2014/main" val="3283858985"/>
                    </a:ext>
                  </a:extLst>
                </a:gridCol>
                <a:gridCol w="2106313">
                  <a:extLst>
                    <a:ext uri="{9D8B030D-6E8A-4147-A177-3AD203B41FA5}">
                      <a16:colId xmlns:a16="http://schemas.microsoft.com/office/drawing/2014/main" val="1262213171"/>
                    </a:ext>
                  </a:extLst>
                </a:gridCol>
              </a:tblGrid>
              <a:tr h="622687">
                <a:tc gridSpan="2">
                  <a:txBody>
                    <a:bodyPr/>
                    <a:lstStyle/>
                    <a:p>
                      <a:pPr lvl="0" algn="ctr"/>
                      <a:r>
                        <a:rPr lang="en-GB" sz="1800" dirty="0">
                          <a:latin typeface="Century Gothic" pitchFamily="34"/>
                        </a:rPr>
                        <a:t>Subject Specific Vocabulary</a:t>
                      </a: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3">
                  <a:txBody>
                    <a:bodyPr/>
                    <a:lstStyle/>
                    <a:p>
                      <a:pPr lvl="0" algn="just"/>
                      <a:endParaRPr lang="en-GB" sz="1800" dirty="0">
                        <a:latin typeface="Century Gothic" pitchFamily="34"/>
                      </a:endParaRP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chemeClr val="bg1"/>
                          </a:solidFill>
                          <a:effectLst/>
                          <a:uLnTx/>
                          <a:uFillTx/>
                          <a:latin typeface="Century Gothic" pitchFamily="34"/>
                          <a:ea typeface="+mn-ea"/>
                          <a:cs typeface="+mn-cs"/>
                        </a:rPr>
                        <a:t>Exciting books</a:t>
                      </a:r>
                    </a:p>
                    <a:p>
                      <a:pPr lvl="0"/>
                      <a:endParaRPr lang="en-GB" sz="1600" dirty="0">
                        <a:latin typeface="Century Gothic" pitchFamily="34"/>
                      </a:endParaRP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33730">
                <a:tc>
                  <a:txBody>
                    <a:bodyPr/>
                    <a:lstStyle/>
                    <a:p>
                      <a:pPr lvl="0" algn="just"/>
                      <a:r>
                        <a:rPr lang="en-GB" sz="1400" b="1" dirty="0">
                          <a:solidFill>
                            <a:srgbClr val="7C5DA3"/>
                          </a:solidFill>
                          <a:latin typeface="Century Gothic" pitchFamily="34"/>
                        </a:rPr>
                        <a:t>Hinduism</a:t>
                      </a: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a:rPr>
                        <a:t>A European word for describing a wide religious tradition</a:t>
                      </a: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7">
                  <a:txBody>
                    <a:bodyPr/>
                    <a:lstStyle/>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33730">
                <a:tc>
                  <a:txBody>
                    <a:bodyPr/>
                    <a:lstStyle/>
                    <a:p>
                      <a:pPr lvl="0" algn="just"/>
                      <a:r>
                        <a:rPr lang="en-GB" sz="1400" b="1" dirty="0" err="1">
                          <a:solidFill>
                            <a:srgbClr val="7C5DA3"/>
                          </a:solidFill>
                          <a:latin typeface="Century Gothic" pitchFamily="34"/>
                        </a:rPr>
                        <a:t>Sanatan</a:t>
                      </a:r>
                      <a:r>
                        <a:rPr lang="en-GB" sz="1400" b="1" dirty="0">
                          <a:solidFill>
                            <a:srgbClr val="7C5DA3"/>
                          </a:solidFill>
                          <a:latin typeface="Century Gothic" pitchFamily="34"/>
                        </a:rPr>
                        <a:t> Dharma</a:t>
                      </a: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anose="020B0502020202020204" pitchFamily="34" charset="0"/>
                        </a:rPr>
                        <a:t>Eternal way; this is a complete way of life, not just beliefs.</a:t>
                      </a:r>
                      <a:r>
                        <a:rPr lang="en-GB" sz="1100" b="0" baseline="0" dirty="0">
                          <a:solidFill>
                            <a:schemeClr val="tx1"/>
                          </a:solidFill>
                          <a:latin typeface="Century Gothic" panose="020B0502020202020204" pitchFamily="34" charset="0"/>
                        </a:rPr>
                        <a:t> </a:t>
                      </a:r>
                      <a:endParaRPr lang="en-GB" sz="1100" b="0" dirty="0">
                        <a:solidFill>
                          <a:schemeClr val="tx1"/>
                        </a:solidFill>
                        <a:latin typeface="Century Gothic" panose="020B0502020202020204" pitchFamily="34" charset="0"/>
                      </a:endParaRP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641663132"/>
                  </a:ext>
                </a:extLst>
              </a:tr>
              <a:tr h="497245">
                <a:tc>
                  <a:txBody>
                    <a:bodyPr/>
                    <a:lstStyle/>
                    <a:p>
                      <a:pPr lvl="0" algn="just"/>
                      <a:r>
                        <a:rPr lang="en-GB" sz="1400" b="1" dirty="0" err="1">
                          <a:solidFill>
                            <a:srgbClr val="7C5DA3"/>
                          </a:solidFill>
                          <a:latin typeface="Century Gothic" pitchFamily="34"/>
                        </a:rPr>
                        <a:t>Murtis</a:t>
                      </a:r>
                      <a:endParaRPr lang="en-GB" sz="1400" b="1" dirty="0">
                        <a:solidFill>
                          <a:srgbClr val="7C5DA3"/>
                        </a:solidFill>
                        <a:latin typeface="Century Gothic" pitchFamily="34"/>
                      </a:endParaRP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anose="020B0502020202020204" pitchFamily="34" charset="0"/>
                        </a:rPr>
                        <a:t>Family shrine</a:t>
                      </a: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7030A0"/>
                          </a:solidFill>
                          <a:latin typeface="Century Gothic" panose="020B0502020202020204" pitchFamily="34" charset="0"/>
                        </a:rPr>
                        <a:t>Sticky Knowledge –</a:t>
                      </a:r>
                      <a:r>
                        <a:rPr lang="en-GB" sz="1800" b="1" baseline="0" dirty="0">
                          <a:solidFill>
                            <a:srgbClr val="7030A0"/>
                          </a:solidFill>
                          <a:latin typeface="Century Gothic" panose="020B0502020202020204" pitchFamily="34" charset="0"/>
                        </a:rPr>
                        <a:t> What does it mean to be a Hindu in Britain today? </a:t>
                      </a:r>
                      <a:r>
                        <a:rPr lang="en-GB" sz="1200" b="1" baseline="0" dirty="0">
                          <a:solidFill>
                            <a:srgbClr val="7030A0"/>
                          </a:solidFill>
                          <a:latin typeface="Century Gothic" panose="020B0502020202020204" pitchFamily="34" charset="0"/>
                        </a:rPr>
                        <a:t>(links to L2.7)</a:t>
                      </a:r>
                      <a:endParaRPr lang="en-GB" sz="1200" b="1" dirty="0">
                        <a:solidFill>
                          <a:srgbClr val="7030A0"/>
                        </a:solidFill>
                        <a:latin typeface="Century Gothic" panose="020B0502020202020204" pitchFamily="34" charset="0"/>
                      </a:endParaRP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2239335589"/>
                  </a:ext>
                </a:extLst>
              </a:tr>
              <a:tr h="130730">
                <a:tc rowSpan="2">
                  <a:txBody>
                    <a:bodyPr/>
                    <a:lstStyle/>
                    <a:p>
                      <a:pPr lvl="0" algn="just"/>
                      <a:r>
                        <a:rPr lang="en-GB" sz="1400" b="1" dirty="0" err="1">
                          <a:solidFill>
                            <a:srgbClr val="7C5DA3"/>
                          </a:solidFill>
                          <a:latin typeface="Century Gothic" pitchFamily="34"/>
                        </a:rPr>
                        <a:t>Mandir</a:t>
                      </a:r>
                      <a:endParaRPr lang="en-GB" sz="1400" b="1" dirty="0">
                        <a:solidFill>
                          <a:srgbClr val="7C5DA3"/>
                        </a:solidFill>
                        <a:latin typeface="Century Gothic" pitchFamily="34"/>
                      </a:endParaRP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Century Gothic" panose="020B0502020202020204" pitchFamily="34" charset="0"/>
                          <a:ea typeface="+mn-ea"/>
                          <a:cs typeface="+mn-cs"/>
                        </a:rPr>
                        <a:t>Hindu temple</a:t>
                      </a: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4"/>
                  </a:ext>
                </a:extLst>
              </a:tr>
              <a:tr h="186821">
                <a:tc vMerge="1">
                  <a:txBody>
                    <a:bodyPr/>
                    <a:lstStyle/>
                    <a:p>
                      <a:endParaRPr lang="en-US"/>
                    </a:p>
                  </a:txBody>
                  <a:tcPr/>
                </a:tc>
                <a:tc vMerge="1">
                  <a:txBody>
                    <a:bodyPr/>
                    <a:lstStyle/>
                    <a:p>
                      <a:endParaRPr lang="en-US"/>
                    </a:p>
                  </a:txBody>
                  <a:tcPr/>
                </a:tc>
                <a:tc rowSpan="4">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i="0" kern="1200" dirty="0">
                          <a:solidFill>
                            <a:srgbClr val="000000"/>
                          </a:solidFill>
                          <a:effectLst/>
                          <a:latin typeface="Century Gothic" pitchFamily="34" charset="0"/>
                          <a:ea typeface="+mn-ea"/>
                          <a:cs typeface="+mn-cs"/>
                        </a:rPr>
                        <a:t>Most Hindus worship (puja) every day at home and have a shrine there. A shrine can be anything from a room, a small altar or simply pictures or statues. Family members often worship together. At the shrine, Hindus make offerings to a </a:t>
                      </a:r>
                      <a:r>
                        <a:rPr lang="en-GB" sz="1100" b="0" i="0" kern="1200" dirty="0" err="1">
                          <a:solidFill>
                            <a:srgbClr val="000000"/>
                          </a:solidFill>
                          <a:effectLst/>
                          <a:latin typeface="Century Gothic" pitchFamily="34" charset="0"/>
                          <a:ea typeface="+mn-ea"/>
                          <a:cs typeface="+mn-cs"/>
                        </a:rPr>
                        <a:t>murti</a:t>
                      </a:r>
                      <a:r>
                        <a:rPr lang="en-GB" sz="1100" b="0" i="0" kern="1200" dirty="0">
                          <a:solidFill>
                            <a:srgbClr val="000000"/>
                          </a:solidFill>
                          <a:effectLst/>
                          <a:latin typeface="Century Gothic" pitchFamily="34" charset="0"/>
                          <a:ea typeface="+mn-ea"/>
                          <a:cs typeface="+mn-cs"/>
                        </a:rPr>
                        <a:t>.</a:t>
                      </a:r>
                      <a:endParaRPr kumimoji="0" lang="en-GB" sz="110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endParaRPr>
                    </a:p>
                  </a:txBody>
                  <a:tcPr marT="45716" marB="4571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6"/>
                  </a:ext>
                </a:extLst>
              </a:tr>
              <a:tr h="301336">
                <a:tc>
                  <a:txBody>
                    <a:bodyPr/>
                    <a:lstStyle/>
                    <a:p>
                      <a:pPr lvl="0" algn="just"/>
                      <a:r>
                        <a:rPr lang="en-GB" sz="1400" b="1" dirty="0">
                          <a:solidFill>
                            <a:srgbClr val="7C5DA3"/>
                          </a:solidFill>
                          <a:latin typeface="Century Gothic" pitchFamily="34"/>
                        </a:rPr>
                        <a:t>Dharma</a:t>
                      </a: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dirty="0">
                          <a:solidFill>
                            <a:schemeClr val="tx1"/>
                          </a:solidFill>
                          <a:latin typeface="Century Gothic" panose="020B0502020202020204" pitchFamily="34" charset="0"/>
                        </a:rPr>
                        <a:t>A Hindus holy way of life.</a:t>
                      </a: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5"/>
                  </a:ext>
                </a:extLst>
              </a:tr>
              <a:tr h="188569">
                <a:tc rowSpan="3">
                  <a:txBody>
                    <a:bodyPr/>
                    <a:lstStyle/>
                    <a:p>
                      <a:pPr lvl="0" algn="just"/>
                      <a:r>
                        <a:rPr lang="en-GB" sz="1400" b="1" dirty="0">
                          <a:solidFill>
                            <a:srgbClr val="7C5DA3"/>
                          </a:solidFill>
                          <a:latin typeface="Century Gothic" pitchFamily="34"/>
                        </a:rPr>
                        <a:t>Bhagavad</a:t>
                      </a:r>
                      <a:r>
                        <a:rPr lang="en-GB" sz="1400" b="1" baseline="0" dirty="0">
                          <a:solidFill>
                            <a:srgbClr val="7C5DA3"/>
                          </a:solidFill>
                          <a:latin typeface="Century Gothic" pitchFamily="34"/>
                        </a:rPr>
                        <a:t> Gita</a:t>
                      </a:r>
                      <a:endParaRPr lang="en-GB" sz="1400" b="1" dirty="0">
                        <a:solidFill>
                          <a:srgbClr val="7C5DA3"/>
                        </a:solidFill>
                        <a:latin typeface="Century Gothic" pitchFamily="34"/>
                      </a:endParaRP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lvl="0" algn="l"/>
                      <a:r>
                        <a:rPr lang="en-GB" sz="1100" b="0" dirty="0">
                          <a:solidFill>
                            <a:schemeClr val="tx1"/>
                          </a:solidFill>
                          <a:latin typeface="Century Gothic" panose="020B0502020202020204" pitchFamily="34" charset="0"/>
                        </a:rPr>
                        <a:t>Hindu</a:t>
                      </a:r>
                      <a:r>
                        <a:rPr lang="en-GB" sz="1100" b="0" baseline="0" dirty="0">
                          <a:solidFill>
                            <a:schemeClr val="tx1"/>
                          </a:solidFill>
                          <a:latin typeface="Century Gothic" panose="020B0502020202020204" pitchFamily="34" charset="0"/>
                        </a:rPr>
                        <a:t> holy text</a:t>
                      </a:r>
                      <a:endParaRPr lang="en-GB" sz="1100" b="0" dirty="0">
                        <a:solidFill>
                          <a:schemeClr val="tx1"/>
                        </a:solidFill>
                        <a:latin typeface="Century Gothic" panose="020B0502020202020204" pitchFamily="34" charset="0"/>
                      </a:endParaRPr>
                    </a:p>
                  </a:txBody>
                  <a:tcPr marT="45716" marB="4571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lvl="0"/>
                      <a:endParaRPr lang="en-GB" sz="1100" dirty="0">
                        <a:latin typeface="Century Gothic" pitchFamily="34"/>
                      </a:endParaRPr>
                    </a:p>
                  </a:txBody>
                  <a:tcPr marT="45716" marB="45716">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141144">
                <a:tc vMerge="1">
                  <a:txBody>
                    <a:bodyPr/>
                    <a:lstStyle/>
                    <a:p>
                      <a:endParaRPr lang="en-GB"/>
                    </a:p>
                  </a:txBody>
                  <a:tcPr/>
                </a:tc>
                <a:tc vMerge="1">
                  <a:txBody>
                    <a:bodyPr/>
                    <a:lstStyle/>
                    <a:p>
                      <a:endParaRPr lang="en-GB"/>
                    </a:p>
                  </a:txBody>
                  <a:tcPr/>
                </a:tc>
                <a:tc vMerge="1">
                  <a:txBody>
                    <a:bodyPr/>
                    <a:lstStyle/>
                    <a:p>
                      <a:endParaRPr lang="en-GB"/>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chemeClr val="bg1"/>
                        </a:solidFill>
                        <a:effectLst/>
                        <a:uLnTx/>
                        <a:uFillTx/>
                        <a:latin typeface="Century Gothic" pitchFamily="34"/>
                        <a:ea typeface="+mn-ea"/>
                        <a:cs typeface="+mn-cs"/>
                      </a:endParaRPr>
                    </a:p>
                  </a:txBody>
                  <a:tcPr marT="45716" marB="45716"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9"/>
                  </a:ext>
                </a:extLst>
              </a:tr>
              <a:tr h="216009">
                <a:tc vMerge="1">
                  <a:txBody>
                    <a:bodyPr/>
                    <a:lstStyle/>
                    <a:p>
                      <a:endParaRPr lang="en-US"/>
                    </a:p>
                  </a:txBody>
                  <a:tcPr/>
                </a:tc>
                <a:tc vMerge="1">
                  <a:txBody>
                    <a:bodyPr/>
                    <a:lstStyle/>
                    <a:p>
                      <a:endParaRPr lang="en-US"/>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100" b="0" i="0" u="none" strike="noStrike" kern="1200" cap="none" spc="0" normalizeH="0" baseline="0" noProof="0" dirty="0" err="1">
                          <a:ln>
                            <a:noFill/>
                          </a:ln>
                          <a:solidFill>
                            <a:prstClr val="black"/>
                          </a:solidFill>
                          <a:effectLst/>
                          <a:uLnTx/>
                          <a:uFillTx/>
                          <a:latin typeface="Century Gothic" pitchFamily="34"/>
                          <a:ea typeface="+mn-ea"/>
                          <a:cs typeface="+mn-cs"/>
                        </a:rPr>
                        <a:t>Holi</a:t>
                      </a:r>
                      <a:r>
                        <a:rPr kumimoji="0" lang="en-GB" sz="1100" b="0" i="0" u="none" strike="noStrike" kern="1200" cap="none" spc="0" normalizeH="0" baseline="0" noProof="0" dirty="0">
                          <a:ln>
                            <a:noFill/>
                          </a:ln>
                          <a:solidFill>
                            <a:prstClr val="black"/>
                          </a:solidFill>
                          <a:effectLst/>
                          <a:uLnTx/>
                          <a:uFillTx/>
                          <a:latin typeface="Century Gothic" pitchFamily="34"/>
                          <a:ea typeface="+mn-ea"/>
                          <a:cs typeface="+mn-cs"/>
                        </a:rPr>
                        <a:t> – </a:t>
                      </a:r>
                      <a:r>
                        <a:rPr kumimoji="0" lang="en-GB" sz="1100" b="0" i="0" u="none" strike="noStrike" kern="1200" cap="none" spc="0" normalizeH="0" baseline="0" noProof="0" dirty="0">
                          <a:ln>
                            <a:noFill/>
                          </a:ln>
                          <a:solidFill>
                            <a:prstClr val="black"/>
                          </a:solidFill>
                          <a:effectLst/>
                          <a:uLnTx/>
                          <a:uFillTx/>
                          <a:latin typeface="Century Gothic" pitchFamily="34" charset="0"/>
                          <a:ea typeface="+mn-ea"/>
                          <a:cs typeface="+mn-cs"/>
                        </a:rPr>
                        <a:t>this festival </a:t>
                      </a:r>
                      <a:r>
                        <a:rPr lang="en-GB" sz="1100" b="0" i="0" kern="1200" dirty="0">
                          <a:solidFill>
                            <a:srgbClr val="000000"/>
                          </a:solidFill>
                          <a:effectLst/>
                          <a:latin typeface="Century Gothic" pitchFamily="34" charset="0"/>
                          <a:ea typeface="+mn-ea"/>
                          <a:cs typeface="+mn-cs"/>
                        </a:rPr>
                        <a:t>marks the arrival of spring</a:t>
                      </a:r>
                      <a:r>
                        <a:rPr lang="en-GB" sz="1100" b="0" i="0" kern="1200" baseline="0" dirty="0">
                          <a:solidFill>
                            <a:srgbClr val="000000"/>
                          </a:solidFill>
                          <a:effectLst/>
                          <a:latin typeface="Century Gothic" pitchFamily="34" charset="0"/>
                          <a:ea typeface="+mn-ea"/>
                          <a:cs typeface="+mn-cs"/>
                        </a:rPr>
                        <a:t> and </a:t>
                      </a:r>
                      <a:r>
                        <a:rPr lang="en-GB" sz="1100" b="0" i="0" kern="1200" dirty="0">
                          <a:solidFill>
                            <a:srgbClr val="000000"/>
                          </a:solidFill>
                          <a:effectLst/>
                          <a:latin typeface="Century Gothic" pitchFamily="34" charset="0"/>
                          <a:ea typeface="+mn-ea"/>
                          <a:cs typeface="+mn-cs"/>
                        </a:rPr>
                        <a:t> also celebrates fertility, colour, love, and the triumph of good over evil.</a:t>
                      </a:r>
                      <a:endParaRPr kumimoji="0" lang="en-GB" sz="1100" b="0" i="0" u="none" strike="noStrike" kern="1200" cap="none" spc="0" normalizeH="0" baseline="0" noProof="0" dirty="0">
                        <a:ln>
                          <a:noFill/>
                        </a:ln>
                        <a:solidFill>
                          <a:prstClr val="black"/>
                        </a:solidFill>
                        <a:effectLst/>
                        <a:uLnTx/>
                        <a:uFillTx/>
                        <a:latin typeface="Century Gothic" pitchFamily="34" charset="0"/>
                        <a:ea typeface="+mn-ea"/>
                        <a:cs typeface="+mn-cs"/>
                      </a:endParaRPr>
                    </a:p>
                  </a:txBody>
                  <a:tcPr marT="45716" marB="4571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11"/>
                  </a:ext>
                </a:extLst>
              </a:tr>
              <a:tr h="316254">
                <a:tc rowSpan="2">
                  <a:txBody>
                    <a:bodyPr/>
                    <a:lstStyle/>
                    <a:p>
                      <a:pPr lvl="0" algn="just"/>
                      <a:r>
                        <a:rPr lang="en-GB" sz="1400" b="1" dirty="0" err="1">
                          <a:solidFill>
                            <a:srgbClr val="7C5DA3"/>
                          </a:solidFill>
                          <a:latin typeface="Century Gothic" pitchFamily="34"/>
                        </a:rPr>
                        <a:t>Holi</a:t>
                      </a:r>
                      <a:endParaRPr lang="en-GB" sz="1400" b="1" dirty="0">
                        <a:solidFill>
                          <a:srgbClr val="7C5DA3"/>
                        </a:solidFill>
                        <a:latin typeface="Century Gothic" pitchFamily="34"/>
                      </a:endParaRP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Hindu festival of colours</a:t>
                      </a:r>
                    </a:p>
                  </a:txBody>
                  <a:tcPr marT="45716" marB="4571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4">
                  <a:txBody>
                    <a:bodyPr/>
                    <a:lstStyle/>
                    <a:p>
                      <a:endParaRPr lang="en-GB" dirty="0"/>
                    </a:p>
                  </a:txBody>
                  <a:tcPr marT="45716" marB="45716">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0"/>
                  </a:ext>
                </a:extLst>
              </a:tr>
              <a:tr h="227854">
                <a:tc vMerge="1">
                  <a:txBody>
                    <a:bodyPr/>
                    <a:lstStyle/>
                    <a:p>
                      <a:endParaRPr lang="en-US"/>
                    </a:p>
                  </a:txBody>
                  <a:tcPr/>
                </a:tc>
                <a:tc vMerge="1">
                  <a:txBody>
                    <a:bodyPr/>
                    <a:lstStyle/>
                    <a:p>
                      <a:endParaRPr lang="en-US"/>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100" b="0" i="0" u="none" strike="noStrike" kern="1200" cap="none" spc="0" normalizeH="0" baseline="0" noProof="0" dirty="0">
                          <a:ln>
                            <a:noFill/>
                          </a:ln>
                          <a:solidFill>
                            <a:prstClr val="black"/>
                          </a:solidFill>
                          <a:effectLst/>
                          <a:uLnTx/>
                          <a:uFillTx/>
                          <a:latin typeface="Century Gothic" pitchFamily="34"/>
                          <a:ea typeface="+mn-ea"/>
                          <a:cs typeface="+mn-cs"/>
                        </a:rPr>
                        <a:t>Hindus have many traditions and customs such as daily prayer, they greet each other with the word ‘Namaste’, they show respect to their elders by taking care of them in their old age and they sing hymns/songs. </a:t>
                      </a:r>
                    </a:p>
                  </a:txBody>
                  <a:tcPr marT="45716" marB="4571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12"/>
                  </a:ext>
                </a:extLst>
              </a:tr>
              <a:tr h="526080">
                <a:tc rowSpan="2">
                  <a:txBody>
                    <a:bodyPr/>
                    <a:lstStyle/>
                    <a:p>
                      <a:pPr marL="0" marR="0" lvl="0" indent="0" algn="just" defTabSz="914400" rtl="0" fontAlgn="auto" hangingPunct="1">
                        <a:lnSpc>
                          <a:spcPct val="100000"/>
                        </a:lnSpc>
                        <a:spcBef>
                          <a:spcPts val="0"/>
                        </a:spcBef>
                        <a:spcAft>
                          <a:spcPts val="0"/>
                        </a:spcAft>
                        <a:buNone/>
                        <a:tabLst/>
                      </a:pPr>
                      <a:r>
                        <a:rPr lang="en-GB" sz="1400" b="1" dirty="0">
                          <a:solidFill>
                            <a:srgbClr val="7C5DA3"/>
                          </a:solidFill>
                          <a:latin typeface="Century Gothic" pitchFamily="34"/>
                        </a:rPr>
                        <a:t>Puja</a:t>
                      </a: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lgn="l"/>
                      <a:r>
                        <a:rPr lang="en-GB" sz="1100" dirty="0">
                          <a:solidFill>
                            <a:schemeClr val="tx1"/>
                          </a:solidFill>
                          <a:latin typeface="Century Gothic" panose="020B0502020202020204" pitchFamily="34" charset="0"/>
                        </a:rPr>
                        <a:t>Daily prayer/worship</a:t>
                      </a:r>
                    </a:p>
                  </a:txBody>
                  <a:tcPr marT="45716" marB="4571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3"/>
                  </a:ext>
                </a:extLst>
              </a:tr>
              <a:tr h="371463">
                <a:tc vMerge="1">
                  <a:txBody>
                    <a:bodyPr/>
                    <a:lstStyle/>
                    <a:p>
                      <a:pPr lvl="0"/>
                      <a:endParaRPr lang="en-GB" sz="1400" b="1" dirty="0">
                        <a:solidFill>
                          <a:srgbClr val="7C5DA3"/>
                        </a:solidFill>
                        <a:latin typeface="Century Gothic" pitchFamily="34"/>
                      </a:endParaRPr>
                    </a:p>
                  </a:txBody>
                  <a:tcPr marT="45716" marB="4571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800" dirty="0">
                        <a:solidFill>
                          <a:schemeClr val="tx1"/>
                        </a:solidFill>
                        <a:latin typeface="Century Gothic" panose="020B0502020202020204" pitchFamily="34" charset="0"/>
                      </a:endParaRPr>
                    </a:p>
                  </a:txBody>
                  <a:tcPr marT="45716" marB="4571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100" b="0" i="0" u="none" strike="noStrike" kern="1200" cap="none" spc="0" normalizeH="0" baseline="0" noProof="0" dirty="0">
                          <a:ln>
                            <a:noFill/>
                          </a:ln>
                          <a:solidFill>
                            <a:schemeClr val="tx1"/>
                          </a:solidFill>
                          <a:effectLst/>
                          <a:uLnTx/>
                          <a:uFillTx/>
                          <a:latin typeface="Century Gothic" pitchFamily="34"/>
                          <a:ea typeface="+mn-ea"/>
                          <a:cs typeface="+mn-cs"/>
                        </a:rPr>
                        <a:t>Light </a:t>
                      </a:r>
                      <a:r>
                        <a:rPr kumimoji="0" lang="en-GB" sz="1100" b="0" i="0" u="none" strike="noStrike" kern="1200" cap="none" spc="0" normalizeH="0" baseline="0" noProof="0" dirty="0" err="1">
                          <a:ln>
                            <a:noFill/>
                          </a:ln>
                          <a:solidFill>
                            <a:schemeClr val="tx1"/>
                          </a:solidFill>
                          <a:effectLst/>
                          <a:uLnTx/>
                          <a:uFillTx/>
                          <a:latin typeface="Century Gothic" pitchFamily="34"/>
                          <a:ea typeface="+mn-ea"/>
                          <a:cs typeface="+mn-cs"/>
                        </a:rPr>
                        <a:t>symbollises</a:t>
                      </a:r>
                      <a:r>
                        <a:rPr kumimoji="0" lang="en-GB" sz="1100" b="0" i="0" u="none" strike="noStrike" kern="1200" cap="none" spc="0" normalizeH="0" baseline="0" noProof="0" dirty="0">
                          <a:ln>
                            <a:noFill/>
                          </a:ln>
                          <a:solidFill>
                            <a:schemeClr val="tx1"/>
                          </a:solidFill>
                          <a:effectLst/>
                          <a:uLnTx/>
                          <a:uFillTx/>
                          <a:latin typeface="Century Gothic" pitchFamily="34"/>
                          <a:ea typeface="+mn-ea"/>
                          <a:cs typeface="+mn-cs"/>
                        </a:rPr>
                        <a:t> Brahman and represents the gods in heaven. </a:t>
                      </a:r>
                    </a:p>
                  </a:txBody>
                  <a:tcPr marT="45716" marB="4571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6"/>
                  </a:ext>
                </a:extLst>
              </a:tr>
            </a:tbl>
          </a:graphicData>
        </a:graphic>
      </p:graphicFrame>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844458" y="4722126"/>
            <a:ext cx="1985643" cy="152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34871" y="736127"/>
            <a:ext cx="2544668" cy="2239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947527" y="791363"/>
            <a:ext cx="1769095" cy="132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892191" y="1466637"/>
            <a:ext cx="1200150" cy="1604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296416" y="3070746"/>
            <a:ext cx="1591849" cy="1575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634871" y="2975212"/>
            <a:ext cx="3001654" cy="276999"/>
          </a:xfrm>
          <a:prstGeom prst="rect">
            <a:avLst/>
          </a:prstGeom>
          <a:noFill/>
        </p:spPr>
        <p:txBody>
          <a:bodyPr wrap="square" rtlCol="0">
            <a:spAutoFit/>
          </a:bodyPr>
          <a:lstStyle/>
          <a:p>
            <a:r>
              <a:rPr lang="en-GB" sz="1200" dirty="0">
                <a:latin typeface="Century Gothic" pitchFamily="34" charset="0"/>
              </a:rPr>
              <a:t>Hindus celebrating puja at home</a:t>
            </a:r>
            <a:endParaRPr lang="en-US" sz="1200" dirty="0">
              <a:latin typeface="Century Gothic" pitchFamily="34" charset="0"/>
            </a:endParaRPr>
          </a:p>
        </p:txBody>
      </p:sp>
      <p:sp>
        <p:nvSpPr>
          <p:cNvPr id="4" name="TextBox 3"/>
          <p:cNvSpPr txBox="1"/>
          <p:nvPr/>
        </p:nvSpPr>
        <p:spPr>
          <a:xfrm>
            <a:off x="5365493" y="2153106"/>
            <a:ext cx="1269242" cy="276999"/>
          </a:xfrm>
          <a:prstGeom prst="rect">
            <a:avLst/>
          </a:prstGeom>
          <a:noFill/>
        </p:spPr>
        <p:txBody>
          <a:bodyPr wrap="square" rtlCol="0">
            <a:spAutoFit/>
          </a:bodyPr>
          <a:lstStyle/>
          <a:p>
            <a:r>
              <a:rPr lang="en-GB" sz="1200" dirty="0">
                <a:latin typeface="Century Gothic" pitchFamily="34" charset="0"/>
              </a:rPr>
              <a:t>A </a:t>
            </a:r>
            <a:r>
              <a:rPr lang="en-GB" sz="1200" dirty="0" err="1">
                <a:latin typeface="Century Gothic" pitchFamily="34" charset="0"/>
              </a:rPr>
              <a:t>Mandir</a:t>
            </a:r>
            <a:endParaRPr lang="en-US" sz="1200" dirty="0">
              <a:latin typeface="Century Gothic" pitchFamily="34" charset="0"/>
            </a:endParaRPr>
          </a:p>
        </p:txBody>
      </p:sp>
      <p:sp>
        <p:nvSpPr>
          <p:cNvPr id="5" name="TextBox 4"/>
          <p:cNvSpPr txBox="1"/>
          <p:nvPr/>
        </p:nvSpPr>
        <p:spPr>
          <a:xfrm>
            <a:off x="6892191" y="6250676"/>
            <a:ext cx="1937910" cy="276999"/>
          </a:xfrm>
          <a:prstGeom prst="rect">
            <a:avLst/>
          </a:prstGeom>
          <a:noFill/>
        </p:spPr>
        <p:txBody>
          <a:bodyPr wrap="square" rtlCol="0">
            <a:spAutoFit/>
          </a:bodyPr>
          <a:lstStyle/>
          <a:p>
            <a:r>
              <a:rPr lang="en-GB" sz="1200" dirty="0">
                <a:latin typeface="Century Gothic" pitchFamily="34" charset="0"/>
              </a:rPr>
              <a:t>Hindus celebrating </a:t>
            </a:r>
            <a:r>
              <a:rPr lang="en-GB" sz="1200" dirty="0" err="1">
                <a:latin typeface="Century Gothic" pitchFamily="34" charset="0"/>
              </a:rPr>
              <a:t>Holi</a:t>
            </a:r>
            <a:endParaRPr lang="en-US" sz="1200" dirty="0">
              <a:latin typeface="Century Gothic" pitchFamily="34" charset="0"/>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txBox="1">
            <a:spLocks noGrp="1" noChangeArrowheads="1"/>
          </p:cNvSpPr>
          <p:nvPr>
            <p:ph type="title"/>
          </p:nvPr>
        </p:nvSpPr>
        <p:spPr>
          <a:xfrm>
            <a:off x="395785" y="186511"/>
            <a:ext cx="8119565" cy="492125"/>
          </a:xfrm>
        </p:spPr>
        <p:txBody>
          <a:bodyPr anchorCtr="1"/>
          <a:lstStyle/>
          <a:p>
            <a:pPr algn="ctr" eaLnBrk="1" hangingPunct="1"/>
            <a:r>
              <a:rPr lang="en-GB" altLang="en-US" sz="3200" b="1" dirty="0">
                <a:solidFill>
                  <a:srgbClr val="7030A0"/>
                </a:solidFill>
                <a:latin typeface="Century Gothic" panose="020B0502020202020204" pitchFamily="34" charset="0"/>
              </a:rPr>
              <a:t>Being a Hindu: UKS2 Knowledge Mat </a:t>
            </a:r>
            <a:r>
              <a:rPr lang="en-GB" altLang="en-US" sz="1200" b="1" dirty="0">
                <a:solidFill>
                  <a:srgbClr val="7030A0"/>
                </a:solidFill>
                <a:latin typeface="Century Gothic" panose="020B0502020202020204" pitchFamily="34" charset="0"/>
              </a:rPr>
              <a:t>(U2.7 Y6)</a:t>
            </a:r>
            <a:endParaRPr lang="en-GB" altLang="en-US" sz="32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597222769"/>
              </p:ext>
            </p:extLst>
          </p:nvPr>
        </p:nvGraphicFramePr>
        <p:xfrm>
          <a:off x="195460" y="758527"/>
          <a:ext cx="8753080" cy="5879346"/>
        </p:xfrm>
        <a:graphic>
          <a:graphicData uri="http://schemas.openxmlformats.org/drawingml/2006/table">
            <a:tbl>
              <a:tblPr firstRow="1" bandRow="1">
                <a:effectLst/>
                <a:tableStyleId>{5C22544A-7EE6-4342-B048-85BDC9FD1C3A}</a:tableStyleId>
              </a:tblPr>
              <a:tblGrid>
                <a:gridCol w="1455919">
                  <a:extLst>
                    <a:ext uri="{9D8B030D-6E8A-4147-A177-3AD203B41FA5}">
                      <a16:colId xmlns:a16="http://schemas.microsoft.com/office/drawing/2014/main" val="2856023917"/>
                    </a:ext>
                  </a:extLst>
                </a:gridCol>
                <a:gridCol w="1924334">
                  <a:extLst>
                    <a:ext uri="{9D8B030D-6E8A-4147-A177-3AD203B41FA5}">
                      <a16:colId xmlns:a16="http://schemas.microsoft.com/office/drawing/2014/main" val="3951551185"/>
                    </a:ext>
                  </a:extLst>
                </a:gridCol>
                <a:gridCol w="3282990">
                  <a:extLst>
                    <a:ext uri="{9D8B030D-6E8A-4147-A177-3AD203B41FA5}">
                      <a16:colId xmlns:a16="http://schemas.microsoft.com/office/drawing/2014/main" val="3283858985"/>
                    </a:ext>
                  </a:extLst>
                </a:gridCol>
                <a:gridCol w="2089837">
                  <a:extLst>
                    <a:ext uri="{9D8B030D-6E8A-4147-A177-3AD203B41FA5}">
                      <a16:colId xmlns:a16="http://schemas.microsoft.com/office/drawing/2014/main" val="1262213171"/>
                    </a:ext>
                  </a:extLst>
                </a:gridCol>
              </a:tblGrid>
              <a:tr h="398076">
                <a:tc gridSpan="2">
                  <a:txBody>
                    <a:bodyPr/>
                    <a:lstStyle/>
                    <a:p>
                      <a:pPr lvl="0" algn="ctr"/>
                      <a:r>
                        <a:rPr lang="en-GB" sz="1800" dirty="0">
                          <a:latin typeface="Century Gothic" pitchFamily="34"/>
                        </a:rPr>
                        <a:t>Subject Specific Vocabulary</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pPr lvl="0" algn="just"/>
                      <a:endParaRPr lang="en-GB" sz="1100" dirty="0">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endParaRPr lang="en-GB" sz="1600" dirty="0">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301495">
                <a:tc>
                  <a:txBody>
                    <a:bodyPr/>
                    <a:lstStyle/>
                    <a:p>
                      <a:pPr lvl="0"/>
                      <a:r>
                        <a:rPr lang="en-GB" sz="1400" b="1" dirty="0">
                          <a:solidFill>
                            <a:srgbClr val="7C5DA3"/>
                          </a:solidFill>
                          <a:latin typeface="Century Gothic" pitchFamily="34"/>
                        </a:rPr>
                        <a:t>Dharma</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rPr>
                        <a:t>A Hindu’s religious and moral duty. </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rowSpan="6">
                  <a:txBody>
                    <a:bodyPr/>
                    <a:lstStyle/>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39813094"/>
                  </a:ext>
                </a:extLst>
              </a:tr>
              <a:tr h="750432">
                <a:tc>
                  <a:txBody>
                    <a:bodyPr/>
                    <a:lstStyle/>
                    <a:p>
                      <a:pPr lvl="0"/>
                      <a:r>
                        <a:rPr lang="en-GB" sz="1400" b="1" dirty="0">
                          <a:solidFill>
                            <a:srgbClr val="7C5DA3"/>
                          </a:solidFill>
                          <a:latin typeface="Century Gothic" pitchFamily="34"/>
                        </a:rPr>
                        <a:t>Samsara</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anose="020B0502020202020204" pitchFamily="34" charset="0"/>
                        </a:rPr>
                        <a:t>The cycle of birth, death and rebirth that Hindus believe in. </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641663132"/>
                  </a:ext>
                </a:extLst>
              </a:tr>
              <a:tr h="764275">
                <a:tc>
                  <a:txBody>
                    <a:bodyPr/>
                    <a:lstStyle/>
                    <a:p>
                      <a:pPr lvl="0"/>
                      <a:r>
                        <a:rPr lang="en-GB" sz="1400" b="1" dirty="0">
                          <a:solidFill>
                            <a:srgbClr val="7C5DA3"/>
                          </a:solidFill>
                          <a:latin typeface="Century Gothic" pitchFamily="34"/>
                        </a:rPr>
                        <a:t>Karma</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anose="020B0502020202020204" pitchFamily="34" charset="0"/>
                        </a:rPr>
                        <a:t>The cycle of what</a:t>
                      </a:r>
                      <a:r>
                        <a:rPr lang="en-GB" sz="1100" b="0" baseline="0" dirty="0">
                          <a:solidFill>
                            <a:schemeClr val="tx1"/>
                          </a:solidFill>
                          <a:latin typeface="Century Gothic" panose="020B0502020202020204" pitchFamily="34" charset="0"/>
                        </a:rPr>
                        <a:t> happens to a person is a result of their own actions. </a:t>
                      </a:r>
                      <a:endParaRPr lang="en-GB" sz="11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239335589"/>
                  </a:ext>
                </a:extLst>
              </a:tr>
              <a:tr h="827063">
                <a:tc rowSpan="2">
                  <a:txBody>
                    <a:bodyPr/>
                    <a:lstStyle/>
                    <a:p>
                      <a:pPr lvl="0"/>
                      <a:r>
                        <a:rPr lang="en-GB" sz="1400" b="1" dirty="0" err="1">
                          <a:solidFill>
                            <a:srgbClr val="7C5DA3"/>
                          </a:solidFill>
                          <a:latin typeface="Century Gothic" pitchFamily="34"/>
                        </a:rPr>
                        <a:t>Punusharthas</a:t>
                      </a:r>
                      <a:endParaRPr lang="en-GB" sz="1400" b="1" dirty="0">
                        <a:solidFill>
                          <a:srgbClr val="7C5DA3"/>
                        </a:solidFill>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lgn="l"/>
                      <a:r>
                        <a:rPr lang="en-GB" sz="1100" b="0" dirty="0">
                          <a:solidFill>
                            <a:schemeClr val="tx1"/>
                          </a:solidFill>
                          <a:latin typeface="Century Gothic" panose="020B0502020202020204" pitchFamily="34" charset="0"/>
                        </a:rPr>
                        <a:t>Four aims of life that Hindus believe</a:t>
                      </a:r>
                      <a:r>
                        <a:rPr lang="en-GB" sz="1100" b="0" baseline="0" dirty="0">
                          <a:solidFill>
                            <a:schemeClr val="tx1"/>
                          </a:solidFill>
                          <a:latin typeface="Century Gothic" panose="020B0502020202020204" pitchFamily="34" charset="0"/>
                        </a:rPr>
                        <a:t> in</a:t>
                      </a:r>
                      <a:endParaRPr lang="en-GB" sz="11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rgbClr val="7030A0"/>
                          </a:solidFill>
                          <a:latin typeface="Century Gothic" pitchFamily="34"/>
                        </a:rPr>
                        <a:t>Sticky Knowledge –</a:t>
                      </a:r>
                      <a:r>
                        <a:rPr lang="en-GB" sz="1600" b="1" baseline="0" dirty="0">
                          <a:solidFill>
                            <a:srgbClr val="7030A0"/>
                          </a:solidFill>
                          <a:latin typeface="Century Gothic" pitchFamily="34"/>
                        </a:rPr>
                        <a:t> Why do Hindus want to be good?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baseline="0" dirty="0">
                          <a:solidFill>
                            <a:srgbClr val="7030A0"/>
                          </a:solidFill>
                          <a:latin typeface="Century Gothic" panose="020B0502020202020204" pitchFamily="34" charset="0"/>
                        </a:rPr>
                        <a:t>(links to L2.7 and L2.8)</a:t>
                      </a:r>
                      <a:r>
                        <a:rPr lang="en-GB" sz="1600" b="1" dirty="0">
                          <a:solidFill>
                            <a:srgbClr val="7C5DA3"/>
                          </a:solidFill>
                          <a:latin typeface="Century Gothic" pitchFamily="34"/>
                        </a:rPr>
                        <a:t> </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130590553"/>
                  </a:ext>
                </a:extLst>
              </a:tr>
              <a:tr h="150125">
                <a:tc vMerge="1">
                  <a:txBody>
                    <a:bodyPr/>
                    <a:lstStyle/>
                    <a:p>
                      <a:pPr lvl="0"/>
                      <a:endParaRPr lang="en-GB" sz="1400" b="1" dirty="0">
                        <a:solidFill>
                          <a:srgbClr val="7C5DA3"/>
                        </a:solidFill>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lgn="just"/>
                      <a:endParaRPr lang="en-GB" sz="110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171450" lvl="0" indent="-171450" algn="l">
                        <a:buFont typeface="Wingdings" panose="05000000000000000000" pitchFamily="2" charset="2"/>
                        <a:buChar char="q"/>
                      </a:pPr>
                      <a:r>
                        <a:rPr lang="en-GB" sz="1100" b="0" dirty="0">
                          <a:solidFill>
                            <a:schemeClr val="tx1"/>
                          </a:solidFill>
                          <a:latin typeface="Century Gothic" panose="020B0502020202020204" pitchFamily="34" charset="0"/>
                        </a:rPr>
                        <a:t>Hinduism is a diverse religion so it difficult to say that all Hindus believe in… However,</a:t>
                      </a:r>
                      <a:r>
                        <a:rPr lang="en-GB" sz="1100" b="0" baseline="0" dirty="0">
                          <a:solidFill>
                            <a:schemeClr val="tx1"/>
                          </a:solidFill>
                          <a:latin typeface="Century Gothic" panose="020B0502020202020204" pitchFamily="34" charset="0"/>
                        </a:rPr>
                        <a:t> </a:t>
                      </a:r>
                      <a:r>
                        <a:rPr lang="en-GB" sz="1100" b="0" dirty="0">
                          <a:solidFill>
                            <a:schemeClr val="tx1"/>
                          </a:solidFill>
                          <a:latin typeface="Century Gothic" panose="020B0502020202020204" pitchFamily="34" charset="0"/>
                        </a:rPr>
                        <a:t>the beliefs in </a:t>
                      </a:r>
                      <a:r>
                        <a:rPr lang="en-GB" sz="1100" b="0" dirty="0" err="1">
                          <a:solidFill>
                            <a:schemeClr val="tx1"/>
                          </a:solidFill>
                          <a:latin typeface="Century Gothic" panose="020B0502020202020204" pitchFamily="34" charset="0"/>
                        </a:rPr>
                        <a:t>d’harma</a:t>
                      </a:r>
                      <a:r>
                        <a:rPr lang="en-GB" sz="1100" b="0" dirty="0">
                          <a:solidFill>
                            <a:schemeClr val="tx1"/>
                          </a:solidFill>
                          <a:latin typeface="Century Gothic" panose="020B0502020202020204" pitchFamily="34" charset="0"/>
                        </a:rPr>
                        <a:t>, </a:t>
                      </a:r>
                      <a:r>
                        <a:rPr lang="en-GB" sz="1100" b="0" dirty="0" err="1">
                          <a:solidFill>
                            <a:schemeClr val="tx1"/>
                          </a:solidFill>
                          <a:latin typeface="Century Gothic" panose="020B0502020202020204" pitchFamily="34" charset="0"/>
                        </a:rPr>
                        <a:t>karm</a:t>
                      </a:r>
                      <a:r>
                        <a:rPr lang="en-GB" sz="1100" b="0" dirty="0">
                          <a:solidFill>
                            <a:schemeClr val="tx1"/>
                          </a:solidFill>
                          <a:latin typeface="Century Gothic" panose="020B0502020202020204" pitchFamily="34" charset="0"/>
                        </a:rPr>
                        <a:t>, </a:t>
                      </a:r>
                      <a:r>
                        <a:rPr lang="en-GB" sz="1100" b="0" dirty="0" err="1">
                          <a:solidFill>
                            <a:schemeClr val="tx1"/>
                          </a:solidFill>
                          <a:latin typeface="Century Gothic" panose="020B0502020202020204" pitchFamily="34" charset="0"/>
                        </a:rPr>
                        <a:t>sansara</a:t>
                      </a:r>
                      <a:r>
                        <a:rPr lang="en-GB" sz="1100" b="0" dirty="0">
                          <a:solidFill>
                            <a:schemeClr val="tx1"/>
                          </a:solidFill>
                          <a:latin typeface="Century Gothic" panose="020B0502020202020204" pitchFamily="34" charset="0"/>
                        </a:rPr>
                        <a:t> and moksha are commonly held. </a:t>
                      </a: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7"/>
                  </a:ext>
                </a:extLst>
              </a:tr>
              <a:tr h="154605">
                <a:tc rowSpan="4">
                  <a:txBody>
                    <a:bodyPr/>
                    <a:lstStyle/>
                    <a:p>
                      <a:pPr lvl="0"/>
                      <a:r>
                        <a:rPr lang="en-GB" sz="1400" b="1" dirty="0" err="1">
                          <a:solidFill>
                            <a:srgbClr val="7C5DA3"/>
                          </a:solidFill>
                          <a:latin typeface="Century Gothic" pitchFamily="34"/>
                        </a:rPr>
                        <a:t>Artha</a:t>
                      </a:r>
                      <a:endParaRPr lang="en-GB" sz="1400" b="1" dirty="0">
                        <a:solidFill>
                          <a:srgbClr val="7C5DA3"/>
                        </a:solidFill>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4">
                  <a:txBody>
                    <a:bodyPr/>
                    <a:lstStyle/>
                    <a:p>
                      <a:pPr lvl="0" algn="l"/>
                      <a:r>
                        <a:rPr lang="en-GB" sz="1100" b="0" dirty="0">
                          <a:solidFill>
                            <a:schemeClr val="tx1"/>
                          </a:solidFill>
                          <a:latin typeface="Century Gothic" panose="020B0502020202020204" pitchFamily="34" charset="0"/>
                        </a:rPr>
                        <a:t>The pursuit of wealth or material advantage;</a:t>
                      </a:r>
                      <a:r>
                        <a:rPr lang="en-GB" sz="1100" dirty="0">
                          <a:latin typeface="Century Gothic" pitchFamily="34" charset="0"/>
                        </a:rPr>
                        <a:t>,</a:t>
                      </a:r>
                      <a:r>
                        <a:rPr lang="en-GB" sz="1100" baseline="0" dirty="0">
                          <a:latin typeface="Century Gothic" pitchFamily="34" charset="0"/>
                        </a:rPr>
                        <a:t> </a:t>
                      </a:r>
                      <a:r>
                        <a:rPr lang="en-GB" sz="1100" dirty="0">
                          <a:latin typeface="Century Gothic" pitchFamily="34" charset="0"/>
                        </a:rPr>
                        <a:t>providing for family and society by honest means. </a:t>
                      </a:r>
                      <a:endParaRPr lang="en-GB" sz="11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r h="0">
                <a:tc vMerge="1">
                  <a:txBody>
                    <a:bodyPr/>
                    <a:lstStyle/>
                    <a:p>
                      <a:pPr lvl="0"/>
                      <a:endParaRPr lang="en-GB" sz="1400" b="1" dirty="0">
                        <a:solidFill>
                          <a:srgbClr val="7C5DA3"/>
                        </a:solidFill>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lgn="just"/>
                      <a:endParaRPr lang="en-GB" sz="1100" dirty="0">
                        <a:solidFill>
                          <a:schemeClr val="tx1"/>
                        </a:solidFill>
                        <a:latin typeface="Century Gothic" pitchFamily="34"/>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lvl="0" algn="ctr"/>
                      <a:r>
                        <a:rPr lang="en-GB" sz="1600" b="1" dirty="0">
                          <a:solidFill>
                            <a:schemeClr val="bg1"/>
                          </a:solidFill>
                          <a:latin typeface="Century Gothic" pitchFamily="34"/>
                        </a:rPr>
                        <a:t>Exciting Books</a:t>
                      </a:r>
                    </a:p>
                  </a:txBody>
                  <a:tcPr marT="45726" marB="45726"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8"/>
                  </a:ext>
                </a:extLst>
              </a:tr>
              <a:tr h="199924">
                <a:tc vMerge="1">
                  <a:txBody>
                    <a:bodyPr/>
                    <a:lstStyle/>
                    <a:p>
                      <a:endParaRPr lang="en-GB"/>
                    </a:p>
                  </a:txBody>
                  <a:tcPr/>
                </a:tc>
                <a:tc vMerge="1">
                  <a:txBody>
                    <a:bodyPr/>
                    <a:lstStyle/>
                    <a:p>
                      <a:endParaRPr lang="en-GB"/>
                    </a:p>
                  </a:txBody>
                  <a:tcPr/>
                </a:tc>
                <a:tc rowSpan="3">
                  <a:txBody>
                    <a:bodyPr/>
                    <a:lstStyle/>
                    <a:p>
                      <a:pPr marL="171450" lvl="0" indent="-171450" algn="l">
                        <a:buFont typeface="Wingdings" panose="05000000000000000000" pitchFamily="2" charset="2"/>
                        <a:buChar char="q"/>
                      </a:pPr>
                      <a:r>
                        <a:rPr lang="en-GB" sz="1100" b="0" dirty="0">
                          <a:solidFill>
                            <a:schemeClr val="tx1"/>
                          </a:solidFill>
                          <a:latin typeface="Century Gothic" panose="020B0502020202020204" pitchFamily="34" charset="0"/>
                        </a:rPr>
                        <a:t>The story of Mahabharata (The</a:t>
                      </a:r>
                      <a:r>
                        <a:rPr lang="en-GB" sz="1100" b="0" baseline="0" dirty="0">
                          <a:solidFill>
                            <a:schemeClr val="tx1"/>
                          </a:solidFill>
                          <a:latin typeface="Century Gothic" panose="020B0502020202020204" pitchFamily="34" charset="0"/>
                        </a:rPr>
                        <a:t> man in the Well) warns Hindus that they should pay attention to finding the way to escape the cycle of birth, death and rebirth. </a:t>
                      </a:r>
                      <a:endParaRPr lang="en-GB" sz="1100" b="0" dirty="0">
                        <a:solidFill>
                          <a:schemeClr val="tx1"/>
                        </a:solidFill>
                        <a:latin typeface="Century Gothic" panose="020B0502020202020204" pitchFamily="34" charset="0"/>
                      </a:endParaRP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9"/>
                  </a:ext>
                </a:extLst>
              </a:tr>
              <a:tr h="143533">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7C5DA3"/>
                        </a:solidFill>
                        <a:effectLst/>
                        <a:uLnTx/>
                        <a:uFillTx/>
                        <a:latin typeface="Century Gothic" pitchFamily="34"/>
                        <a:ea typeface="+mn-ea"/>
                        <a:cs typeface="+mn-cs"/>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5">
                  <a:txBody>
                    <a:bodyPr/>
                    <a:lstStyle/>
                    <a:p>
                      <a:endParaRPr lang="en-GB" dirty="0"/>
                    </a:p>
                  </a:txBody>
                  <a:tcPr marT="45726" marB="45726">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0"/>
                  </a:ext>
                </a:extLst>
              </a:tr>
              <a:tr h="418555">
                <a:tc rowSpan="2">
                  <a:txBody>
                    <a:bodyPr/>
                    <a:lstStyle/>
                    <a:p>
                      <a:pPr lvl="0"/>
                      <a:r>
                        <a:rPr lang="en-GB" sz="1400" b="1" dirty="0">
                          <a:solidFill>
                            <a:srgbClr val="7C5DA3"/>
                          </a:solidFill>
                          <a:latin typeface="Century Gothic" pitchFamily="34"/>
                        </a:rPr>
                        <a:t>Moksha</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lgn="l"/>
                      <a:r>
                        <a:rPr lang="en-GB" sz="1100" dirty="0">
                          <a:solidFill>
                            <a:schemeClr val="tx1"/>
                          </a:solidFill>
                          <a:latin typeface="Century Gothic" pitchFamily="34"/>
                        </a:rPr>
                        <a:t>The release from the cycle of birth, death and rebirth.</a:t>
                      </a:r>
                      <a:r>
                        <a:rPr lang="en-GB" sz="1100" baseline="0" dirty="0">
                          <a:solidFill>
                            <a:schemeClr val="tx1"/>
                          </a:solidFill>
                          <a:latin typeface="Century Gothic" pitchFamily="34"/>
                        </a:rPr>
                        <a:t> </a:t>
                      </a:r>
                      <a:endParaRPr lang="en-GB" sz="1100" dirty="0">
                        <a:solidFill>
                          <a:schemeClr val="tx1"/>
                        </a:solidFill>
                        <a:latin typeface="Century Gothic" pitchFamily="34"/>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3"/>
                  </a:ext>
                </a:extLst>
              </a:tr>
              <a:tr h="359367">
                <a:tc vMerge="1">
                  <a:txBody>
                    <a:bodyPr/>
                    <a:lstStyle/>
                    <a:p>
                      <a:pPr lvl="0"/>
                      <a:endParaRPr lang="en-GB" sz="1400" b="1" dirty="0">
                        <a:solidFill>
                          <a:srgbClr val="7C5DA3"/>
                        </a:solidFill>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lgn="just"/>
                      <a:endParaRPr lang="en-GB" sz="110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Wingdings" panose="05000000000000000000" pitchFamily="2" charset="2"/>
                        <a:buChar char="q"/>
                      </a:pPr>
                      <a:r>
                        <a:rPr lang="en-GB" sz="1100" b="0" dirty="0">
                          <a:solidFill>
                            <a:schemeClr val="tx1"/>
                          </a:solidFill>
                          <a:latin typeface="Century Gothic" panose="020B0502020202020204" pitchFamily="34" charset="0"/>
                        </a:rPr>
                        <a:t>Hindus have</a:t>
                      </a:r>
                      <a:r>
                        <a:rPr lang="en-GB" sz="1100" b="0" baseline="0" dirty="0">
                          <a:solidFill>
                            <a:schemeClr val="tx1"/>
                          </a:solidFill>
                          <a:latin typeface="Century Gothic" panose="020B0502020202020204" pitchFamily="34" charset="0"/>
                        </a:rPr>
                        <a:t> four aims in life: </a:t>
                      </a:r>
                      <a:r>
                        <a:rPr lang="en-GB" sz="1100" b="0" baseline="0" dirty="0" err="1">
                          <a:solidFill>
                            <a:schemeClr val="tx1"/>
                          </a:solidFill>
                          <a:latin typeface="Century Gothic" panose="020B0502020202020204" pitchFamily="34" charset="0"/>
                        </a:rPr>
                        <a:t>d’harma</a:t>
                      </a:r>
                      <a:r>
                        <a:rPr lang="en-GB" sz="1100" b="0" baseline="0" dirty="0">
                          <a:solidFill>
                            <a:schemeClr val="tx1"/>
                          </a:solidFill>
                          <a:latin typeface="Century Gothic" panose="020B0502020202020204" pitchFamily="34" charset="0"/>
                        </a:rPr>
                        <a:t>, </a:t>
                      </a:r>
                      <a:r>
                        <a:rPr lang="en-GB" sz="1100" b="0" baseline="0" dirty="0" err="1">
                          <a:solidFill>
                            <a:schemeClr val="tx1"/>
                          </a:solidFill>
                          <a:latin typeface="Century Gothic" panose="020B0502020202020204" pitchFamily="34" charset="0"/>
                        </a:rPr>
                        <a:t>artha</a:t>
                      </a:r>
                      <a:r>
                        <a:rPr lang="en-GB" sz="1100" b="0" baseline="0" dirty="0">
                          <a:solidFill>
                            <a:schemeClr val="tx1"/>
                          </a:solidFill>
                          <a:latin typeface="Century Gothic" panose="020B0502020202020204" pitchFamily="34" charset="0"/>
                        </a:rPr>
                        <a:t>, karma and moksha. Each one is more important than the previous. </a:t>
                      </a:r>
                      <a:endParaRPr lang="en-GB" sz="1100" b="0" dirty="0">
                        <a:solidFill>
                          <a:schemeClr val="tx1"/>
                        </a:solidFill>
                        <a:latin typeface="Century Gothic" panose="020B0502020202020204" pitchFamily="34" charset="0"/>
                      </a:endParaRP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1"/>
                  </a:ext>
                </a:extLst>
              </a:tr>
              <a:tr h="235005">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7C5DA3"/>
                          </a:solidFill>
                          <a:effectLst/>
                          <a:uLnTx/>
                          <a:uFillTx/>
                          <a:latin typeface="Century Gothic" pitchFamily="34"/>
                          <a:ea typeface="+mn-ea"/>
                          <a:cs typeface="+mn-cs"/>
                        </a:rPr>
                        <a:t>Reincarnation</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The rebirth of a soul in another body. </a:t>
                      </a: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4"/>
                  </a:ext>
                </a:extLst>
              </a:tr>
              <a:tr h="583861">
                <a:tc vMerge="1">
                  <a:txBody>
                    <a:bodyPr/>
                    <a:lstStyle/>
                    <a:p>
                      <a:pPr lvl="0"/>
                      <a:endParaRPr lang="en-GB" sz="1400" b="1" dirty="0">
                        <a:solidFill>
                          <a:srgbClr val="7C5DA3"/>
                        </a:solidFill>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100" b="0" dirty="0">
                          <a:solidFill>
                            <a:schemeClr val="tx1"/>
                          </a:solidFill>
                          <a:latin typeface="Century Gothic" panose="020B0502020202020204" pitchFamily="34" charset="0"/>
                        </a:rPr>
                        <a:t>Hindus ultimate goal is to be released from samsara (the cycle of birth, death and</a:t>
                      </a:r>
                      <a:r>
                        <a:rPr lang="en-GB" sz="1100" b="0" baseline="0" dirty="0">
                          <a:solidFill>
                            <a:schemeClr val="tx1"/>
                          </a:solidFill>
                          <a:latin typeface="Century Gothic" panose="020B0502020202020204" pitchFamily="34" charset="0"/>
                        </a:rPr>
                        <a:t> rebirth). </a:t>
                      </a:r>
                      <a:endParaRPr lang="en-GB" sz="1100" b="0" dirty="0">
                        <a:solidFill>
                          <a:schemeClr val="tx1"/>
                        </a:solidFill>
                        <a:latin typeface="Century Gothic" panose="020B0502020202020204" pitchFamily="34" charset="0"/>
                      </a:endParaRP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2"/>
                  </a:ext>
                </a:extLst>
              </a:tr>
            </a:tbl>
          </a:graphicData>
        </a:graphic>
      </p:graphicFrame>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879538" y="4746577"/>
            <a:ext cx="2046098" cy="1734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79538" y="2728273"/>
            <a:ext cx="1133475"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914988" y="693477"/>
            <a:ext cx="2731471" cy="2215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879538" y="780527"/>
            <a:ext cx="1023049" cy="1304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230268" y="1173282"/>
            <a:ext cx="340613" cy="321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101904" y="1931948"/>
            <a:ext cx="454880" cy="363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7935463" y="2728273"/>
            <a:ext cx="1023582" cy="1200329"/>
          </a:xfrm>
          <a:prstGeom prst="rect">
            <a:avLst/>
          </a:prstGeom>
          <a:noFill/>
        </p:spPr>
        <p:txBody>
          <a:bodyPr wrap="square" rtlCol="0">
            <a:spAutoFit/>
          </a:bodyPr>
          <a:lstStyle/>
          <a:p>
            <a:r>
              <a:rPr lang="en-GB" sz="1200" dirty="0">
                <a:latin typeface="Century Gothic" pitchFamily="34" charset="0"/>
              </a:rPr>
              <a:t>  Mahatma Gandhi – lawyer and peaceful political activist</a:t>
            </a:r>
            <a:endParaRPr lang="en-US" sz="1200" dirty="0">
              <a:latin typeface="Century Gothic" pitchFamily="34" charset="0"/>
            </a:endParaRPr>
          </a:p>
        </p:txBody>
      </p:sp>
      <p:sp>
        <p:nvSpPr>
          <p:cNvPr id="4" name="TextBox 3"/>
          <p:cNvSpPr txBox="1"/>
          <p:nvPr/>
        </p:nvSpPr>
        <p:spPr>
          <a:xfrm>
            <a:off x="6873247" y="2064551"/>
            <a:ext cx="1935672" cy="461665"/>
          </a:xfrm>
          <a:prstGeom prst="rect">
            <a:avLst/>
          </a:prstGeom>
          <a:noFill/>
        </p:spPr>
        <p:txBody>
          <a:bodyPr wrap="square" rtlCol="0">
            <a:spAutoFit/>
          </a:bodyPr>
          <a:lstStyle/>
          <a:p>
            <a:r>
              <a:rPr lang="en-GB" sz="1200" dirty="0">
                <a:latin typeface="Century Gothic" pitchFamily="34" charset="0"/>
              </a:rPr>
              <a:t>Sachin Tendulkar – international cricketer</a:t>
            </a:r>
            <a:endParaRPr lang="en-US" dirty="0"/>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375959749"/>
              </p:ext>
            </p:extLst>
          </p:nvPr>
        </p:nvGraphicFramePr>
        <p:xfrm>
          <a:off x="102384" y="536018"/>
          <a:ext cx="8810624" cy="6232953"/>
        </p:xfrm>
        <a:graphic>
          <a:graphicData uri="http://schemas.openxmlformats.org/drawingml/2006/table">
            <a:tbl>
              <a:tblPr firstRow="1" bandRow="1">
                <a:effectLst/>
                <a:tableStyleId>{5C22544A-7EE6-4342-B048-85BDC9FD1C3A}</a:tableStyleId>
              </a:tblPr>
              <a:tblGrid>
                <a:gridCol w="1599288">
                  <a:extLst>
                    <a:ext uri="{9D8B030D-6E8A-4147-A177-3AD203B41FA5}">
                      <a16:colId xmlns:a16="http://schemas.microsoft.com/office/drawing/2014/main" val="2856023917"/>
                    </a:ext>
                  </a:extLst>
                </a:gridCol>
                <a:gridCol w="2290214">
                  <a:extLst>
                    <a:ext uri="{9D8B030D-6E8A-4147-A177-3AD203B41FA5}">
                      <a16:colId xmlns:a16="http://schemas.microsoft.com/office/drawing/2014/main" val="3951551185"/>
                    </a:ext>
                  </a:extLst>
                </a:gridCol>
                <a:gridCol w="3058984">
                  <a:extLst>
                    <a:ext uri="{9D8B030D-6E8A-4147-A177-3AD203B41FA5}">
                      <a16:colId xmlns:a16="http://schemas.microsoft.com/office/drawing/2014/main" val="3283858985"/>
                    </a:ext>
                  </a:extLst>
                </a:gridCol>
                <a:gridCol w="1862138">
                  <a:extLst>
                    <a:ext uri="{9D8B030D-6E8A-4147-A177-3AD203B41FA5}">
                      <a16:colId xmlns:a16="http://schemas.microsoft.com/office/drawing/2014/main" val="1262213171"/>
                    </a:ext>
                  </a:extLst>
                </a:gridCol>
              </a:tblGrid>
              <a:tr h="266471">
                <a:tc gridSpan="2">
                  <a:txBody>
                    <a:bodyPr/>
                    <a:lstStyle/>
                    <a:p>
                      <a:pPr lvl="0" algn="ctr"/>
                      <a:r>
                        <a:rPr lang="en-GB" sz="1800" dirty="0">
                          <a:latin typeface="Century Gothic" pitchFamily="34"/>
                        </a:rPr>
                        <a:t>Subject Specific Vocabulary</a:t>
                      </a: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lgn="ctr"/>
                      <a:endParaRPr lang="en-GB" sz="3200" dirty="0">
                        <a:latin typeface="Algerian" panose="04020705040A02060702" pitchFamily="82" charset="0"/>
                      </a:endParaRP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lvl="0"/>
                      <a:r>
                        <a:rPr lang="en-GB" sz="1800" dirty="0">
                          <a:latin typeface="Century Gothic" pitchFamily="34"/>
                        </a:rPr>
                        <a:t>Exciting Books</a:t>
                      </a: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0">
                <a:tc rowSpan="2">
                  <a:txBody>
                    <a:bodyPr/>
                    <a:lstStyle/>
                    <a:p>
                      <a:pPr lvl="0"/>
                      <a:r>
                        <a:rPr lang="en-GB" sz="1400" b="1" dirty="0">
                          <a:solidFill>
                            <a:srgbClr val="7030A0"/>
                          </a:solidFill>
                          <a:latin typeface="Century Gothic" pitchFamily="34"/>
                        </a:rPr>
                        <a:t>Jew</a:t>
                      </a: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A person who</a:t>
                      </a:r>
                      <a:r>
                        <a:rPr lang="en-GB" sz="1100" baseline="0" dirty="0">
                          <a:solidFill>
                            <a:schemeClr val="tx1"/>
                          </a:solidFill>
                          <a:latin typeface="Century Gothic" pitchFamily="34" charset="0"/>
                        </a:rPr>
                        <a:t> follows  Judaism. </a:t>
                      </a:r>
                      <a:endParaRPr lang="en-GB" sz="1100" dirty="0">
                        <a:solidFill>
                          <a:schemeClr val="tx1"/>
                        </a:solidFill>
                        <a:latin typeface="Century Gothic" pitchFamily="34" charset="0"/>
                      </a:endParaRP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1"/>
                  </a:ext>
                </a:extLst>
              </a:tr>
              <a:tr h="173493">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lvl="0"/>
                      <a:endParaRPr lang="en-GB" sz="1100" dirty="0">
                        <a:solidFill>
                          <a:schemeClr val="tx1"/>
                        </a:solidFill>
                        <a:latin typeface="Century Gothic" pitchFamily="34"/>
                      </a:endParaRP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611869">
                <a:tc>
                  <a:txBody>
                    <a:bodyPr/>
                    <a:lstStyle/>
                    <a:p>
                      <a:pPr lvl="0"/>
                      <a:r>
                        <a:rPr lang="en-GB" sz="1400" b="1" dirty="0">
                          <a:solidFill>
                            <a:srgbClr val="7030A0"/>
                          </a:solidFill>
                          <a:latin typeface="Century Gothic" pitchFamily="34"/>
                        </a:rPr>
                        <a:t>Judaism</a:t>
                      </a: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i="0" kern="1200" dirty="0">
                          <a:solidFill>
                            <a:srgbClr val="000000"/>
                          </a:solidFill>
                          <a:effectLst/>
                          <a:latin typeface="Century Gothic" pitchFamily="34" charset="0"/>
                          <a:ea typeface="+mn-ea"/>
                          <a:cs typeface="+mn-cs"/>
                        </a:rPr>
                        <a:t>A religion that</a:t>
                      </a:r>
                      <a:r>
                        <a:rPr lang="en-GB" sz="1100" b="0" i="0" kern="1200" baseline="0" dirty="0">
                          <a:solidFill>
                            <a:srgbClr val="000000"/>
                          </a:solidFill>
                          <a:effectLst/>
                          <a:latin typeface="Century Gothic" pitchFamily="34" charset="0"/>
                          <a:ea typeface="+mn-ea"/>
                          <a:cs typeface="+mn-cs"/>
                        </a:rPr>
                        <a:t> </a:t>
                      </a:r>
                      <a:r>
                        <a:rPr lang="en-GB" sz="1100" b="0" i="0" kern="1200" dirty="0">
                          <a:solidFill>
                            <a:srgbClr val="000000"/>
                          </a:solidFill>
                          <a:effectLst/>
                          <a:latin typeface="Century Gothic" pitchFamily="34" charset="0"/>
                          <a:ea typeface="+mn-ea"/>
                          <a:cs typeface="+mn-cs"/>
                        </a:rPr>
                        <a:t>believes</a:t>
                      </a:r>
                      <a:r>
                        <a:rPr lang="en-GB" sz="1100" b="0" i="0" kern="1200" baseline="0" dirty="0">
                          <a:solidFill>
                            <a:srgbClr val="000000"/>
                          </a:solidFill>
                          <a:effectLst/>
                          <a:latin typeface="Century Gothic" pitchFamily="34" charset="0"/>
                          <a:ea typeface="+mn-ea"/>
                          <a:cs typeface="+mn-cs"/>
                        </a:rPr>
                        <a:t> </a:t>
                      </a:r>
                      <a:r>
                        <a:rPr lang="en-GB" sz="1100" b="0" i="0" kern="1200" dirty="0">
                          <a:solidFill>
                            <a:srgbClr val="000000"/>
                          </a:solidFill>
                          <a:effectLst/>
                          <a:latin typeface="Century Gothic" pitchFamily="34" charset="0"/>
                          <a:ea typeface="+mn-ea"/>
                          <a:cs typeface="+mn-cs"/>
                        </a:rPr>
                        <a:t> in one God and faithfulness to the laws of the Torah.</a:t>
                      </a:r>
                      <a:endParaRPr lang="en-GB" sz="1100" b="0" dirty="0">
                        <a:solidFill>
                          <a:schemeClr val="tx1"/>
                        </a:solidFill>
                        <a:latin typeface="Century Gothic" panose="020B0502020202020204" pitchFamily="34" charset="0"/>
                      </a:endParaRP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641663132"/>
                  </a:ext>
                </a:extLst>
              </a:tr>
              <a:tr h="215041">
                <a:tc>
                  <a:txBody>
                    <a:bodyPr/>
                    <a:lstStyle/>
                    <a:p>
                      <a:pPr lvl="0"/>
                      <a:r>
                        <a:rPr lang="en-GB" sz="1400" b="1" dirty="0" err="1">
                          <a:solidFill>
                            <a:srgbClr val="7030A0"/>
                          </a:solidFill>
                          <a:latin typeface="Century Gothic" pitchFamily="34"/>
                        </a:rPr>
                        <a:t>Shema</a:t>
                      </a:r>
                      <a:endParaRPr lang="en-GB" sz="1400" b="1" dirty="0">
                        <a:solidFill>
                          <a:srgbClr val="7030A0"/>
                        </a:solidFill>
                        <a:latin typeface="Century Gothic" pitchFamily="34"/>
                      </a:endParaRP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r>
                        <a:rPr lang="en-GB" sz="1100" b="0" dirty="0">
                          <a:solidFill>
                            <a:schemeClr val="tx1"/>
                          </a:solidFill>
                          <a:latin typeface="Century Gothic" panose="020B0502020202020204" pitchFamily="34" charset="0"/>
                        </a:rPr>
                        <a:t>A Jewish prayer</a:t>
                      </a: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239335589"/>
                  </a:ext>
                </a:extLst>
              </a:tr>
              <a:tr h="4120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030A0"/>
                          </a:solidFill>
                          <a:latin typeface="Century Gothic" panose="020B0502020202020204" pitchFamily="34" charset="0"/>
                        </a:rPr>
                        <a:t>Shabbat</a:t>
                      </a: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rPr>
                        <a:t>The name of the day of rest in Judaism.</a:t>
                      </a:r>
                    </a:p>
                  </a:txBody>
                  <a:tcPr marT="45727" marB="4572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algn="ctr"/>
                      <a:r>
                        <a:rPr lang="en-GB" sz="1400" b="1" dirty="0">
                          <a:solidFill>
                            <a:srgbClr val="7030A0"/>
                          </a:solidFill>
                          <a:latin typeface="Century Gothic" pitchFamily="34"/>
                        </a:rPr>
                        <a:t>Sticky Knowledge-</a:t>
                      </a:r>
                      <a:r>
                        <a:rPr lang="en-GB" sz="1400" b="1" baseline="0" dirty="0">
                          <a:solidFill>
                            <a:srgbClr val="7030A0"/>
                          </a:solidFill>
                          <a:latin typeface="Century Gothic" pitchFamily="34"/>
                        </a:rPr>
                        <a:t> Who is Jewish and how do they live?</a:t>
                      </a:r>
                      <a:endParaRPr lang="en-GB" sz="1400" b="1" dirty="0">
                        <a:solidFill>
                          <a:srgbClr val="7C5DA3"/>
                        </a:solidFill>
                        <a:latin typeface="Century Gothic" panose="020B0502020202020204" pitchFamily="34" charset="0"/>
                      </a:endParaRPr>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3">
                  <a:txBody>
                    <a:bodyPr/>
                    <a:lstStyle/>
                    <a:p>
                      <a:pPr algn="ctr"/>
                      <a:endParaRPr lang="en-GB" sz="1800" dirty="0">
                        <a:solidFill>
                          <a:schemeClr val="bg1"/>
                        </a:solidFill>
                      </a:endParaRPr>
                    </a:p>
                  </a:txBody>
                  <a:tcPr marT="45727" marB="45727">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5"/>
                  </a:ext>
                </a:extLst>
              </a:tr>
              <a:tr h="218364">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030A0"/>
                          </a:solidFill>
                          <a:latin typeface="Century Gothic" panose="020B0502020202020204" pitchFamily="34" charset="0"/>
                        </a:rPr>
                        <a:t>Mezuzah</a:t>
                      </a:r>
                    </a:p>
                    <a:p>
                      <a:endParaRPr lang="en-GB" sz="1400" b="1" dirty="0">
                        <a:solidFill>
                          <a:srgbClr val="7030A0"/>
                        </a:solidFill>
                        <a:latin typeface="Century Gothic" panose="020B0502020202020204" pitchFamily="34" charset="0"/>
                      </a:endParaRP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rPr>
                        <a:t>A piece of parchment</a:t>
                      </a:r>
                      <a:r>
                        <a:rPr lang="en-GB" sz="1100" b="0" baseline="0" dirty="0">
                          <a:solidFill>
                            <a:schemeClr val="tx1"/>
                          </a:solidFill>
                          <a:latin typeface="Century Gothic" panose="020B0502020202020204" pitchFamily="34" charset="0"/>
                        </a:rPr>
                        <a:t> (paper) with  a prayer written on it.  It is attached to the doorpost of Jewish homes. </a:t>
                      </a:r>
                      <a:endParaRPr lang="en-GB" sz="1100" b="0" dirty="0">
                        <a:solidFill>
                          <a:schemeClr val="tx1"/>
                        </a:solidFill>
                        <a:latin typeface="Century Gothic" panose="020B0502020202020204" pitchFamily="34" charset="0"/>
                      </a:endParaRPr>
                    </a:p>
                  </a:txBody>
                  <a:tcPr marT="45727" marB="4572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7"/>
                  </a:ext>
                </a:extLst>
              </a:tr>
              <a:tr h="0">
                <a:tc vMerge="1">
                  <a:txBody>
                    <a:bodyPr/>
                    <a:lstStyle/>
                    <a:p>
                      <a:endParaRPr lang="en-US"/>
                    </a:p>
                  </a:txBody>
                  <a:tcPr/>
                </a:tc>
                <a:tc vMerge="1">
                  <a:txBody>
                    <a:bodyPr/>
                    <a:lstStyle/>
                    <a:p>
                      <a:endParaRPr lang="en-US"/>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05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Jews believe that God is one and cares for all people. They also believe that  it is important to love God. </a:t>
                      </a:r>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8"/>
                  </a:ext>
                </a:extLst>
              </a:tr>
              <a:tr h="488431">
                <a:tc vMerge="1">
                  <a:txBody>
                    <a:bodyPr/>
                    <a:lstStyle/>
                    <a:p>
                      <a:endParaRPr lang="en-GB" sz="1400" b="1" dirty="0">
                        <a:solidFill>
                          <a:srgbClr val="7030A0"/>
                        </a:solidFill>
                        <a:latin typeface="Century Gothic" panose="020B0502020202020204" pitchFamily="34" charset="0"/>
                      </a:endParaRP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GB" sz="1100" dirty="0">
                        <a:solidFill>
                          <a:schemeClr val="tx1"/>
                        </a:solidFill>
                        <a:latin typeface="Century Gothic" panose="020B0502020202020204" pitchFamily="34" charset="0"/>
                      </a:endParaRPr>
                    </a:p>
                  </a:txBody>
                  <a:tcPr marT="45727" marB="4572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lvl="0"/>
                      <a:endParaRPr lang="en-GB" sz="1400" b="1" dirty="0">
                        <a:solidFill>
                          <a:schemeClr val="tx1"/>
                        </a:solidFill>
                        <a:latin typeface="Century Gothic" pitchFamily="34"/>
                      </a:endParaRPr>
                    </a:p>
                  </a:txBody>
                  <a:tcPr marT="45727" marB="45727">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3150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err="1">
                          <a:solidFill>
                            <a:srgbClr val="7030A0"/>
                          </a:solidFill>
                          <a:latin typeface="Century Gothic" pitchFamily="34" charset="0"/>
                        </a:rPr>
                        <a:t>Tenakh</a:t>
                      </a:r>
                      <a:endParaRPr lang="en-GB" sz="1400" b="1" dirty="0">
                        <a:solidFill>
                          <a:srgbClr val="7030A0"/>
                        </a:solidFill>
                        <a:latin typeface="Century Gothic" pitchFamily="34" charset="0"/>
                      </a:endParaRP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rPr>
                        <a:t>Jewish scriptures which</a:t>
                      </a:r>
                      <a:r>
                        <a:rPr lang="en-GB" sz="1100" b="0" baseline="0" dirty="0">
                          <a:solidFill>
                            <a:schemeClr val="tx1"/>
                          </a:solidFill>
                          <a:latin typeface="Century Gothic" panose="020B0502020202020204" pitchFamily="34" charset="0"/>
                        </a:rPr>
                        <a:t> are made up of many different smaller books. </a:t>
                      </a:r>
                      <a:endParaRPr lang="en-GB" sz="1100" b="0" dirty="0">
                        <a:solidFill>
                          <a:schemeClr val="tx1"/>
                        </a:solidFill>
                        <a:latin typeface="Century Gothic" panose="020B0502020202020204" pitchFamily="34" charset="0"/>
                      </a:endParaRPr>
                    </a:p>
                  </a:txBody>
                  <a:tcPr marT="45727" marB="4572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050" b="0" i="0" u="none" strike="noStrike" kern="1200" cap="none" spc="0" normalizeH="0" baseline="0" noProof="0" dirty="0">
                          <a:ln>
                            <a:noFill/>
                          </a:ln>
                          <a:solidFill>
                            <a:schemeClr val="tx1"/>
                          </a:solidFill>
                          <a:effectLst/>
                          <a:uLnTx/>
                          <a:uFillTx/>
                          <a:latin typeface="Century Gothic" pitchFamily="34" charset="0"/>
                          <a:ea typeface="+mn-ea"/>
                          <a:cs typeface="+mn-cs"/>
                        </a:rPr>
                        <a:t>Jewish people  have special objects in their homes to help them praise God.</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050" b="0" i="0" u="none" strike="noStrike" kern="1200" cap="none" spc="0" normalizeH="0" baseline="0" noProof="0" dirty="0">
                          <a:ln>
                            <a:noFill/>
                          </a:ln>
                          <a:solidFill>
                            <a:schemeClr val="tx1"/>
                          </a:solidFill>
                          <a:effectLst/>
                          <a:uLnTx/>
                          <a:uFillTx/>
                          <a:latin typeface="Century Gothic" pitchFamily="34" charset="0"/>
                          <a:ea typeface="+mn-ea"/>
                          <a:cs typeface="+mn-cs"/>
                        </a:rPr>
                        <a:t>Family and home are very important to Jewish people. </a:t>
                      </a:r>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9"/>
                  </a:ext>
                </a:extLst>
              </a:tr>
              <a:tr h="2444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030A0"/>
                          </a:solidFill>
                          <a:latin typeface="Century Gothic" pitchFamily="34" charset="0"/>
                        </a:rPr>
                        <a:t>Sukkot</a:t>
                      </a: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 Jewish festival , also know as the Feast of Tabernacles. </a:t>
                      </a:r>
                    </a:p>
                  </a:txBody>
                  <a:tcPr marT="45727" marB="4572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Century Gothic" pitchFamily="34"/>
                        </a:rPr>
                        <a:t>Mezuzah</a:t>
                      </a:r>
                    </a:p>
                  </a:txBody>
                  <a:tcPr marT="45727" marB="45727">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0"/>
                  </a:ext>
                </a:extLst>
              </a:tr>
              <a:tr h="9168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030A0"/>
                          </a:solidFill>
                          <a:latin typeface="Century Gothic" pitchFamily="34" charset="0"/>
                        </a:rPr>
                        <a:t>Challah bread, challah board and challah cover</a:t>
                      </a: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itchFamily="34" charset="0"/>
                        </a:rPr>
                        <a:t>Challah bread is the J</a:t>
                      </a:r>
                      <a:r>
                        <a:rPr lang="en-US" sz="1100" b="0" i="0" kern="1200" dirty="0" err="1">
                          <a:solidFill>
                            <a:srgbClr val="000000"/>
                          </a:solidFill>
                          <a:effectLst/>
                          <a:latin typeface="Century Gothic" pitchFamily="34" charset="0"/>
                          <a:ea typeface="+mn-ea"/>
                          <a:cs typeface="+mn-cs"/>
                        </a:rPr>
                        <a:t>ewish</a:t>
                      </a:r>
                      <a:r>
                        <a:rPr lang="en-US" sz="1100" b="0" i="0" kern="1200" dirty="0">
                          <a:solidFill>
                            <a:srgbClr val="000000"/>
                          </a:solidFill>
                          <a:effectLst/>
                          <a:latin typeface="Century Gothic" pitchFamily="34" charset="0"/>
                          <a:ea typeface="+mn-ea"/>
                          <a:cs typeface="+mn-cs"/>
                        </a:rPr>
                        <a:t> Sabbath‑and‑holiday bread. It is laid on a challah board and covered with a challah</a:t>
                      </a:r>
                      <a:r>
                        <a:rPr lang="en-US" sz="1100" b="0" i="0" kern="1200" baseline="0" dirty="0">
                          <a:solidFill>
                            <a:srgbClr val="000000"/>
                          </a:solidFill>
                          <a:effectLst/>
                          <a:latin typeface="Century Gothic" pitchFamily="34" charset="0"/>
                          <a:ea typeface="+mn-ea"/>
                          <a:cs typeface="+mn-cs"/>
                        </a:rPr>
                        <a:t> cover. </a:t>
                      </a:r>
                      <a:endParaRPr lang="en-GB" sz="1100" dirty="0">
                        <a:latin typeface="Century Gothic" pitchFamily="34" charset="0"/>
                      </a:endParaRPr>
                    </a:p>
                  </a:txBody>
                  <a:tcPr marT="45727" marB="4572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50" b="0" i="0" kern="1200" dirty="0">
                          <a:solidFill>
                            <a:srgbClr val="000000"/>
                          </a:solidFill>
                          <a:effectLst/>
                          <a:latin typeface="Century Gothic" pitchFamily="34" charset="0"/>
                          <a:ea typeface="+mn-ea"/>
                          <a:cs typeface="+mn-cs"/>
                        </a:rPr>
                        <a:t>Shabbat is the most important day of the week for Jews, because it is a day on which they</a:t>
                      </a:r>
                      <a:r>
                        <a:rPr lang="en-GB" sz="1050" b="0" i="0" kern="1200" baseline="0" dirty="0">
                          <a:solidFill>
                            <a:srgbClr val="000000"/>
                          </a:solidFill>
                          <a:effectLst/>
                          <a:latin typeface="Century Gothic" pitchFamily="34" charset="0"/>
                          <a:ea typeface="+mn-ea"/>
                          <a:cs typeface="+mn-cs"/>
                        </a:rPr>
                        <a:t> </a:t>
                      </a:r>
                      <a:r>
                        <a:rPr lang="en-GB" sz="1050" b="0" i="0" kern="1200" dirty="0">
                          <a:solidFill>
                            <a:srgbClr val="000000"/>
                          </a:solidFill>
                          <a:effectLst/>
                          <a:latin typeface="Century Gothic" pitchFamily="34" charset="0"/>
                          <a:ea typeface="+mn-ea"/>
                          <a:cs typeface="+mn-cs"/>
                        </a:rPr>
                        <a:t> remember that God created the world and everything in it. God created the world in six days, but on the seventh day, Shabbat.</a:t>
                      </a:r>
                      <a:r>
                        <a:rPr lang="en-GB" sz="1050" b="0" i="0" kern="1200" baseline="0" dirty="0">
                          <a:solidFill>
                            <a:srgbClr val="000000"/>
                          </a:solidFill>
                          <a:effectLst/>
                          <a:latin typeface="Century Gothic" pitchFamily="34" charset="0"/>
                          <a:ea typeface="+mn-ea"/>
                          <a:cs typeface="+mn-cs"/>
                        </a:rPr>
                        <a:t> </a:t>
                      </a:r>
                      <a:endParaRPr kumimoji="0" lang="en-GB" sz="105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endParaRPr>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latin typeface="Century Gothic" pitchFamily="34"/>
                      </a:endParaRPr>
                    </a:p>
                  </a:txBody>
                  <a:tcPr marT="45727" marB="45727">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2"/>
                  </a:ext>
                </a:extLst>
              </a:tr>
              <a:tr h="5177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030A0"/>
                          </a:solidFill>
                          <a:latin typeface="Century Gothic" pitchFamily="34" charset="0"/>
                        </a:rPr>
                        <a:t>Chanukah</a:t>
                      </a: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itchFamily="34" charset="0"/>
                        </a:rPr>
                        <a:t>Is a Jewish holiday that</a:t>
                      </a:r>
                      <a:r>
                        <a:rPr lang="en-GB" sz="1100" baseline="0" dirty="0">
                          <a:latin typeface="Century Gothic" pitchFamily="34" charset="0"/>
                        </a:rPr>
                        <a:t> means dedication.  It lasts for eight days. </a:t>
                      </a:r>
                      <a:endParaRPr lang="en-GB" sz="1100" dirty="0">
                        <a:latin typeface="Century Gothic" pitchFamily="34" charset="0"/>
                      </a:endParaRPr>
                    </a:p>
                  </a:txBody>
                  <a:tcPr marT="45727" marB="4572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050" b="0" i="0" u="none" strike="noStrike" kern="1200" cap="none" spc="0" normalizeH="0" baseline="0" noProof="0" dirty="0">
                          <a:ln>
                            <a:noFill/>
                          </a:ln>
                          <a:solidFill>
                            <a:schemeClr val="tx1"/>
                          </a:solidFill>
                          <a:effectLst/>
                          <a:uLnTx/>
                          <a:uFillTx/>
                          <a:latin typeface="Century Gothic" pitchFamily="34" charset="0"/>
                          <a:ea typeface="+mn-ea"/>
                          <a:cs typeface="+mn-cs"/>
                        </a:rPr>
                        <a:t>Sukkot is a festival that remembers the time, many years ago, when the Jews spent time in the dessert. </a:t>
                      </a:r>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dirty="0">
                          <a:solidFill>
                            <a:schemeClr val="tx1"/>
                          </a:solidFill>
                          <a:latin typeface="Century Gothic" pitchFamily="34" charset="0"/>
                        </a:rPr>
                        <a:t>Challah bread, challah board and challah cover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latin typeface="Century Gothic" pitchFamily="34"/>
                      </a:endParaRPr>
                    </a:p>
                  </a:txBody>
                  <a:tcPr marT="45727" marB="45727">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3"/>
                  </a:ext>
                </a:extLst>
              </a:tr>
              <a:tr h="594378">
                <a:tc>
                  <a:txBody>
                    <a:bodyPr/>
                    <a:lstStyle/>
                    <a:p>
                      <a:r>
                        <a:rPr lang="en-GB" sz="1400" b="1" dirty="0">
                          <a:solidFill>
                            <a:srgbClr val="7030A0"/>
                          </a:solidFill>
                          <a:latin typeface="Century Gothic" pitchFamily="34" charset="0"/>
                        </a:rPr>
                        <a:t>Kosher food</a:t>
                      </a:r>
                    </a:p>
                  </a:txBody>
                  <a:tcPr marT="45727" marB="4572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gn="l"/>
                      <a:r>
                        <a:rPr lang="en-GB" sz="1100" dirty="0">
                          <a:solidFill>
                            <a:schemeClr val="tx1"/>
                          </a:solidFill>
                          <a:latin typeface="Century Gothic" pitchFamily="34" charset="0"/>
                        </a:rPr>
                        <a:t>Jews have</a:t>
                      </a:r>
                      <a:r>
                        <a:rPr lang="en-GB" sz="1100" baseline="0" dirty="0">
                          <a:solidFill>
                            <a:schemeClr val="tx1"/>
                          </a:solidFill>
                          <a:latin typeface="Century Gothic" pitchFamily="34" charset="0"/>
                        </a:rPr>
                        <a:t> certain laws about the foods they can eat.  Food has to follow these laws in order to be eaten by Jews. </a:t>
                      </a:r>
                      <a:endParaRPr lang="en-GB" sz="1100" dirty="0">
                        <a:solidFill>
                          <a:schemeClr val="tx1"/>
                        </a:solidFill>
                        <a:latin typeface="Century Gothic" pitchFamily="34" charset="0"/>
                      </a:endParaRPr>
                    </a:p>
                  </a:txBody>
                  <a:tcPr marT="45727" marB="4572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indent="-171450">
                        <a:buFont typeface="Wingdings" pitchFamily="2" charset="2"/>
                        <a:buChar char="q"/>
                      </a:pPr>
                      <a:r>
                        <a:rPr lang="en-GB" sz="1050" dirty="0">
                          <a:latin typeface="Century Gothic" pitchFamily="34" charset="0"/>
                        </a:rPr>
                        <a:t>Chanukah</a:t>
                      </a:r>
                      <a:r>
                        <a:rPr lang="en-GB" sz="1050" baseline="0" dirty="0">
                          <a:latin typeface="Century Gothic" pitchFamily="34" charset="0"/>
                        </a:rPr>
                        <a:t> is a festival that remembers the re-dedication (giving back) of the temple in Jerusalem to God. </a:t>
                      </a:r>
                      <a:endParaRPr lang="en-GB" sz="1050" dirty="0">
                        <a:latin typeface="Century Gothic" pitchFamily="34" charset="0"/>
                      </a:endParaRPr>
                    </a:p>
                  </a:txBody>
                  <a:tcPr marT="45727" marB="457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latin typeface="Century Gothic" pitchFamily="34"/>
                      </a:endParaRPr>
                    </a:p>
                  </a:txBody>
                  <a:tcPr marT="45727" marB="45727">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4"/>
                  </a:ext>
                </a:extLst>
              </a:tr>
            </a:tbl>
          </a:graphicData>
        </a:graphic>
      </p:graphicFrame>
      <p:sp>
        <p:nvSpPr>
          <p:cNvPr id="7" name="Title 1"/>
          <p:cNvSpPr txBox="1">
            <a:spLocks noGrp="1" noChangeArrowheads="1"/>
          </p:cNvSpPr>
          <p:nvPr>
            <p:ph type="title"/>
          </p:nvPr>
        </p:nvSpPr>
        <p:spPr>
          <a:xfrm>
            <a:off x="625476" y="43893"/>
            <a:ext cx="7886700" cy="492125"/>
          </a:xfrm>
        </p:spPr>
        <p:txBody>
          <a:bodyPr anchorCtr="1"/>
          <a:lstStyle/>
          <a:p>
            <a:pPr algn="ctr" eaLnBrk="1" hangingPunct="1"/>
            <a:r>
              <a:rPr lang="en-GB" altLang="en-US" sz="3200" b="1" dirty="0">
                <a:solidFill>
                  <a:srgbClr val="7C5DA3"/>
                </a:solidFill>
                <a:latin typeface="Century Gothic" panose="020B0502020202020204" pitchFamily="34" charset="0"/>
              </a:rPr>
              <a:t>Being a Jew: KS1 Knowledge Mat </a:t>
            </a:r>
            <a:r>
              <a:rPr lang="en-GB" altLang="en-US" sz="1200" b="1" dirty="0">
                <a:solidFill>
                  <a:srgbClr val="7C5DA3"/>
                </a:solidFill>
                <a:latin typeface="Century Gothic" panose="020B0502020202020204" pitchFamily="34" charset="0"/>
              </a:rPr>
              <a:t>(1.7 Y1)</a:t>
            </a:r>
            <a:endParaRPr lang="en-GB" altLang="en-US" sz="3200" b="1" dirty="0">
              <a:solidFill>
                <a:srgbClr val="7C5DA3"/>
              </a:solidFill>
              <a:latin typeface="Century Gothic" panose="020B050202020202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067405" y="4203510"/>
            <a:ext cx="1844582" cy="12010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067405" y="5800300"/>
            <a:ext cx="1844582" cy="1034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011092" y="600501"/>
            <a:ext cx="3056313" cy="1160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67406" y="1007305"/>
            <a:ext cx="1245820" cy="1507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424382" y="2514600"/>
            <a:ext cx="1388660" cy="1388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107976" y="1760952"/>
            <a:ext cx="3207224" cy="276999"/>
          </a:xfrm>
          <a:prstGeom prst="rect">
            <a:avLst/>
          </a:prstGeom>
          <a:noFill/>
        </p:spPr>
        <p:txBody>
          <a:bodyPr wrap="square" rtlCol="0">
            <a:spAutoFit/>
          </a:bodyPr>
          <a:lstStyle/>
          <a:p>
            <a:r>
              <a:rPr lang="en-GB" sz="1200" dirty="0">
                <a:latin typeface="Century Gothic" pitchFamily="34" charset="0"/>
              </a:rPr>
              <a:t>Jewish people celebrating Hanukah</a:t>
            </a:r>
            <a:r>
              <a:rPr lang="en-GB" sz="1100" dirty="0">
                <a:latin typeface="Century Gothic" pitchFamily="34" charset="0"/>
              </a:rPr>
              <a:t>. </a:t>
            </a:r>
            <a:endParaRPr lang="en-US" sz="1100" dirty="0">
              <a:latin typeface="Century Gothic" pitchFamily="34" charset="0"/>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txBox="1">
            <a:spLocks noGrp="1" noChangeArrowheads="1"/>
          </p:cNvSpPr>
          <p:nvPr>
            <p:ph type="title"/>
          </p:nvPr>
        </p:nvSpPr>
        <p:spPr>
          <a:xfrm>
            <a:off x="628650" y="151279"/>
            <a:ext cx="7886700" cy="492125"/>
          </a:xfrm>
        </p:spPr>
        <p:txBody>
          <a:bodyPr anchorCtr="1"/>
          <a:lstStyle/>
          <a:p>
            <a:pPr algn="ctr" eaLnBrk="1" hangingPunct="1"/>
            <a:r>
              <a:rPr lang="en-GB" altLang="en-US" sz="3200" b="1" dirty="0">
                <a:solidFill>
                  <a:srgbClr val="7C5DA3"/>
                </a:solidFill>
                <a:latin typeface="Century Gothic" panose="020B0502020202020204" pitchFamily="34" charset="0"/>
              </a:rPr>
              <a:t>Being a Jew: LKS2 Knowledge Mat </a:t>
            </a:r>
            <a:r>
              <a:rPr lang="en-GB" altLang="en-US" sz="1200" b="1" dirty="0">
                <a:solidFill>
                  <a:srgbClr val="7C5DA3"/>
                </a:solidFill>
                <a:latin typeface="Century Gothic" panose="020B0502020202020204" pitchFamily="34" charset="0"/>
              </a:rPr>
              <a:t>(L2.10 Y3)</a:t>
            </a:r>
            <a:endParaRPr lang="en-GB" altLang="en-US" sz="32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411377267"/>
              </p:ext>
            </p:extLst>
          </p:nvPr>
        </p:nvGraphicFramePr>
        <p:xfrm>
          <a:off x="237271" y="736980"/>
          <a:ext cx="8658226" cy="5977719"/>
        </p:xfrm>
        <a:graphic>
          <a:graphicData uri="http://schemas.openxmlformats.org/drawingml/2006/table">
            <a:tbl>
              <a:tblPr firstRow="1" bandRow="1">
                <a:effectLst/>
                <a:tableStyleId>{5C22544A-7EE6-4342-B048-85BDC9FD1C3A}</a:tableStyleId>
              </a:tblPr>
              <a:tblGrid>
                <a:gridCol w="1640504">
                  <a:extLst>
                    <a:ext uri="{9D8B030D-6E8A-4147-A177-3AD203B41FA5}">
                      <a16:colId xmlns:a16="http://schemas.microsoft.com/office/drawing/2014/main" val="2856023917"/>
                    </a:ext>
                  </a:extLst>
                </a:gridCol>
                <a:gridCol w="1781030">
                  <a:extLst>
                    <a:ext uri="{9D8B030D-6E8A-4147-A177-3AD203B41FA5}">
                      <a16:colId xmlns:a16="http://schemas.microsoft.com/office/drawing/2014/main" val="3951551185"/>
                    </a:ext>
                  </a:extLst>
                </a:gridCol>
                <a:gridCol w="3302187">
                  <a:extLst>
                    <a:ext uri="{9D8B030D-6E8A-4147-A177-3AD203B41FA5}">
                      <a16:colId xmlns:a16="http://schemas.microsoft.com/office/drawing/2014/main" val="3283858985"/>
                    </a:ext>
                  </a:extLst>
                </a:gridCol>
                <a:gridCol w="1934505">
                  <a:extLst>
                    <a:ext uri="{9D8B030D-6E8A-4147-A177-3AD203B41FA5}">
                      <a16:colId xmlns:a16="http://schemas.microsoft.com/office/drawing/2014/main" val="1262213171"/>
                    </a:ext>
                  </a:extLst>
                </a:gridCol>
              </a:tblGrid>
              <a:tr h="341193">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2">
                  <a:txBody>
                    <a:bodyPr/>
                    <a:lstStyle/>
                    <a:p>
                      <a:pPr lvl="0" algn="ctr"/>
                      <a:r>
                        <a:rPr lang="en-GB" sz="1800" dirty="0">
                          <a:solidFill>
                            <a:schemeClr val="bg1"/>
                          </a:solidFill>
                          <a:latin typeface="Century Gothic" pitchFamily="34"/>
                        </a:rPr>
                        <a:t>Exciting Books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141459">
                <a:tc rowSpan="2">
                  <a:txBody>
                    <a:bodyPr/>
                    <a:lstStyle/>
                    <a:p>
                      <a:pPr lvl="0"/>
                      <a:r>
                        <a:rPr lang="en-GB" sz="1400" b="1" dirty="0">
                          <a:solidFill>
                            <a:srgbClr val="7C5DA3"/>
                          </a:solidFill>
                          <a:latin typeface="Century Gothic" pitchFamily="34"/>
                        </a:rPr>
                        <a:t>Rosh Hashanah</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a:rPr>
                        <a:t>The Jewish New Year festival.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1"/>
                  </a:ext>
                </a:extLst>
              </a:tr>
              <a:tr h="243429">
                <a:tc vMerge="1">
                  <a:txBody>
                    <a:bodyPr/>
                    <a:lstStyle/>
                    <a:p>
                      <a:pPr lvl="0"/>
                      <a:endParaRPr lang="en-GB" sz="14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rowSpan="4">
                  <a:txBody>
                    <a:bodyPr/>
                    <a:lstStyle/>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39813094"/>
                  </a:ext>
                </a:extLst>
              </a:tr>
              <a:tr h="518138">
                <a:tc>
                  <a:txBody>
                    <a:bodyPr/>
                    <a:lstStyle/>
                    <a:p>
                      <a:pPr lvl="0"/>
                      <a:r>
                        <a:rPr lang="en-GB" sz="1400" b="1" dirty="0">
                          <a:solidFill>
                            <a:srgbClr val="7C5DA3"/>
                          </a:solidFill>
                          <a:latin typeface="Century Gothic" pitchFamily="34"/>
                        </a:rPr>
                        <a:t>Yom Kippur</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100" b="0" dirty="0">
                          <a:solidFill>
                            <a:schemeClr val="tx1"/>
                          </a:solidFill>
                          <a:latin typeface="Century Gothic" pitchFamily="34"/>
                        </a:rPr>
                        <a:t>Is the holiest</a:t>
                      </a:r>
                      <a:r>
                        <a:rPr lang="en-GB" sz="1100" b="0" baseline="0" dirty="0">
                          <a:solidFill>
                            <a:schemeClr val="tx1"/>
                          </a:solidFill>
                          <a:latin typeface="Century Gothic" pitchFamily="34"/>
                        </a:rPr>
                        <a:t> day in the Jewish year’ also known as the Day of Atonement. </a:t>
                      </a:r>
                      <a:endParaRPr lang="en-GB" sz="1100" b="0" dirty="0">
                        <a:solidFill>
                          <a:schemeClr val="tx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641663132"/>
                  </a:ext>
                </a:extLst>
              </a:tr>
              <a:tr h="760519">
                <a:tc rowSpan="2">
                  <a:txBody>
                    <a:bodyPr/>
                    <a:lstStyle/>
                    <a:p>
                      <a:pPr lvl="0"/>
                      <a:r>
                        <a:rPr lang="en-GB" sz="1400" b="1" dirty="0">
                          <a:solidFill>
                            <a:srgbClr val="7C5DA3"/>
                          </a:solidFill>
                          <a:latin typeface="Century Gothic" pitchFamily="34"/>
                        </a:rPr>
                        <a:t>Pesach/</a:t>
                      </a:r>
                    </a:p>
                    <a:p>
                      <a:pPr lvl="0"/>
                      <a:r>
                        <a:rPr lang="en-GB" sz="1400" b="1" dirty="0">
                          <a:solidFill>
                            <a:srgbClr val="7C5DA3"/>
                          </a:solidFill>
                          <a:latin typeface="Century Gothic" pitchFamily="34"/>
                        </a:rPr>
                        <a:t>Passover</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b="0" dirty="0">
                          <a:solidFill>
                            <a:schemeClr val="tx1"/>
                          </a:solidFill>
                          <a:latin typeface="Century Gothic" pitchFamily="34"/>
                        </a:rPr>
                        <a:t>Is a major Jewish holiday </a:t>
                      </a:r>
                      <a:r>
                        <a:rPr lang="en-GB" sz="1100" b="0" dirty="0">
                          <a:solidFill>
                            <a:schemeClr val="tx1"/>
                          </a:solidFill>
                          <a:latin typeface="Century Gothic" pitchFamily="34" charset="0"/>
                        </a:rPr>
                        <a:t>. </a:t>
                      </a:r>
                      <a:r>
                        <a:rPr lang="en-GB" sz="1100" b="0" i="0" kern="1200" dirty="0">
                          <a:solidFill>
                            <a:srgbClr val="000000"/>
                          </a:solidFill>
                          <a:effectLst/>
                          <a:latin typeface="Century Gothic" pitchFamily="34" charset="0"/>
                          <a:ea typeface="+mn-ea"/>
                          <a:cs typeface="+mn-cs"/>
                        </a:rPr>
                        <a:t>Its name comes from the miracle in which God “</a:t>
                      </a:r>
                      <a:r>
                        <a:rPr lang="en-GB" sz="1100" b="0" i="1" kern="1200" dirty="0">
                          <a:solidFill>
                            <a:srgbClr val="000000"/>
                          </a:solidFill>
                          <a:effectLst/>
                          <a:latin typeface="Century Gothic" pitchFamily="34" charset="0"/>
                          <a:ea typeface="+mn-ea"/>
                          <a:cs typeface="+mn-cs"/>
                        </a:rPr>
                        <a:t>passed over</a:t>
                      </a:r>
                      <a:r>
                        <a:rPr lang="en-GB" sz="1100" b="0" i="0" kern="1200" dirty="0">
                          <a:solidFill>
                            <a:srgbClr val="000000"/>
                          </a:solidFill>
                          <a:effectLst/>
                          <a:latin typeface="Century Gothic" pitchFamily="34" charset="0"/>
                          <a:ea typeface="+mn-ea"/>
                          <a:cs typeface="+mn-cs"/>
                        </a:rPr>
                        <a:t>” the houses of the Israelites during the tenth plague.</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a:t>
                      </a:r>
                      <a:r>
                        <a:rPr lang="en-GB" sz="1400" b="1" baseline="0" dirty="0">
                          <a:solidFill>
                            <a:srgbClr val="7C5DA3"/>
                          </a:solidFill>
                          <a:latin typeface="Century Gothic" panose="020B0502020202020204" pitchFamily="34" charset="0"/>
                        </a:rPr>
                        <a:t> How do festivals and family life show what matters to Jewish people?(</a:t>
                      </a:r>
                      <a:r>
                        <a:rPr lang="en-GB" sz="1200" b="1" baseline="0" dirty="0">
                          <a:solidFill>
                            <a:srgbClr val="7C5DA3"/>
                          </a:solidFill>
                          <a:latin typeface="Century Gothic" panose="020B0502020202020204" pitchFamily="34" charset="0"/>
                        </a:rPr>
                        <a:t>links to 1.7)</a:t>
                      </a:r>
                      <a:endParaRPr lang="en-GB" sz="1200" b="1"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2239335589"/>
                  </a:ext>
                </a:extLst>
              </a:tr>
              <a:tr h="672019">
                <a:tc vMerge="1">
                  <a:txBody>
                    <a:bodyPr/>
                    <a:lstStyle/>
                    <a:p>
                      <a:endParaRPr lang="en-US"/>
                    </a:p>
                  </a:txBody>
                  <a:tcPr/>
                </a:tc>
                <a:tc vMerge="1">
                  <a:txBody>
                    <a:bodyPr/>
                    <a:lstStyle/>
                    <a:p>
                      <a:endParaRPr lang="en-US"/>
                    </a:p>
                  </a:txBody>
                  <a:tcPr/>
                </a:tc>
                <a:tc rowSpan="2">
                  <a:txBody>
                    <a:bodyPr/>
                    <a:lstStyle/>
                    <a:p>
                      <a:pPr marL="171450" lvl="0" indent="-171450" algn="l">
                        <a:buFont typeface="Wingdings" panose="05000000000000000000" pitchFamily="2" charset="2"/>
                        <a:buChar char="q"/>
                      </a:pPr>
                      <a:r>
                        <a:rPr lang="en-GB" sz="1100" b="0" dirty="0">
                          <a:solidFill>
                            <a:schemeClr val="tx1"/>
                          </a:solidFill>
                          <a:latin typeface="Century Gothic" pitchFamily="34"/>
                        </a:rPr>
                        <a:t>Rosh </a:t>
                      </a:r>
                      <a:r>
                        <a:rPr lang="en-GB" sz="1100" b="0" dirty="0">
                          <a:solidFill>
                            <a:schemeClr val="tx1"/>
                          </a:solidFill>
                          <a:latin typeface="Century Gothic" pitchFamily="34" charset="0"/>
                        </a:rPr>
                        <a:t>Hashanah </a:t>
                      </a:r>
                      <a:r>
                        <a:rPr lang="en-GB" sz="1100" b="0" i="0" kern="1200" dirty="0">
                          <a:solidFill>
                            <a:srgbClr val="000000"/>
                          </a:solidFill>
                          <a:effectLst/>
                          <a:latin typeface="Century Gothic" pitchFamily="34" charset="0"/>
                          <a:ea typeface="+mn-ea"/>
                          <a:cs typeface="+mn-cs"/>
                        </a:rPr>
                        <a:t>commemorates the anniversary of creation and a time when Jews think about the year ahead. No work is permitted on</a:t>
                      </a:r>
                      <a:r>
                        <a:rPr lang="en-GB" sz="1100" b="0" i="0" kern="1200" baseline="0" dirty="0">
                          <a:solidFill>
                            <a:srgbClr val="000000"/>
                          </a:solidFill>
                          <a:effectLst/>
                          <a:latin typeface="Century Gothic" pitchFamily="34" charset="0"/>
                          <a:ea typeface="+mn-ea"/>
                          <a:cs typeface="+mn-cs"/>
                        </a:rPr>
                        <a:t> this day.  Jewish are reminded of their responsibilities as God’s chosen people.  Most of the day is spent in the synagogue. </a:t>
                      </a:r>
                      <a:endParaRPr lang="en-GB" sz="1100" b="0" dirty="0">
                        <a:solidFill>
                          <a:schemeClr val="tx1"/>
                        </a:solidFill>
                        <a:latin typeface="Century Gothic"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5"/>
                  </a:ext>
                </a:extLst>
              </a:tr>
              <a:tr h="160494">
                <a:tc>
                  <a:txBody>
                    <a:bodyPr/>
                    <a:lstStyle/>
                    <a:p>
                      <a:pPr lvl="0"/>
                      <a:r>
                        <a:rPr lang="en-GB" sz="1400" b="1" dirty="0">
                          <a:solidFill>
                            <a:srgbClr val="7C5DA3"/>
                          </a:solidFill>
                          <a:latin typeface="Century Gothic" pitchFamily="34"/>
                        </a:rPr>
                        <a:t>Seder meal</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100" b="0" i="0" kern="1200" dirty="0">
                          <a:solidFill>
                            <a:srgbClr val="000000"/>
                          </a:solidFill>
                          <a:effectLst/>
                          <a:latin typeface="Century Gothic" pitchFamily="34" charset="0"/>
                          <a:ea typeface="+mn-ea"/>
                          <a:cs typeface="+mn-cs"/>
                        </a:rPr>
                        <a:t>Jewish ritual feast that marks the beginning of the Jewish holiday of Passover. </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bg1"/>
                        </a:solidFill>
                      </a:endParaRP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130590553"/>
                  </a:ext>
                </a:extLst>
              </a:tr>
              <a:tr h="144625">
                <a:tc rowSpan="2">
                  <a:txBody>
                    <a:bodyPr/>
                    <a:lstStyle/>
                    <a:p>
                      <a:pPr lvl="0"/>
                      <a:r>
                        <a:rPr lang="en-GB" sz="1400" b="1" dirty="0">
                          <a:solidFill>
                            <a:srgbClr val="7C5DA3"/>
                          </a:solidFill>
                          <a:latin typeface="Century Gothic" pitchFamily="34"/>
                        </a:rPr>
                        <a:t>Ten Commandments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b="0" i="0" kern="1200" dirty="0">
                          <a:solidFill>
                            <a:srgbClr val="000000"/>
                          </a:solidFill>
                          <a:effectLst/>
                          <a:latin typeface="Century Gothic" pitchFamily="34" charset="0"/>
                          <a:ea typeface="+mn-ea"/>
                          <a:cs typeface="+mn-cs"/>
                        </a:rPr>
                        <a:t>The Ten Commandments are the fundamental laws of the Jews which tell the Jewish people how they should live.</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buFont typeface="Wingdings" panose="05000000000000000000" pitchFamily="2" charset="2"/>
                        <a:buChar char="q"/>
                      </a:pPr>
                      <a:r>
                        <a:rPr lang="en-GB" sz="1100" b="0" dirty="0">
                          <a:solidFill>
                            <a:schemeClr val="tx1"/>
                          </a:solidFill>
                          <a:latin typeface="Century Gothic" pitchFamily="34"/>
                        </a:rPr>
                        <a:t>Yom Kippur is celebrated ten days after Rosh </a:t>
                      </a:r>
                      <a:r>
                        <a:rPr lang="en-GB" sz="1100" b="0" dirty="0">
                          <a:solidFill>
                            <a:schemeClr val="tx1"/>
                          </a:solidFill>
                          <a:latin typeface="Century Gothic" pitchFamily="34" charset="0"/>
                        </a:rPr>
                        <a:t>Hashanah. </a:t>
                      </a:r>
                      <a:r>
                        <a:rPr lang="en-GB" sz="1100" b="0" i="0" kern="1200" dirty="0">
                          <a:solidFill>
                            <a:srgbClr val="000000"/>
                          </a:solidFill>
                          <a:effectLst/>
                          <a:latin typeface="Century Gothic" pitchFamily="34" charset="0"/>
                          <a:ea typeface="+mn-ea"/>
                          <a:cs typeface="+mn-cs"/>
                        </a:rPr>
                        <a:t>This day is a very serious day for Jewish people. They must fast, meaning that they do not eat or drink. They are also not allowed to work. They spend a good deal of the day praying and attending services at the synagogue.</a:t>
                      </a:r>
                      <a:endParaRPr lang="en-GB" sz="1100" b="0" dirty="0">
                        <a:solidFill>
                          <a:schemeClr val="tx1"/>
                        </a:solidFill>
                        <a:latin typeface="Century Gothic"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8"/>
                  </a:ext>
                </a:extLst>
              </a:tr>
              <a:tr h="785449">
                <a:tc vMerge="1">
                  <a:txBody>
                    <a:bodyPr/>
                    <a:lstStyle/>
                    <a:p>
                      <a:endParaRPr lang="en-GB"/>
                    </a:p>
                  </a:txBody>
                  <a:tcPr/>
                </a:tc>
                <a:tc vMerge="1">
                  <a:txBody>
                    <a:bodyPr/>
                    <a:lstStyle/>
                    <a:p>
                      <a:endParaRPr lang="en-GB"/>
                    </a:p>
                  </a:txBody>
                  <a:tcPr/>
                </a:tc>
                <a:tc vMerge="1">
                  <a:txBody>
                    <a:bodyPr/>
                    <a:lstStyle/>
                    <a:p>
                      <a:endParaRPr lang="en-GB"/>
                    </a:p>
                  </a:txBody>
                  <a:tcPr/>
                </a:tc>
                <a:tc rowSpan="2">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963891">
                <a:tc>
                  <a:txBody>
                    <a:bodyPr/>
                    <a:lstStyle/>
                    <a:p>
                      <a:pPr lvl="0"/>
                      <a:r>
                        <a:rPr lang="en-GB" sz="1400" b="1" dirty="0">
                          <a:solidFill>
                            <a:srgbClr val="7C5DA3"/>
                          </a:solidFill>
                          <a:latin typeface="Century Gothic" pitchFamily="34"/>
                        </a:rPr>
                        <a:t>Synagogue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100" dirty="0">
                          <a:solidFill>
                            <a:schemeClr val="tx1"/>
                          </a:solidFill>
                          <a:latin typeface="Century Gothic" pitchFamily="34"/>
                        </a:rPr>
                        <a:t>Jewish</a:t>
                      </a:r>
                      <a:r>
                        <a:rPr lang="en-GB" sz="1100" baseline="0" dirty="0">
                          <a:solidFill>
                            <a:schemeClr val="tx1"/>
                          </a:solidFill>
                          <a:latin typeface="Century Gothic" pitchFamily="34"/>
                        </a:rPr>
                        <a:t> place of worship. </a:t>
                      </a:r>
                      <a:endParaRPr lang="en-GB" sz="1100" dirty="0">
                        <a:solidFill>
                          <a:schemeClr val="tx1"/>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buFont typeface="Wingdings" panose="05000000000000000000" pitchFamily="2" charset="2"/>
                        <a:buChar char="q"/>
                      </a:pPr>
                      <a:r>
                        <a:rPr lang="en-GB" sz="1100" b="0" dirty="0">
                          <a:solidFill>
                            <a:schemeClr val="tx1"/>
                          </a:solidFill>
                          <a:latin typeface="Century Gothic" pitchFamily="34"/>
                        </a:rPr>
                        <a:t>Pesach is celebrated every spring.  The holiday lasts for 8 days and nights.</a:t>
                      </a:r>
                      <a:r>
                        <a:rPr lang="en-GB" sz="1100" b="0" baseline="0" dirty="0">
                          <a:solidFill>
                            <a:schemeClr val="tx1"/>
                          </a:solidFill>
                          <a:latin typeface="Century Gothic" pitchFamily="34"/>
                        </a:rPr>
                        <a:t> On the first two nights a special meal is eaten – </a:t>
                      </a:r>
                      <a:r>
                        <a:rPr lang="en-GB" sz="1100" b="0" baseline="0" dirty="0" err="1">
                          <a:solidFill>
                            <a:schemeClr val="tx1"/>
                          </a:solidFill>
                          <a:latin typeface="Century Gothic" pitchFamily="34"/>
                        </a:rPr>
                        <a:t>seder</a:t>
                      </a:r>
                      <a:r>
                        <a:rPr lang="en-GB" sz="1100" b="0" baseline="0" dirty="0">
                          <a:solidFill>
                            <a:schemeClr val="tx1"/>
                          </a:solidFill>
                          <a:latin typeface="Century Gothic" pitchFamily="34"/>
                        </a:rPr>
                        <a:t> meal.  Jews read the story of Moses leading the Jewish people out of Egypt.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069785373"/>
                  </a:ext>
                </a:extLst>
              </a:tr>
            </a:tbl>
          </a:graphicData>
        </a:graphic>
      </p:graphicFrame>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990497" y="4782759"/>
            <a:ext cx="1905000" cy="1604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688272" y="623390"/>
            <a:ext cx="450015" cy="445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138287" y="623389"/>
            <a:ext cx="2777799" cy="134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133372" y="1069147"/>
            <a:ext cx="1619250" cy="1796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990498" y="2983671"/>
            <a:ext cx="1905000" cy="1666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688273" y="1967589"/>
            <a:ext cx="3227814" cy="276999"/>
          </a:xfrm>
          <a:prstGeom prst="rect">
            <a:avLst/>
          </a:prstGeom>
          <a:noFill/>
        </p:spPr>
        <p:txBody>
          <a:bodyPr wrap="square" rtlCol="0">
            <a:spAutoFit/>
          </a:bodyPr>
          <a:lstStyle/>
          <a:p>
            <a:r>
              <a:rPr lang="en-GB" sz="1200" dirty="0">
                <a:latin typeface="Century Gothic" pitchFamily="34" charset="0"/>
              </a:rPr>
              <a:t>Jewish people celebrating Yom Kippur</a:t>
            </a:r>
            <a:endParaRPr lang="en-US" sz="1200" dirty="0">
              <a:latin typeface="Century Gothic" pitchFamily="34" charset="0"/>
            </a:endParaRP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txBox="1">
            <a:spLocks noGrp="1" noChangeArrowheads="1"/>
          </p:cNvSpPr>
          <p:nvPr>
            <p:ph type="title"/>
          </p:nvPr>
        </p:nvSpPr>
        <p:spPr>
          <a:xfrm>
            <a:off x="426652" y="190891"/>
            <a:ext cx="8272463" cy="492125"/>
          </a:xfrm>
        </p:spPr>
        <p:txBody>
          <a:bodyPr anchorCtr="1"/>
          <a:lstStyle/>
          <a:p>
            <a:pPr algn="ctr" eaLnBrk="1" hangingPunct="1"/>
            <a:r>
              <a:rPr lang="en-GB" altLang="en-US" sz="3200" b="1" dirty="0">
                <a:solidFill>
                  <a:srgbClr val="7C5DA3"/>
                </a:solidFill>
                <a:latin typeface="Century Gothic" panose="020B0502020202020204" pitchFamily="34" charset="0"/>
              </a:rPr>
              <a:t>Being a Jew: UKS2 Knowledge Mat </a:t>
            </a:r>
            <a:r>
              <a:rPr lang="en-GB" altLang="en-US" sz="1200" b="1" dirty="0">
                <a:solidFill>
                  <a:srgbClr val="7C5DA3"/>
                </a:solidFill>
                <a:latin typeface="Century Gothic" panose="020B0502020202020204" pitchFamily="34" charset="0"/>
              </a:rPr>
              <a:t>(U2.9 Y5)</a:t>
            </a:r>
            <a:endParaRPr lang="en-GB" altLang="en-US" sz="32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882390932"/>
              </p:ext>
            </p:extLst>
          </p:nvPr>
        </p:nvGraphicFramePr>
        <p:xfrm>
          <a:off x="242887" y="740885"/>
          <a:ext cx="8658226" cy="6035077"/>
        </p:xfrm>
        <a:graphic>
          <a:graphicData uri="http://schemas.openxmlformats.org/drawingml/2006/table">
            <a:tbl>
              <a:tblPr firstRow="1" bandRow="1">
                <a:effectLst/>
                <a:tableStyleId>{5C22544A-7EE6-4342-B048-85BDC9FD1C3A}</a:tableStyleId>
              </a:tblPr>
              <a:tblGrid>
                <a:gridCol w="1362075">
                  <a:extLst>
                    <a:ext uri="{9D8B030D-6E8A-4147-A177-3AD203B41FA5}">
                      <a16:colId xmlns:a16="http://schemas.microsoft.com/office/drawing/2014/main" val="2856023917"/>
                    </a:ext>
                  </a:extLst>
                </a:gridCol>
                <a:gridCol w="2158314">
                  <a:extLst>
                    <a:ext uri="{9D8B030D-6E8A-4147-A177-3AD203B41FA5}">
                      <a16:colId xmlns:a16="http://schemas.microsoft.com/office/drawing/2014/main" val="3951551185"/>
                    </a:ext>
                  </a:extLst>
                </a:gridCol>
                <a:gridCol w="3203332">
                  <a:extLst>
                    <a:ext uri="{9D8B030D-6E8A-4147-A177-3AD203B41FA5}">
                      <a16:colId xmlns:a16="http://schemas.microsoft.com/office/drawing/2014/main" val="3283858985"/>
                    </a:ext>
                  </a:extLst>
                </a:gridCol>
                <a:gridCol w="1934505">
                  <a:extLst>
                    <a:ext uri="{9D8B030D-6E8A-4147-A177-3AD203B41FA5}">
                      <a16:colId xmlns:a16="http://schemas.microsoft.com/office/drawing/2014/main" val="1262213171"/>
                    </a:ext>
                  </a:extLst>
                </a:gridCol>
              </a:tblGrid>
              <a:tr h="175655">
                <a:tc gridSpan="2">
                  <a:txBody>
                    <a:bodyPr/>
                    <a:lstStyle/>
                    <a:p>
                      <a:pPr lvl="0" algn="ctr"/>
                      <a:r>
                        <a:rPr lang="en-GB" sz="1800" dirty="0">
                          <a:latin typeface="Century Gothic" pitchFamily="34"/>
                        </a:rPr>
                        <a:t>Subject Specific Vocabulary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Exciting Books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02955">
                <a:tc>
                  <a:txBody>
                    <a:bodyPr/>
                    <a:lstStyle/>
                    <a:p>
                      <a:pPr lvl="0"/>
                      <a:r>
                        <a:rPr lang="en-GB" sz="1400" b="1" dirty="0" err="1">
                          <a:solidFill>
                            <a:srgbClr val="7C5DA3"/>
                          </a:solidFill>
                          <a:latin typeface="Century Gothic" pitchFamily="34"/>
                        </a:rPr>
                        <a:t>Shema</a:t>
                      </a:r>
                      <a:endParaRPr lang="en-GB" sz="1400" b="1" dirty="0">
                        <a:solidFill>
                          <a:srgbClr val="7C5DA3"/>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Century Gothic" pitchFamily="34"/>
                        </a:rPr>
                        <a:t>A Jewish prayer.</a:t>
                      </a:r>
                      <a:r>
                        <a:rPr lang="en-GB" sz="1000" baseline="0" dirty="0">
                          <a:solidFill>
                            <a:schemeClr val="tx1"/>
                          </a:solidFill>
                          <a:latin typeface="Century Gothic" pitchFamily="34"/>
                        </a:rPr>
                        <a:t> It is the first two words of a section of the Torah and is recited in daily prayer. </a:t>
                      </a:r>
                      <a:endParaRPr lang="en-GB" sz="1000" dirty="0">
                        <a:solidFill>
                          <a:schemeClr val="tx1"/>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800" dirty="0">
                        <a:latin typeface="Century Gothic" pitchFamily="34"/>
                      </a:endParaRPr>
                    </a:p>
                  </a:txBody>
                  <a:tcPr>
                    <a:lnB w="12700" cap="flat" cmpd="sng" algn="ctr">
                      <a:solidFill>
                        <a:schemeClr val="tx1"/>
                      </a:solidFill>
                      <a:prstDash val="solid"/>
                      <a:round/>
                      <a:headEnd type="none" w="med" len="med"/>
                      <a:tailEnd type="none" w="med" len="med"/>
                    </a:lnB>
                    <a:solidFill>
                      <a:schemeClr val="bg1">
                        <a:lumMod val="95000"/>
                      </a:schemeClr>
                    </a:solidFill>
                  </a:tcPr>
                </a:tc>
                <a:tc rowSpan="4">
                  <a:txBody>
                    <a:bodyPr/>
                    <a:lstStyle/>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39813094"/>
                  </a:ext>
                </a:extLst>
              </a:tr>
              <a:tr h="518196">
                <a:tc>
                  <a:txBody>
                    <a:bodyPr/>
                    <a:lstStyle/>
                    <a:p>
                      <a:pPr lvl="0"/>
                      <a:r>
                        <a:rPr lang="en-GB" sz="1400" b="1" dirty="0" err="1">
                          <a:solidFill>
                            <a:srgbClr val="7C5DA3"/>
                          </a:solidFill>
                          <a:latin typeface="Century Gothic" pitchFamily="34" charset="0"/>
                        </a:rPr>
                        <a:t>Tefflin</a:t>
                      </a:r>
                      <a:endParaRPr lang="en-GB" sz="1400" b="1" dirty="0">
                        <a:solidFill>
                          <a:srgbClr val="7C5DA3"/>
                        </a:solidFill>
                        <a:latin typeface="Century Gothic"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000" b="0" dirty="0">
                          <a:solidFill>
                            <a:schemeClr val="tx1"/>
                          </a:solidFill>
                          <a:latin typeface="Century Gothic" pitchFamily="34" charset="0"/>
                        </a:rPr>
                        <a:t>Leather black boxes that  contain the Torah.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641663132"/>
                  </a:ext>
                </a:extLst>
              </a:tr>
              <a:tr h="265377">
                <a:tc>
                  <a:txBody>
                    <a:bodyPr/>
                    <a:lstStyle/>
                    <a:p>
                      <a:pPr lvl="0"/>
                      <a:r>
                        <a:rPr lang="en-GB" sz="1400" b="1" dirty="0">
                          <a:solidFill>
                            <a:srgbClr val="7C5DA3"/>
                          </a:solidFill>
                          <a:latin typeface="Century Gothic" pitchFamily="34" charset="0"/>
                        </a:rPr>
                        <a:t>Torah</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000" b="0" i="0" kern="1200" dirty="0">
                          <a:solidFill>
                            <a:srgbClr val="000000"/>
                          </a:solidFill>
                          <a:effectLst/>
                          <a:latin typeface="Century Gothic" pitchFamily="34" charset="0"/>
                          <a:ea typeface="+mn-ea"/>
                          <a:cs typeface="+mn-cs"/>
                        </a:rPr>
                        <a:t>The law of God as revealed to Moses and recorded in the first five books of the Hebrew scriptures (the Pentateuch).</a:t>
                      </a:r>
                      <a:endParaRPr lang="en-GB" sz="1000" b="0" dirty="0">
                        <a:solidFill>
                          <a:schemeClr val="tx1"/>
                        </a:solidFill>
                        <a:latin typeface="Century Gothic"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239335589"/>
                  </a:ext>
                </a:extLst>
              </a:tr>
              <a:tr h="119207">
                <a:tc rowSpan="3">
                  <a:txBody>
                    <a:bodyPr/>
                    <a:lstStyle/>
                    <a:p>
                      <a:r>
                        <a:rPr lang="en-GB" sz="1400" b="1" dirty="0" err="1">
                          <a:solidFill>
                            <a:srgbClr val="7C5DA3"/>
                          </a:solidFill>
                          <a:latin typeface="Century Gothic" pitchFamily="34" charset="0"/>
                        </a:rPr>
                        <a:t>Sefer</a:t>
                      </a:r>
                      <a:r>
                        <a:rPr lang="en-GB" sz="1400" b="1" dirty="0">
                          <a:solidFill>
                            <a:srgbClr val="7C5DA3"/>
                          </a:solidFill>
                          <a:latin typeface="Century Gothic" pitchFamily="34" charset="0"/>
                        </a:rPr>
                        <a:t> Torah</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000" dirty="0">
                          <a:solidFill>
                            <a:schemeClr val="tx1"/>
                          </a:solidFill>
                          <a:latin typeface="Century Gothic" pitchFamily="34" charset="0"/>
                        </a:rPr>
                        <a:t>Is a handwritten copy of the Torah and </a:t>
                      </a:r>
                      <a:r>
                        <a:rPr lang="en-GB" sz="1000" b="0" i="0" kern="1200" dirty="0">
                          <a:solidFill>
                            <a:srgbClr val="000000"/>
                          </a:solidFill>
                          <a:effectLst/>
                          <a:latin typeface="Century Gothic" pitchFamily="34" charset="0"/>
                          <a:ea typeface="+mn-ea"/>
                          <a:cs typeface="+mn-cs"/>
                        </a:rPr>
                        <a:t>must meet extremely strict standards of production. </a:t>
                      </a:r>
                      <a:endParaRPr lang="en-GB" sz="1000" dirty="0">
                        <a:solidFill>
                          <a:schemeClr val="tx1"/>
                        </a:solidFill>
                        <a:latin typeface="Century Gothic"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a:t>
                      </a:r>
                      <a:r>
                        <a:rPr lang="en-GB" sz="1400" b="1" baseline="0" dirty="0">
                          <a:solidFill>
                            <a:srgbClr val="7C5DA3"/>
                          </a:solidFill>
                          <a:latin typeface="Century Gothic" panose="020B0502020202020204" pitchFamily="34" charset="0"/>
                        </a:rPr>
                        <a:t> </a:t>
                      </a:r>
                      <a:r>
                        <a:rPr lang="en-GB" sz="1400" b="1" dirty="0">
                          <a:solidFill>
                            <a:srgbClr val="7C5DA3"/>
                          </a:solidFill>
                          <a:latin typeface="Century Gothic" panose="020B0502020202020204" pitchFamily="34" charset="0"/>
                        </a:rPr>
                        <a:t>Knowledge </a:t>
                      </a:r>
                      <a:r>
                        <a:rPr lang="en-GB" sz="1400" b="1" baseline="0" dirty="0">
                          <a:solidFill>
                            <a:srgbClr val="7C5DA3"/>
                          </a:solidFill>
                          <a:latin typeface="Century Gothic" panose="020B0502020202020204" pitchFamily="34" charset="0"/>
                        </a:rPr>
                        <a:t> - Why is the Torah so important to Jewish people?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baseline="0" dirty="0">
                          <a:solidFill>
                            <a:srgbClr val="7C5DA3"/>
                          </a:solidFill>
                          <a:latin typeface="Century Gothic" panose="020B0502020202020204" pitchFamily="34" charset="0"/>
                        </a:rPr>
                        <a:t>(links to 1.7 and L2.10)</a:t>
                      </a:r>
                      <a:endParaRPr lang="en-GB" sz="1200" b="1" dirty="0">
                        <a:solidFill>
                          <a:srgbClr val="7C5DA3"/>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567937287"/>
                  </a:ext>
                </a:extLst>
              </a:tr>
              <a:tr h="498336">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altLang="en-US" sz="1400" b="1" i="0" u="none" strike="noStrike" kern="1200" cap="none" spc="0" normalizeH="0" baseline="0" noProof="0" dirty="0">
                        <a:ln>
                          <a:noFill/>
                        </a:ln>
                        <a:solidFill>
                          <a:schemeClr val="bg1"/>
                        </a:solidFill>
                        <a:effectLst/>
                        <a:uLnTx/>
                        <a:uFillTx/>
                        <a:latin typeface="Century Gothic" panose="020B0502020202020204" pitchFamily="34" charset="0"/>
                        <a:ea typeface="+mn-ea"/>
                        <a:cs typeface="+mn-cs"/>
                      </a:endParaRPr>
                    </a:p>
                  </a:txBody>
                  <a:tcP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5"/>
                  </a:ext>
                </a:extLst>
              </a:tr>
              <a:tr h="132037">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endParaRPr lang="en-GB" dirty="0">
                        <a:solidFill>
                          <a:schemeClr val="tx1"/>
                        </a:solidFill>
                      </a:endParaRPr>
                    </a:p>
                  </a:txBody>
                  <a:tcP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9144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itchFamily="34" charset="0"/>
                        </a:rPr>
                        <a:t>Progressive Jew</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Century Gothic" panose="020B0502020202020204" pitchFamily="34" charset="0"/>
                        </a:rPr>
                        <a:t>A Jew who believes in</a:t>
                      </a:r>
                      <a:r>
                        <a:rPr lang="en-GB" sz="1000" baseline="0" dirty="0">
                          <a:solidFill>
                            <a:schemeClr val="tx1"/>
                          </a:solidFill>
                          <a:latin typeface="Century Gothic" panose="020B0502020202020204" pitchFamily="34" charset="0"/>
                        </a:rPr>
                        <a:t> God, the Torah and Israel but also recognises the changing nature of the world in which they live. </a:t>
                      </a:r>
                      <a:endParaRPr lang="en-GB" sz="1000" dirty="0">
                        <a:solidFill>
                          <a:schemeClr val="tx1"/>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00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Jews believe in one God and the command to love God with all their hearth, soul and might.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00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This command is found the Torah – Deuteronomy 6:4-9. </a:t>
                      </a:r>
                      <a:endParaRPr lang="en-GB" sz="1000" b="0" dirty="0">
                        <a:solidFill>
                          <a:srgbClr val="7C5DA3"/>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8"/>
                  </a:ext>
                </a:extLst>
              </a:tr>
              <a:tr h="19347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itchFamily="34" charset="0"/>
                        </a:rPr>
                        <a:t>Orthodox Jew</a:t>
                      </a:r>
                    </a:p>
                    <a:p>
                      <a:pPr lvl="0"/>
                      <a:endParaRPr lang="en-GB" sz="1400" b="1" dirty="0">
                        <a:solidFill>
                          <a:srgbClr val="7C5DA3"/>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rgbClr val="000000"/>
                          </a:solidFill>
                          <a:effectLst/>
                          <a:latin typeface="Century Gothic" pitchFamily="34" charset="0"/>
                          <a:ea typeface="+mn-ea"/>
                          <a:cs typeface="+mn-cs"/>
                        </a:rPr>
                        <a:t>A Jew who adheres faithfully to the principles and practices of traditional Judaism. </a:t>
                      </a:r>
                      <a:endParaRPr lang="en-GB" sz="1000" b="0" dirty="0">
                        <a:solidFill>
                          <a:schemeClr val="tx1"/>
                        </a:solidFill>
                        <a:latin typeface="Century Gothic" pitchFamily="34" charset="0"/>
                      </a:endParaRPr>
                    </a:p>
                    <a:p>
                      <a:pPr lvl="0"/>
                      <a:endParaRPr lang="en-GB" sz="1000" dirty="0">
                        <a:solidFill>
                          <a:schemeClr val="tx1"/>
                        </a:solidFill>
                        <a:latin typeface="Century Gothic" pitchFamily="34"/>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indent="-171450">
                        <a:buFont typeface="Wingdings" pitchFamily="2" charset="2"/>
                        <a:buChar char="q"/>
                      </a:pPr>
                      <a:r>
                        <a:rPr lang="en-GB" sz="1000" b="0" i="0" kern="1200" dirty="0">
                          <a:solidFill>
                            <a:srgbClr val="000000"/>
                          </a:solidFill>
                          <a:effectLst/>
                          <a:latin typeface="Century Gothic" pitchFamily="34" charset="0"/>
                          <a:ea typeface="+mn-ea"/>
                          <a:cs typeface="+mn-cs"/>
                        </a:rPr>
                        <a:t>It can take up to 18 months to complete a </a:t>
                      </a:r>
                      <a:r>
                        <a:rPr lang="en-GB" sz="1000" b="0" i="0" kern="1200" dirty="0" err="1">
                          <a:solidFill>
                            <a:srgbClr val="000000"/>
                          </a:solidFill>
                          <a:effectLst/>
                          <a:latin typeface="Century Gothic" pitchFamily="34" charset="0"/>
                          <a:ea typeface="+mn-ea"/>
                          <a:cs typeface="+mn-cs"/>
                        </a:rPr>
                        <a:t>Sefer</a:t>
                      </a:r>
                      <a:r>
                        <a:rPr lang="en-GB" sz="1000" b="0" i="0" kern="1200" dirty="0">
                          <a:solidFill>
                            <a:srgbClr val="000000"/>
                          </a:solidFill>
                          <a:effectLst/>
                          <a:latin typeface="Century Gothic" pitchFamily="34" charset="0"/>
                          <a:ea typeface="+mn-ea"/>
                          <a:cs typeface="+mn-cs"/>
                        </a:rPr>
                        <a:t> Torah. Great accuracy is needed when the </a:t>
                      </a:r>
                      <a:r>
                        <a:rPr lang="en-GB" sz="1000" b="0" i="0" kern="1200" dirty="0" err="1">
                          <a:solidFill>
                            <a:srgbClr val="000000"/>
                          </a:solidFill>
                          <a:effectLst/>
                          <a:latin typeface="Century Gothic" pitchFamily="34" charset="0"/>
                          <a:ea typeface="+mn-ea"/>
                          <a:cs typeface="+mn-cs"/>
                        </a:rPr>
                        <a:t>sofer</a:t>
                      </a:r>
                      <a:r>
                        <a:rPr lang="en-GB" sz="1000" b="0" i="0" kern="1200" dirty="0">
                          <a:solidFill>
                            <a:srgbClr val="000000"/>
                          </a:solidFill>
                          <a:effectLst/>
                          <a:latin typeface="Century Gothic" pitchFamily="34" charset="0"/>
                          <a:ea typeface="+mn-ea"/>
                          <a:cs typeface="+mn-cs"/>
                        </a:rPr>
                        <a:t>  (scribe) writes the scroll. If he makes any mistakes it can make the whole scroll </a:t>
                      </a:r>
                      <a:r>
                        <a:rPr lang="en-GB" sz="1000" b="0" i="0" kern="1200" dirty="0" err="1">
                          <a:solidFill>
                            <a:srgbClr val="000000"/>
                          </a:solidFill>
                          <a:effectLst/>
                          <a:latin typeface="Century Gothic" pitchFamily="34" charset="0"/>
                          <a:ea typeface="+mn-ea"/>
                          <a:cs typeface="+mn-cs"/>
                        </a:rPr>
                        <a:t>pasul</a:t>
                      </a:r>
                      <a:r>
                        <a:rPr lang="en-GB" sz="1000" b="0" i="0" kern="1200" dirty="0">
                          <a:solidFill>
                            <a:srgbClr val="000000"/>
                          </a:solidFill>
                          <a:effectLst/>
                          <a:latin typeface="Century Gothic" pitchFamily="34" charset="0"/>
                          <a:ea typeface="+mn-ea"/>
                          <a:cs typeface="+mn-cs"/>
                        </a:rPr>
                        <a:t> (invalid). </a:t>
                      </a:r>
                    </a:p>
                    <a:p>
                      <a:pPr marL="171450" indent="-171450">
                        <a:buFont typeface="Wingdings" pitchFamily="2" charset="2"/>
                        <a:buChar char="q"/>
                      </a:pPr>
                      <a:r>
                        <a:rPr lang="en-GB" sz="1000" b="0" i="0" kern="1200" dirty="0">
                          <a:solidFill>
                            <a:srgbClr val="000000"/>
                          </a:solidFill>
                          <a:effectLst/>
                          <a:latin typeface="Century Gothic" pitchFamily="34" charset="0"/>
                          <a:ea typeface="+mn-ea"/>
                          <a:cs typeface="+mn-cs"/>
                        </a:rPr>
                        <a:t>People</a:t>
                      </a:r>
                      <a:r>
                        <a:rPr lang="en-GB" sz="1000" b="0" i="0" kern="1200" baseline="0" dirty="0">
                          <a:solidFill>
                            <a:srgbClr val="000000"/>
                          </a:solidFill>
                          <a:effectLst/>
                          <a:latin typeface="Century Gothic" pitchFamily="34" charset="0"/>
                          <a:ea typeface="+mn-ea"/>
                          <a:cs typeface="+mn-cs"/>
                        </a:rPr>
                        <a:t> stand when a Torah is lifted.</a:t>
                      </a:r>
                    </a:p>
                    <a:p>
                      <a:pPr marL="171450" indent="-171450">
                        <a:buFont typeface="Wingdings" pitchFamily="2" charset="2"/>
                        <a:buChar char="q"/>
                      </a:pPr>
                      <a:r>
                        <a:rPr lang="en-GB" sz="1000" b="0" i="0" kern="1200" baseline="0" dirty="0">
                          <a:solidFill>
                            <a:srgbClr val="000000"/>
                          </a:solidFill>
                          <a:effectLst/>
                          <a:latin typeface="Century Gothic" pitchFamily="34" charset="0"/>
                          <a:ea typeface="+mn-ea"/>
                          <a:cs typeface="+mn-cs"/>
                        </a:rPr>
                        <a:t>It must be treated with the utmost respect at all times. </a:t>
                      </a:r>
                      <a:endParaRPr lang="en-GB" sz="1000" b="0" i="0" kern="1200" dirty="0">
                        <a:solidFill>
                          <a:srgbClr val="000000"/>
                        </a:solidFill>
                        <a:effectLst/>
                        <a:latin typeface="Century Gothic" pitchFamily="34" charset="0"/>
                        <a:ea typeface="+mn-ea"/>
                        <a:cs typeface="+mn-cs"/>
                      </a:endParaRPr>
                    </a:p>
                    <a:p>
                      <a:pPr marL="171450" indent="-171450">
                        <a:buFont typeface="Wingdings" pitchFamily="2" charset="2"/>
                        <a:buChar char="q"/>
                      </a:pPr>
                      <a:r>
                        <a:rPr lang="en-GB" sz="1000" b="0" i="0" kern="1200" dirty="0">
                          <a:solidFill>
                            <a:srgbClr val="000000"/>
                          </a:solidFill>
                          <a:effectLst/>
                          <a:latin typeface="Century Gothic" pitchFamily="34" charset="0"/>
                          <a:ea typeface="+mn-ea"/>
                          <a:cs typeface="+mn-cs"/>
                        </a:rPr>
                        <a:t>A </a:t>
                      </a:r>
                      <a:r>
                        <a:rPr lang="en-GB" sz="1000" b="0" i="0" kern="1200" dirty="0" err="1">
                          <a:solidFill>
                            <a:srgbClr val="000000"/>
                          </a:solidFill>
                          <a:effectLst/>
                          <a:latin typeface="Century Gothic" pitchFamily="34" charset="0"/>
                          <a:ea typeface="+mn-ea"/>
                          <a:cs typeface="+mn-cs"/>
                        </a:rPr>
                        <a:t>Sefer</a:t>
                      </a:r>
                      <a:r>
                        <a:rPr lang="en-GB" sz="1000" b="0" i="0" kern="1200" dirty="0">
                          <a:solidFill>
                            <a:srgbClr val="000000"/>
                          </a:solidFill>
                          <a:effectLst/>
                          <a:latin typeface="Century Gothic" pitchFamily="34" charset="0"/>
                          <a:ea typeface="+mn-ea"/>
                          <a:cs typeface="+mn-cs"/>
                        </a:rPr>
                        <a:t> Torah is so sacred to Jews it is said that if one is accidentally dropped in the synagogue the whole congregation must fast for 40 days.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GB" sz="1000" b="0" i="0" u="none" strike="noStrike" kern="1200" cap="none" spc="0" normalizeH="0" baseline="0" noProof="0" dirty="0">
                        <a:ln>
                          <a:noFill/>
                        </a:ln>
                        <a:solidFill>
                          <a:prstClr val="black"/>
                        </a:solidFill>
                        <a:effectLst/>
                        <a:uLnTx/>
                        <a:uFillTx/>
                        <a:latin typeface="Century Gothic" pitchFamily="3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0"/>
                  </a:ext>
                </a:extLst>
              </a:tr>
            </a:tbl>
          </a:graphicData>
        </a:graphic>
      </p:graphicFrame>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385" y="4654456"/>
            <a:ext cx="1566649" cy="1896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755338" y="717717"/>
            <a:ext cx="3109486" cy="2107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233385" y="1132978"/>
            <a:ext cx="1419225" cy="1801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974006" y="3084394"/>
            <a:ext cx="1937982"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555044326"/>
              </p:ext>
            </p:extLst>
          </p:nvPr>
        </p:nvGraphicFramePr>
        <p:xfrm>
          <a:off x="242887" y="774014"/>
          <a:ext cx="8658226" cy="5928396"/>
        </p:xfrm>
        <a:graphic>
          <a:graphicData uri="http://schemas.openxmlformats.org/drawingml/2006/table">
            <a:tbl>
              <a:tblPr firstRow="1" bandRow="1">
                <a:effectLst/>
                <a:tableStyleId>{5C22544A-7EE6-4342-B048-85BDC9FD1C3A}</a:tableStyleId>
              </a:tblPr>
              <a:tblGrid>
                <a:gridCol w="1362075">
                  <a:extLst>
                    <a:ext uri="{9D8B030D-6E8A-4147-A177-3AD203B41FA5}">
                      <a16:colId xmlns:a16="http://schemas.microsoft.com/office/drawing/2014/main" val="2856023917"/>
                    </a:ext>
                  </a:extLst>
                </a:gridCol>
                <a:gridCol w="2158314">
                  <a:extLst>
                    <a:ext uri="{9D8B030D-6E8A-4147-A177-3AD203B41FA5}">
                      <a16:colId xmlns:a16="http://schemas.microsoft.com/office/drawing/2014/main" val="3951551185"/>
                    </a:ext>
                  </a:extLst>
                </a:gridCol>
                <a:gridCol w="3203332">
                  <a:extLst>
                    <a:ext uri="{9D8B030D-6E8A-4147-A177-3AD203B41FA5}">
                      <a16:colId xmlns:a16="http://schemas.microsoft.com/office/drawing/2014/main" val="3283858985"/>
                    </a:ext>
                  </a:extLst>
                </a:gridCol>
                <a:gridCol w="1934505">
                  <a:extLst>
                    <a:ext uri="{9D8B030D-6E8A-4147-A177-3AD203B41FA5}">
                      <a16:colId xmlns:a16="http://schemas.microsoft.com/office/drawing/2014/main" val="1262213171"/>
                    </a:ext>
                  </a:extLst>
                </a:gridCol>
              </a:tblGrid>
              <a:tr h="175655">
                <a:tc gridSpan="2">
                  <a:txBody>
                    <a:bodyPr/>
                    <a:lstStyle/>
                    <a:p>
                      <a:pPr lvl="0" algn="ctr"/>
                      <a:r>
                        <a:rPr lang="en-GB" sz="1800" dirty="0">
                          <a:latin typeface="Century Gothic" pitchFamily="34"/>
                        </a:rPr>
                        <a:t>Subject Specific Vocabulary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3">
                  <a:txBody>
                    <a:bodyPr/>
                    <a:lstStyle/>
                    <a:p>
                      <a:r>
                        <a:rPr lang="en-GB" dirty="0"/>
                        <a:t> Each symbol represents a letter or sound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Exciting Books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02955">
                <a:tc>
                  <a:txBody>
                    <a:bodyPr/>
                    <a:lstStyle/>
                    <a:p>
                      <a:pPr lvl="0"/>
                      <a:r>
                        <a:rPr lang="en-GB" sz="1400" b="1" dirty="0">
                          <a:solidFill>
                            <a:srgbClr val="7C5DA3"/>
                          </a:solidFill>
                          <a:latin typeface="Century Gothic" pitchFamily="34"/>
                        </a:rPr>
                        <a:t>Humanism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a:rPr>
                        <a:t>A philosophy or way of thinking about the world.</a:t>
                      </a:r>
                      <a:r>
                        <a:rPr lang="en-GB" sz="1100" baseline="0" dirty="0">
                          <a:solidFill>
                            <a:schemeClr val="tx1"/>
                          </a:solidFill>
                          <a:latin typeface="Century Gothic" pitchFamily="34"/>
                        </a:rPr>
                        <a:t> It is a set of ethics or ideas about how people should live and act. </a:t>
                      </a:r>
                      <a:endParaRPr lang="en-GB" sz="1100" dirty="0">
                        <a:solidFill>
                          <a:schemeClr val="tx1"/>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800" dirty="0">
                        <a:latin typeface="Century Gothic" pitchFamily="34"/>
                      </a:endParaRPr>
                    </a:p>
                  </a:txBody>
                  <a:tcPr>
                    <a:lnB w="12700" cap="flat" cmpd="sng" algn="ctr">
                      <a:solidFill>
                        <a:schemeClr val="tx1"/>
                      </a:solidFill>
                      <a:prstDash val="solid"/>
                      <a:round/>
                      <a:headEnd type="none" w="med" len="med"/>
                      <a:tailEnd type="none" w="med" len="med"/>
                    </a:lnB>
                    <a:solidFill>
                      <a:schemeClr val="bg1">
                        <a:lumMod val="95000"/>
                      </a:schemeClr>
                    </a:solidFill>
                  </a:tcPr>
                </a:tc>
                <a:tc rowSpan="7">
                  <a:txBody>
                    <a:bodyPr/>
                    <a:lstStyle/>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39813094"/>
                  </a:ext>
                </a:extLst>
              </a:tr>
              <a:tr h="518196">
                <a:tc>
                  <a:txBody>
                    <a:bodyPr/>
                    <a:lstStyle/>
                    <a:p>
                      <a:pPr lvl="0"/>
                      <a:r>
                        <a:rPr lang="en-GB" sz="1400" b="1" dirty="0">
                          <a:solidFill>
                            <a:srgbClr val="7C5DA3"/>
                          </a:solidFill>
                          <a:latin typeface="Century Gothic" pitchFamily="34"/>
                        </a:rPr>
                        <a:t>Humanist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100" b="0" dirty="0">
                          <a:solidFill>
                            <a:schemeClr val="tx1"/>
                          </a:solidFill>
                          <a:latin typeface="Century Gothic" pitchFamily="34"/>
                        </a:rPr>
                        <a:t>A person who follows the principles of Humanism.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641663132"/>
                  </a:ext>
                </a:extLst>
              </a:tr>
              <a:tr h="502920">
                <a:tc rowSpan="2">
                  <a:txBody>
                    <a:bodyPr/>
                    <a:lstStyle/>
                    <a:p>
                      <a:r>
                        <a:rPr lang="en-GB" sz="1400" b="1" dirty="0">
                          <a:solidFill>
                            <a:srgbClr val="7C5DA3"/>
                          </a:solidFill>
                          <a:latin typeface="Century Gothic" panose="020B0502020202020204" pitchFamily="34" charset="0"/>
                        </a:rPr>
                        <a:t>Beliefs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solidFill>
                            <a:schemeClr val="tx1"/>
                          </a:solidFill>
                          <a:latin typeface="Century Gothic" panose="020B0502020202020204" pitchFamily="34" charset="0"/>
                        </a:rPr>
                        <a:t>A state of mind in which trust/confidence is placed in some one or some thing. </a:t>
                      </a: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7C5DA3"/>
                          </a:solidFill>
                          <a:latin typeface="Century Gothic" panose="020B0502020202020204" pitchFamily="34" charset="0"/>
                        </a:rPr>
                        <a:t>Sticky Knowledge-</a:t>
                      </a:r>
                      <a:r>
                        <a:rPr lang="en-GB" sz="1800" b="1" baseline="0" dirty="0">
                          <a:solidFill>
                            <a:srgbClr val="7C5DA3"/>
                          </a:solidFill>
                          <a:latin typeface="Century Gothic" panose="020B0502020202020204" pitchFamily="34" charset="0"/>
                        </a:rPr>
                        <a:t> What matters most to Humanists and Christians?  </a:t>
                      </a:r>
                      <a:endParaRPr lang="en-GB" sz="1800" b="1" dirty="0">
                        <a:solidFill>
                          <a:srgbClr val="7C5DA3"/>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60000"/>
                        <a:lumOff val="40000"/>
                      </a:schemeClr>
                    </a:solidFill>
                  </a:tcPr>
                </a:tc>
                <a:tc vMerge="1">
                  <a:txBody>
                    <a:bodyPr/>
                    <a:lstStyle/>
                    <a:p>
                      <a:endParaRPr lang="en-GB"/>
                    </a:p>
                  </a:txBody>
                  <a:tcPr/>
                </a:tc>
                <a:extLst>
                  <a:ext uri="{0D108BD9-81ED-4DB2-BD59-A6C34878D82A}">
                    <a16:rowId xmlns:a16="http://schemas.microsoft.com/office/drawing/2014/main" val="567937287"/>
                  </a:ext>
                </a:extLst>
              </a:tr>
              <a:tr h="0">
                <a:tc vMerge="1">
                  <a:txBody>
                    <a:bodyPr/>
                    <a:lstStyle/>
                    <a:p>
                      <a:pPr lvl="0"/>
                      <a:endParaRPr lang="en-GB" sz="1400" b="1" dirty="0">
                        <a:solidFill>
                          <a:srgbClr val="7C5DA3"/>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1100" b="0" dirty="0">
                        <a:solidFill>
                          <a:schemeClr val="tx1"/>
                        </a:solidFill>
                        <a:latin typeface="Century Gothic" panose="020B0502020202020204" pitchFamily="34" charset="0"/>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anose="020B0502020202020204" pitchFamily="34" charset="0"/>
                        </a:rPr>
                        <a:t>Humanist are one group of non-religious people.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vMerge="1">
                  <a:txBody>
                    <a:bodyPr/>
                    <a:lstStyle/>
                    <a:p>
                      <a:endParaRPr lang="en-GB"/>
                    </a:p>
                  </a:txBody>
                  <a:tcPr/>
                </a:tc>
                <a:extLst>
                  <a:ext uri="{0D108BD9-81ED-4DB2-BD59-A6C34878D82A}">
                    <a16:rowId xmlns:a16="http://schemas.microsoft.com/office/drawing/2014/main" val="10006"/>
                  </a:ext>
                </a:extLst>
              </a:tr>
              <a:tr h="36701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itchFamily="34"/>
                        </a:rPr>
                        <a:t>Atheism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rPr>
                        <a:t>Absence of/having no belief.</a:t>
                      </a: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171450" indent="-171450">
                        <a:buFont typeface="Wingdings" pitchFamily="2" charset="2"/>
                        <a:buChar char="q"/>
                      </a:pPr>
                      <a:r>
                        <a:rPr lang="en-GB" sz="1100" b="0" i="0" kern="1200" dirty="0">
                          <a:solidFill>
                            <a:srgbClr val="000000"/>
                          </a:solidFill>
                          <a:effectLst/>
                          <a:latin typeface="Century Gothic" pitchFamily="34" charset="0"/>
                          <a:ea typeface="+mn-ea"/>
                          <a:cs typeface="+mn-cs"/>
                        </a:rPr>
                        <a:t>Most humanists would agree with the ideas below:</a:t>
                      </a:r>
                    </a:p>
                    <a:p>
                      <a:pPr marL="171450" indent="-171450">
                        <a:buFont typeface="Arial" pitchFamily="34" charset="0"/>
                        <a:buChar char="•"/>
                      </a:pPr>
                      <a:r>
                        <a:rPr lang="en-GB" sz="1100" b="0" i="0" kern="1200" dirty="0">
                          <a:solidFill>
                            <a:srgbClr val="000000"/>
                          </a:solidFill>
                          <a:effectLst/>
                          <a:latin typeface="Century Gothic" pitchFamily="34" charset="0"/>
                          <a:ea typeface="+mn-ea"/>
                          <a:cs typeface="+mn-cs"/>
                        </a:rPr>
                        <a:t>There are no supernatural beings.</a:t>
                      </a:r>
                    </a:p>
                    <a:p>
                      <a:pPr marL="171450" indent="-171450">
                        <a:buFont typeface="Arial" pitchFamily="34" charset="0"/>
                        <a:buChar char="•"/>
                      </a:pPr>
                      <a:r>
                        <a:rPr lang="en-GB" sz="1100" b="0" i="0" kern="1200" dirty="0">
                          <a:solidFill>
                            <a:srgbClr val="000000"/>
                          </a:solidFill>
                          <a:effectLst/>
                          <a:latin typeface="Century Gothic" pitchFamily="34" charset="0"/>
                          <a:ea typeface="+mn-ea"/>
                          <a:cs typeface="+mn-cs"/>
                        </a:rPr>
                        <a:t>The material universe is the only thing that exists.</a:t>
                      </a:r>
                    </a:p>
                    <a:p>
                      <a:pPr marL="171450" indent="-171450">
                        <a:buFont typeface="Arial" pitchFamily="34" charset="0"/>
                        <a:buChar char="•"/>
                      </a:pPr>
                      <a:r>
                        <a:rPr lang="en-GB" sz="1100" b="1" i="0" u="none" strike="noStrike" kern="1200" dirty="0">
                          <a:solidFill>
                            <a:srgbClr val="000000"/>
                          </a:solidFill>
                          <a:effectLst/>
                          <a:latin typeface="Century Gothic" pitchFamily="34" charset="0"/>
                          <a:ea typeface="+mn-ea"/>
                          <a:cs typeface="+mn-cs"/>
                          <a:hlinkClick r:id="rId2"/>
                        </a:rPr>
                        <a:t>Science</a:t>
                      </a:r>
                      <a:r>
                        <a:rPr lang="en-GB" sz="1100" b="0" i="0" kern="1200" dirty="0">
                          <a:solidFill>
                            <a:srgbClr val="000000"/>
                          </a:solidFill>
                          <a:effectLst/>
                          <a:latin typeface="Century Gothic" pitchFamily="34" charset="0"/>
                          <a:ea typeface="+mn-ea"/>
                          <a:cs typeface="+mn-cs"/>
                        </a:rPr>
                        <a:t> provides the only reliable source of knowledge about this universe.</a:t>
                      </a:r>
                    </a:p>
                    <a:p>
                      <a:pPr marL="171450" indent="-171450">
                        <a:buFont typeface="Arial" pitchFamily="34" charset="0"/>
                        <a:buChar char="•"/>
                      </a:pPr>
                      <a:r>
                        <a:rPr lang="en-GB" sz="1100" b="0" i="0" kern="1200" dirty="0">
                          <a:solidFill>
                            <a:srgbClr val="000000"/>
                          </a:solidFill>
                          <a:effectLst/>
                          <a:latin typeface="Century Gothic" pitchFamily="34" charset="0"/>
                          <a:ea typeface="+mn-ea"/>
                          <a:cs typeface="+mn-cs"/>
                        </a:rPr>
                        <a:t>We only live this life - there is no after-life, and no such thing as reincarnation.</a:t>
                      </a:r>
                    </a:p>
                    <a:p>
                      <a:pPr marL="171450" indent="-171450">
                        <a:buFont typeface="Arial" pitchFamily="34" charset="0"/>
                        <a:buChar char="•"/>
                      </a:pPr>
                      <a:r>
                        <a:rPr lang="en-GB" sz="1100" b="0" i="0" kern="1200" dirty="0">
                          <a:solidFill>
                            <a:srgbClr val="000000"/>
                          </a:solidFill>
                          <a:effectLst/>
                          <a:latin typeface="Century Gothic" pitchFamily="34" charset="0"/>
                          <a:ea typeface="+mn-ea"/>
                          <a:cs typeface="+mn-cs"/>
                        </a:rPr>
                        <a:t>Human beings can live ethical and fulfilling lives without religious beliefs.</a:t>
                      </a:r>
                    </a:p>
                    <a:p>
                      <a:pPr marL="171450" indent="-171450">
                        <a:buFont typeface="Arial" pitchFamily="34" charset="0"/>
                        <a:buChar char="•"/>
                      </a:pPr>
                      <a:r>
                        <a:rPr lang="en-GB" sz="1100" b="0" i="0" kern="1200" dirty="0">
                          <a:solidFill>
                            <a:srgbClr val="000000"/>
                          </a:solidFill>
                          <a:effectLst/>
                          <a:latin typeface="Century Gothic" pitchFamily="34" charset="0"/>
                          <a:ea typeface="+mn-ea"/>
                          <a:cs typeface="+mn-cs"/>
                        </a:rPr>
                        <a:t>Human beings derive their moral code from the lessons of history, personal experience, and thought.</a:t>
                      </a:r>
                    </a:p>
                    <a:p>
                      <a:br>
                        <a:rPr lang="en-GB" sz="1100" dirty="0"/>
                      </a:br>
                      <a:endParaRPr lang="en-GB" sz="11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vMerge="1">
                  <a:txBody>
                    <a:bodyPr/>
                    <a:lstStyle/>
                    <a:p>
                      <a:endParaRPr lang="en-GB"/>
                    </a:p>
                  </a:txBody>
                  <a:tcPr/>
                </a:tc>
                <a:extLst>
                  <a:ext uri="{0D108BD9-81ED-4DB2-BD59-A6C34878D82A}">
                    <a16:rowId xmlns:a16="http://schemas.microsoft.com/office/drawing/2014/main" val="10008"/>
                  </a:ext>
                </a:extLst>
              </a:tr>
              <a:tr h="1173480">
                <a:tc>
                  <a:txBody>
                    <a:bodyPr/>
                    <a:lstStyle/>
                    <a:p>
                      <a:pPr lvl="0"/>
                      <a:r>
                        <a:rPr lang="en-GB" sz="1400" b="1" dirty="0">
                          <a:solidFill>
                            <a:srgbClr val="7C5DA3"/>
                          </a:solidFill>
                          <a:latin typeface="Century Gothic" pitchFamily="34"/>
                        </a:rPr>
                        <a:t>Morals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chemeClr val="bg1">
                        <a:lumMod val="95000"/>
                      </a:schemeClr>
                    </a:solidFill>
                  </a:tcPr>
                </a:tc>
                <a:tc>
                  <a:txBody>
                    <a:bodyPr/>
                    <a:lstStyle/>
                    <a:p>
                      <a:pPr lvl="0"/>
                      <a:r>
                        <a:rPr lang="en-GB" sz="1100" b="0" dirty="0">
                          <a:solidFill>
                            <a:schemeClr val="tx1"/>
                          </a:solidFill>
                          <a:latin typeface="Century Gothic" panose="020B0502020202020204" pitchFamily="34" charset="0"/>
                        </a:rPr>
                        <a:t>Standards of behaviour: knowing what is right and wrong. </a:t>
                      </a: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900" b="0" dirty="0">
                        <a:solidFill>
                          <a:srgbClr val="7030A0"/>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vMerge="1">
                  <a:txBody>
                    <a:bodyPr/>
                    <a:lstStyle/>
                    <a:p>
                      <a:endParaRPr lang="en-GB"/>
                    </a:p>
                  </a:txBody>
                  <a:tcPr/>
                </a:tc>
                <a:extLst>
                  <a:ext uri="{0D108BD9-81ED-4DB2-BD59-A6C34878D82A}">
                    <a16:rowId xmlns:a16="http://schemas.microsoft.com/office/drawing/2014/main" val="877679921"/>
                  </a:ext>
                </a:extLst>
              </a:tr>
              <a:tr h="1173480">
                <a:tc>
                  <a:txBody>
                    <a:bodyPr/>
                    <a:lstStyle/>
                    <a:p>
                      <a:pPr lvl="0"/>
                      <a:r>
                        <a:rPr lang="en-GB" sz="1400" b="1" dirty="0">
                          <a:solidFill>
                            <a:srgbClr val="7C5DA3"/>
                          </a:solidFill>
                          <a:latin typeface="Century Gothic" pitchFamily="34"/>
                        </a:rPr>
                        <a:t>Values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solidFill>
                      <a:schemeClr val="bg1">
                        <a:lumMod val="95000"/>
                      </a:schemeClr>
                    </a:solidFill>
                  </a:tcPr>
                </a:tc>
                <a:tc>
                  <a:txBody>
                    <a:bodyPr/>
                    <a:lstStyle/>
                    <a:p>
                      <a:pPr lvl="0"/>
                      <a:r>
                        <a:rPr lang="en-GB" sz="1100" b="0" dirty="0">
                          <a:solidFill>
                            <a:schemeClr val="tx1"/>
                          </a:solidFill>
                          <a:latin typeface="Century Gothic" pitchFamily="34"/>
                        </a:rPr>
                        <a:t>Beliefs of</a:t>
                      </a:r>
                      <a:r>
                        <a:rPr lang="en-GB" sz="1100" b="0" baseline="0" dirty="0">
                          <a:solidFill>
                            <a:schemeClr val="tx1"/>
                          </a:solidFill>
                          <a:latin typeface="Century Gothic" pitchFamily="34"/>
                        </a:rPr>
                        <a:t> a person in which they have an emotional investment, for example: honesty. </a:t>
                      </a:r>
                      <a:endParaRPr lang="en-GB" sz="1100" b="0" dirty="0">
                        <a:solidFill>
                          <a:schemeClr val="tx1"/>
                        </a:solidFill>
                        <a:latin typeface="Century Gothic" pitchFamily="34"/>
                      </a:endParaRPr>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7"/>
                  </a:ext>
                </a:extLst>
              </a:tr>
            </a:tbl>
          </a:graphicData>
        </a:graphic>
      </p:graphicFrame>
      <p:sp>
        <p:nvSpPr>
          <p:cNvPr id="11266" name="Title 1"/>
          <p:cNvSpPr txBox="1">
            <a:spLocks noGrp="1" noChangeArrowheads="1"/>
          </p:cNvSpPr>
          <p:nvPr>
            <p:ph type="title"/>
          </p:nvPr>
        </p:nvSpPr>
        <p:spPr>
          <a:xfrm>
            <a:off x="218364" y="276698"/>
            <a:ext cx="9113727" cy="492125"/>
          </a:xfrm>
        </p:spPr>
        <p:txBody>
          <a:bodyPr anchorCtr="1"/>
          <a:lstStyle/>
          <a:p>
            <a:pPr algn="ctr" eaLnBrk="1" hangingPunct="1"/>
            <a:r>
              <a:rPr lang="en-GB" altLang="en-US" sz="2800" b="1" dirty="0">
                <a:solidFill>
                  <a:srgbClr val="7C5DA3"/>
                </a:solidFill>
                <a:latin typeface="Century Gothic" panose="020B0502020202020204" pitchFamily="34" charset="0"/>
              </a:rPr>
              <a:t>Being a Humanist: UKS2 Knowledge Mat</a:t>
            </a:r>
            <a:r>
              <a:rPr lang="en-GB" altLang="en-US" sz="3200" b="1" dirty="0">
                <a:solidFill>
                  <a:srgbClr val="7C5DA3"/>
                </a:solidFill>
                <a:latin typeface="Century Gothic" panose="020B0502020202020204" pitchFamily="34" charset="0"/>
              </a:rPr>
              <a:t> </a:t>
            </a:r>
            <a:r>
              <a:rPr lang="en-GB" altLang="en-US" sz="1400" b="1" dirty="0">
                <a:solidFill>
                  <a:srgbClr val="7C5DA3"/>
                </a:solidFill>
                <a:latin typeface="Century Gothic" panose="020B0502020202020204" pitchFamily="34" charset="0"/>
              </a:rPr>
              <a:t>(U2.10 Y5)</a:t>
            </a:r>
            <a:endParaRPr lang="en-GB" altLang="en-US" sz="3200" b="1" dirty="0">
              <a:solidFill>
                <a:srgbClr val="7C5DA3"/>
              </a:solidFill>
              <a:latin typeface="Century Gothic" panose="020B0502020202020204" pitchFamily="34" charset="0"/>
            </a:endParaRPr>
          </a:p>
        </p:txBody>
      </p:sp>
      <p:pic>
        <p:nvPicPr>
          <p:cNvPr id="1027" name="Picture 3"/>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7037127" y="1161340"/>
            <a:ext cx="1571384" cy="2400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7065461" y="3806019"/>
            <a:ext cx="154305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cstate="print">
            <a:extLst>
              <a:ext uri="{28A0092B-C50C-407E-A947-70E740481C1C}">
                <a14:useLocalDpi xmlns:a14="http://schemas.microsoft.com/office/drawing/2010/main" val="0"/>
              </a:ext>
            </a:extLst>
          </a:blip>
          <a:srcRect/>
          <a:stretch>
            <a:fillRect/>
          </a:stretch>
        </p:blipFill>
        <p:spPr bwMode="auto">
          <a:xfrm>
            <a:off x="3923946" y="768823"/>
            <a:ext cx="1359336" cy="1796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471614" y="768823"/>
            <a:ext cx="1306877" cy="1796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7086025"/>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txBox="1">
            <a:spLocks noGrp="1" noChangeArrowheads="1"/>
          </p:cNvSpPr>
          <p:nvPr>
            <p:ph type="title"/>
          </p:nvPr>
        </p:nvSpPr>
        <p:spPr>
          <a:xfrm>
            <a:off x="628650" y="98913"/>
            <a:ext cx="7886700" cy="492125"/>
          </a:xfrm>
        </p:spPr>
        <p:txBody>
          <a:bodyPr anchorCtr="1"/>
          <a:lstStyle/>
          <a:p>
            <a:pPr algn="ctr" eaLnBrk="1" hangingPunct="1"/>
            <a:r>
              <a:rPr lang="en-GB" altLang="en-US" sz="2800" b="1" dirty="0">
                <a:solidFill>
                  <a:srgbClr val="7C5DA3"/>
                </a:solidFill>
                <a:latin typeface="Century Gothic" panose="020B0502020202020204" pitchFamily="34" charset="0"/>
              </a:rPr>
              <a:t>Being a Christian: KS1 Knowledge Mat </a:t>
            </a:r>
            <a:r>
              <a:rPr lang="en-GB" altLang="en-US" sz="1200" b="1" dirty="0">
                <a:solidFill>
                  <a:srgbClr val="7C5DA3"/>
                </a:solidFill>
                <a:latin typeface="Century Gothic" panose="020B0502020202020204" pitchFamily="34" charset="0"/>
              </a:rPr>
              <a:t>(1.2 Y1)</a:t>
            </a: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989159615"/>
              </p:ext>
            </p:extLst>
          </p:nvPr>
        </p:nvGraphicFramePr>
        <p:xfrm>
          <a:off x="242887" y="572380"/>
          <a:ext cx="8658226" cy="5745081"/>
        </p:xfrm>
        <a:graphic>
          <a:graphicData uri="http://schemas.openxmlformats.org/drawingml/2006/table">
            <a:tbl>
              <a:tblPr firstRow="1" bandRow="1">
                <a:effectLst/>
                <a:tableStyleId>{5C22544A-7EE6-4342-B048-85BDC9FD1C3A}</a:tableStyleId>
              </a:tblPr>
              <a:tblGrid>
                <a:gridCol w="1257439">
                  <a:extLst>
                    <a:ext uri="{9D8B030D-6E8A-4147-A177-3AD203B41FA5}">
                      <a16:colId xmlns:a16="http://schemas.microsoft.com/office/drawing/2014/main" val="2856023917"/>
                    </a:ext>
                  </a:extLst>
                </a:gridCol>
                <a:gridCol w="2175029">
                  <a:extLst>
                    <a:ext uri="{9D8B030D-6E8A-4147-A177-3AD203B41FA5}">
                      <a16:colId xmlns:a16="http://schemas.microsoft.com/office/drawing/2014/main" val="3951551185"/>
                    </a:ext>
                  </a:extLst>
                </a:gridCol>
                <a:gridCol w="3291253">
                  <a:extLst>
                    <a:ext uri="{9D8B030D-6E8A-4147-A177-3AD203B41FA5}">
                      <a16:colId xmlns:a16="http://schemas.microsoft.com/office/drawing/2014/main" val="3283858985"/>
                    </a:ext>
                  </a:extLst>
                </a:gridCol>
                <a:gridCol w="1934505">
                  <a:extLst>
                    <a:ext uri="{9D8B030D-6E8A-4147-A177-3AD203B41FA5}">
                      <a16:colId xmlns:a16="http://schemas.microsoft.com/office/drawing/2014/main" val="1262213171"/>
                    </a:ext>
                  </a:extLst>
                </a:gridCol>
              </a:tblGrid>
              <a:tr h="373363">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6">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54839317"/>
                  </a:ext>
                </a:extLst>
              </a:tr>
              <a:tr h="710900">
                <a:tc>
                  <a:txBody>
                    <a:bodyPr/>
                    <a:lstStyle/>
                    <a:p>
                      <a:pPr lvl="0"/>
                      <a:r>
                        <a:rPr lang="en-GB" sz="1100" b="1" dirty="0">
                          <a:solidFill>
                            <a:srgbClr val="7C5DA3"/>
                          </a:solidFill>
                          <a:latin typeface="Century Gothic" pitchFamily="34" charset="0"/>
                        </a:rPr>
                        <a:t>Creator</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A</a:t>
                      </a:r>
                      <a:r>
                        <a:rPr lang="en-GB" sz="1100" b="0" i="0" kern="1200" baseline="0" dirty="0">
                          <a:solidFill>
                            <a:srgbClr val="000000"/>
                          </a:solidFill>
                          <a:effectLst/>
                          <a:latin typeface="Century Gothic" pitchFamily="34" charset="0"/>
                          <a:ea typeface="+mn-ea"/>
                          <a:cs typeface="+mn-cs"/>
                        </a:rPr>
                        <a:t> p</a:t>
                      </a:r>
                      <a:r>
                        <a:rPr lang="en-GB" sz="1100" b="0" i="0" kern="1200" dirty="0">
                          <a:solidFill>
                            <a:srgbClr val="000000"/>
                          </a:solidFill>
                          <a:effectLst/>
                          <a:latin typeface="Century Gothic" pitchFamily="34" charset="0"/>
                          <a:ea typeface="+mn-ea"/>
                          <a:cs typeface="+mn-cs"/>
                        </a:rPr>
                        <a:t>erson or thing that brings something into existence</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39813094"/>
                  </a:ext>
                </a:extLst>
              </a:tr>
              <a:tr h="519849">
                <a:tc>
                  <a:txBody>
                    <a:bodyPr/>
                    <a:lstStyle/>
                    <a:p>
                      <a:pPr lvl="0"/>
                      <a:r>
                        <a:rPr lang="en-GB" sz="1100" b="1" dirty="0">
                          <a:solidFill>
                            <a:srgbClr val="7C5DA3"/>
                          </a:solidFill>
                          <a:latin typeface="Century Gothic" panose="020B0502020202020204" pitchFamily="34" charset="0"/>
                        </a:rPr>
                        <a:t>Creation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100" b="0" i="0" kern="1200" dirty="0">
                          <a:solidFill>
                            <a:srgbClr val="000000"/>
                          </a:solidFill>
                          <a:effectLst/>
                          <a:latin typeface="Century Gothic" pitchFamily="34" charset="0"/>
                          <a:ea typeface="+mn-ea"/>
                          <a:cs typeface="+mn-cs"/>
                        </a:rPr>
                        <a:t>The action or process of bringing something into existence.</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239335589"/>
                  </a:ext>
                </a:extLst>
              </a:tr>
              <a:tr h="0">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a:solidFill>
                            <a:srgbClr val="7C5DA3"/>
                          </a:solidFill>
                          <a:latin typeface="Century Gothic" pitchFamily="34" charset="0"/>
                        </a:rPr>
                        <a:t>Christian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rPr>
                        <a:t>A person who believes in Christ.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buSzPct val="100000"/>
                        <a:buFont typeface="Wingdings" panose="05000000000000000000" pitchFamily="2" charset="2"/>
                        <a:buChar char="q"/>
                      </a:pPr>
                      <a:endParaRPr lang="en-GB" sz="1000" b="1" dirty="0">
                        <a:solidFill>
                          <a:srgbClr val="7030A0"/>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910768547"/>
                  </a:ext>
                </a:extLst>
              </a:tr>
              <a:tr h="400825">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bg1"/>
                        </a:solidFill>
                      </a:endParaRP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130590553"/>
                  </a:ext>
                </a:extLst>
              </a:tr>
              <a:tr h="211354">
                <a:tc rowSpan="3">
                  <a:txBody>
                    <a:bodyPr/>
                    <a:lstStyle/>
                    <a:p>
                      <a:pPr lvl="0"/>
                      <a:r>
                        <a:rPr lang="en-GB" sz="1100" b="1" dirty="0">
                          <a:solidFill>
                            <a:srgbClr val="7C5DA3"/>
                          </a:solidFill>
                          <a:latin typeface="Century Gothic" pitchFamily="34" charset="0"/>
                        </a:rPr>
                        <a:t>God</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lvl="0"/>
                      <a:r>
                        <a:rPr lang="en-GB" sz="1100" b="0" i="0" kern="1200" dirty="0">
                          <a:solidFill>
                            <a:srgbClr val="000000"/>
                          </a:solidFill>
                          <a:effectLst/>
                          <a:latin typeface="Century Gothic" pitchFamily="34" charset="0"/>
                          <a:ea typeface="+mn-ea"/>
                          <a:cs typeface="+mn-cs"/>
                        </a:rPr>
                        <a:t>The creator and ruler of the universe.</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6"/>
                  </a:ext>
                </a:extLst>
              </a:tr>
              <a:tr h="182310">
                <a:tc vMerge="1">
                  <a:txBody>
                    <a:bodyPr/>
                    <a:lstStyle/>
                    <a:p>
                      <a:endParaRPr lang="en-US"/>
                    </a:p>
                  </a:txBody>
                  <a:tcPr/>
                </a:tc>
                <a:tc vMerge="1">
                  <a:txBody>
                    <a:bodyPr/>
                    <a:lstStyle/>
                    <a:p>
                      <a:endParaRPr lang="en-US"/>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7C5DA3"/>
                          </a:solidFill>
                          <a:latin typeface="Century Gothic" panose="020B0502020202020204" pitchFamily="34" charset="0"/>
                        </a:rPr>
                        <a:t>Sticky Knowledge - </a:t>
                      </a:r>
                      <a:r>
                        <a:rPr lang="en-GB" altLang="en-US" sz="1800" b="1" dirty="0">
                          <a:solidFill>
                            <a:srgbClr val="7C5DA3"/>
                          </a:solidFill>
                          <a:latin typeface="Century Gothic" panose="020B0502020202020204" pitchFamily="34" charset="0"/>
                        </a:rPr>
                        <a:t>Creation: Who do Christians say made the world? </a:t>
                      </a:r>
                      <a:endParaRPr lang="en-GB" sz="1800" b="1"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7"/>
                  </a:ext>
                </a:extLst>
              </a:tr>
              <a:tr h="127840">
                <a:tc vMerge="1">
                  <a:txBody>
                    <a:bodyPr/>
                    <a:lstStyle/>
                    <a:p>
                      <a:endParaRPr lang="en-GB"/>
                    </a:p>
                  </a:txBody>
                  <a:tcPr/>
                </a:tc>
                <a:tc vMerge="1">
                  <a:txBody>
                    <a:bodyPr/>
                    <a:lstStyle/>
                    <a:p>
                      <a:endParaRPr lang="en-GB" dirty="0"/>
                    </a:p>
                  </a:txBody>
                  <a:tcPr/>
                </a:tc>
                <a:tc vMerge="1">
                  <a:txBody>
                    <a:bodyPr/>
                    <a:lstStyle/>
                    <a:p>
                      <a:endParaRPr lang="en-GB"/>
                    </a:p>
                  </a:txBody>
                  <a:tcPr/>
                </a:tc>
                <a:tc rowSpan="5">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0">
                <a:tc rowSpan="4">
                  <a:txBody>
                    <a:bodyPr/>
                    <a:lstStyle/>
                    <a:p>
                      <a:r>
                        <a:rPr lang="en-GB" sz="1100" b="1" dirty="0">
                          <a:solidFill>
                            <a:srgbClr val="7C5DA3"/>
                          </a:solidFill>
                          <a:latin typeface="Century Gothic" pitchFamily="34" charset="0"/>
                        </a:rPr>
                        <a:t>Bible</a:t>
                      </a: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p>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The Christian</a:t>
                      </a:r>
                      <a:r>
                        <a:rPr lang="en-GB" sz="1100" baseline="0" dirty="0">
                          <a:solidFill>
                            <a:schemeClr val="tx1"/>
                          </a:solidFill>
                          <a:latin typeface="Century Gothic" pitchFamily="34" charset="0"/>
                        </a:rPr>
                        <a:t> Holy Book.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0"/>
                  </a:ext>
                </a:extLst>
              </a:tr>
              <a:tr h="0">
                <a:tc vMerge="1">
                  <a:txBody>
                    <a:bodyPr/>
                    <a:lstStyle/>
                    <a:p>
                      <a:endParaRPr lang="en-GB" dirty="0"/>
                    </a:p>
                  </a:txBody>
                  <a:tcPr/>
                </a:tc>
                <a:tc vMerge="1">
                  <a:txBody>
                    <a:bodyPr/>
                    <a:lstStyle/>
                    <a:p>
                      <a:endParaRPr lang="en-GB"/>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dirty="0">
                          <a:solidFill>
                            <a:schemeClr val="tx1"/>
                          </a:solidFill>
                          <a:latin typeface="Century Gothic" pitchFamily="34"/>
                        </a:rPr>
                        <a:t> Jews, Christians and Muslims believe that there is a Creator of the world, God.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1"/>
                  </a:ext>
                </a:extLst>
              </a:tr>
              <a:tr h="307985">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dirty="0">
                          <a:solidFill>
                            <a:schemeClr val="tx1"/>
                          </a:solidFill>
                          <a:latin typeface="Century Gothic" pitchFamily="34"/>
                        </a:rPr>
                        <a:t>When Christians pray they thank God</a:t>
                      </a:r>
                      <a:r>
                        <a:rPr lang="en-GB" sz="1200" b="0" baseline="0" dirty="0">
                          <a:solidFill>
                            <a:schemeClr val="tx1"/>
                          </a:solidFill>
                          <a:latin typeface="Century Gothic" pitchFamily="34"/>
                        </a:rPr>
                        <a:t> for creating the world.</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baseline="0" dirty="0">
                          <a:solidFill>
                            <a:schemeClr val="tx1"/>
                          </a:solidFill>
                          <a:latin typeface="Century Gothic" pitchFamily="34"/>
                        </a:rPr>
                        <a:t>They also thank God for the food they eat as well as for their family and friends and health. </a:t>
                      </a:r>
                      <a:endParaRPr lang="en-GB" sz="1200" b="0" dirty="0">
                        <a:solidFill>
                          <a:schemeClr val="tx1"/>
                        </a:solidFill>
                        <a:latin typeface="Century Gothic" pitchFamily="34"/>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2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069785373"/>
                  </a:ext>
                </a:extLst>
              </a:tr>
              <a:tr h="220686">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1100" dirty="0">
                        <a:solidFill>
                          <a:schemeClr val="tx1"/>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dirty="0">
                          <a:solidFill>
                            <a:schemeClr val="tx1"/>
                          </a:solidFill>
                          <a:latin typeface="Century Gothic" pitchFamily="34"/>
                        </a:rPr>
                        <a:t>Creation is the beginning of the big story of the Bible.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200" b="1"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b="0">
                        <a:solidFill>
                          <a:srgbClr val="7030A0"/>
                        </a:solidFill>
                        <a:latin typeface="Century Gothic" pitchFamily="34"/>
                      </a:endParaRPr>
                    </a:p>
                  </a:txBody>
                  <a:tcPr marT="45716" marB="45716"/>
                </a:tc>
                <a:extLst>
                  <a:ext uri="{0D108BD9-81ED-4DB2-BD59-A6C34878D82A}">
                    <a16:rowId xmlns:a16="http://schemas.microsoft.com/office/drawing/2014/main" val="715531703"/>
                  </a:ext>
                </a:extLst>
              </a:tr>
            </a:tbl>
          </a:graphicData>
        </a:graphic>
      </p:graphicFrame>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88360" y="3916907"/>
            <a:ext cx="851222" cy="1241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947635" y="568729"/>
            <a:ext cx="1990725" cy="1369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947635" y="1937982"/>
            <a:ext cx="1990725" cy="430887"/>
          </a:xfrm>
          <a:prstGeom prst="rect">
            <a:avLst/>
          </a:prstGeom>
          <a:noFill/>
        </p:spPr>
        <p:txBody>
          <a:bodyPr wrap="square" rtlCol="0">
            <a:spAutoFit/>
          </a:bodyPr>
          <a:lstStyle/>
          <a:p>
            <a:r>
              <a:rPr lang="en-GB" sz="1100" dirty="0">
                <a:latin typeface="Century Gothic" pitchFamily="34" charset="0"/>
              </a:rPr>
              <a:t>The creation of Adam by Michelangelo. </a:t>
            </a:r>
            <a:endParaRPr lang="en-US" sz="1100" dirty="0">
              <a:latin typeface="Century Gothic" pitchFamily="34" charset="0"/>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705828" y="582161"/>
            <a:ext cx="1814229" cy="1571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520056" y="1277487"/>
            <a:ext cx="1331120" cy="149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947635" y="2427241"/>
            <a:ext cx="1924050" cy="181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166710" y="4387685"/>
            <a:ext cx="1485900" cy="187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9630712"/>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43543275"/>
              </p:ext>
            </p:extLst>
          </p:nvPr>
        </p:nvGraphicFramePr>
        <p:xfrm>
          <a:off x="345363" y="770048"/>
          <a:ext cx="8658226" cy="5663030"/>
        </p:xfrm>
        <a:graphic>
          <a:graphicData uri="http://schemas.openxmlformats.org/drawingml/2006/table">
            <a:tbl>
              <a:tblPr firstRow="1" bandRow="1">
                <a:effectLst/>
                <a:tableStyleId>{5C22544A-7EE6-4342-B048-85BDC9FD1C3A}</a:tableStyleId>
              </a:tblPr>
              <a:tblGrid>
                <a:gridCol w="1257439">
                  <a:extLst>
                    <a:ext uri="{9D8B030D-6E8A-4147-A177-3AD203B41FA5}">
                      <a16:colId xmlns:a16="http://schemas.microsoft.com/office/drawing/2014/main" val="20000"/>
                    </a:ext>
                  </a:extLst>
                </a:gridCol>
                <a:gridCol w="2175029">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250435">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3">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779765">
                <a:tc>
                  <a:txBody>
                    <a:bodyPr/>
                    <a:lstStyle/>
                    <a:p>
                      <a:pPr lvl="0"/>
                      <a:r>
                        <a:rPr lang="en-GB" sz="1400" b="1" dirty="0">
                          <a:solidFill>
                            <a:srgbClr val="7C5DA3"/>
                          </a:solidFill>
                          <a:latin typeface="Century Gothic" pitchFamily="34" charset="0"/>
                        </a:rPr>
                        <a:t>God</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Who</a:t>
                      </a:r>
                      <a:r>
                        <a:rPr lang="en-GB" sz="1100" b="0" i="0" kern="1200" baseline="0" dirty="0">
                          <a:solidFill>
                            <a:srgbClr val="000000"/>
                          </a:solidFill>
                          <a:effectLst/>
                          <a:latin typeface="Century Gothic" pitchFamily="34" charset="0"/>
                          <a:ea typeface="+mn-ea"/>
                          <a:cs typeface="+mn-cs"/>
                        </a:rPr>
                        <a:t> Christians believe is t</a:t>
                      </a:r>
                      <a:r>
                        <a:rPr lang="en-GB" sz="1100" b="0" i="0" kern="1200" dirty="0">
                          <a:solidFill>
                            <a:srgbClr val="000000"/>
                          </a:solidFill>
                          <a:effectLst/>
                          <a:latin typeface="Century Gothic" pitchFamily="34" charset="0"/>
                          <a:ea typeface="+mn-ea"/>
                          <a:cs typeface="+mn-cs"/>
                        </a:rPr>
                        <a:t>he creator and ruler of the universe.</a:t>
                      </a:r>
                      <a:r>
                        <a:rPr lang="en-GB" sz="1100" b="0" i="0" kern="1200" baseline="0" dirty="0">
                          <a:solidFill>
                            <a:srgbClr val="000000"/>
                          </a:solidFill>
                          <a:effectLst/>
                          <a:latin typeface="Century Gothic" pitchFamily="34" charset="0"/>
                          <a:ea typeface="+mn-ea"/>
                          <a:cs typeface="+mn-cs"/>
                        </a:rPr>
                        <a:t>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695174">
                <a:tc rowSpan="2">
                  <a:txBody>
                    <a:bodyPr/>
                    <a:lstStyle/>
                    <a:p>
                      <a:pPr lvl="0"/>
                      <a:r>
                        <a:rPr lang="en-GB" sz="1400" b="1" dirty="0">
                          <a:solidFill>
                            <a:srgbClr val="7C5DA3"/>
                          </a:solidFill>
                          <a:latin typeface="Century Gothic" panose="020B0502020202020204" pitchFamily="34" charset="0"/>
                        </a:rPr>
                        <a:t>Creation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The action or process of bringing something into existence.</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2"/>
                  </a:ext>
                </a:extLst>
              </a:tr>
              <a:tr h="179893">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3"/>
                  </a:ext>
                </a:extLst>
              </a:tr>
              <a:tr h="411250">
                <a:tc rowSpan="2">
                  <a:txBody>
                    <a:bodyPr/>
                    <a:lstStyle/>
                    <a:p>
                      <a:pPr lvl="0"/>
                      <a:r>
                        <a:rPr lang="en-GB" sz="1400" b="1" dirty="0">
                          <a:solidFill>
                            <a:srgbClr val="7C5DA3"/>
                          </a:solidFill>
                          <a:latin typeface="Century Gothic" pitchFamily="34" charset="0"/>
                        </a:rPr>
                        <a:t>Bible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The Christian</a:t>
                      </a:r>
                      <a:r>
                        <a:rPr lang="en-GB" sz="1100" baseline="0" dirty="0">
                          <a:solidFill>
                            <a:schemeClr val="tx1"/>
                          </a:solidFill>
                          <a:latin typeface="Century Gothic" pitchFamily="34" charset="0"/>
                        </a:rPr>
                        <a:t> Holy Book which contains  the old and new testament. </a:t>
                      </a:r>
                      <a:endParaRPr lang="en-GB" sz="1100" dirty="0">
                        <a:solidFill>
                          <a:schemeClr val="tx1"/>
                        </a:solidFill>
                        <a:latin typeface="Century Gothic" pitchFamily="34" charset="0"/>
                      </a:endParaRPr>
                    </a:p>
                    <a:p>
                      <a:pPr lvl="0"/>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 </a:t>
                      </a:r>
                      <a:r>
                        <a:rPr lang="en-GB" altLang="en-US" sz="1400" b="1" dirty="0">
                          <a:solidFill>
                            <a:srgbClr val="7C5DA3"/>
                          </a:solidFill>
                          <a:latin typeface="Century Gothic" panose="020B0502020202020204" pitchFamily="34" charset="0"/>
                        </a:rPr>
                        <a:t>Creation: What do Christians learn from the creation story? </a:t>
                      </a:r>
                      <a:r>
                        <a:rPr lang="en-GB" sz="1200" b="1" baseline="0" dirty="0">
                          <a:solidFill>
                            <a:srgbClr val="7C5DA3"/>
                          </a:solidFill>
                          <a:latin typeface="Century Gothic" panose="020B0502020202020204" pitchFamily="34" charset="0"/>
                        </a:rPr>
                        <a:t>(links to 1.2)</a:t>
                      </a:r>
                      <a:endParaRPr lang="en-GB" sz="1800" b="1" dirty="0">
                        <a:solidFill>
                          <a:srgbClr val="7C5DA3"/>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4"/>
                  </a:ext>
                </a:extLst>
              </a:tr>
              <a:tr h="368515">
                <a:tc vMerge="1">
                  <a:txBody>
                    <a:bodyPr/>
                    <a:lstStyle/>
                    <a:p>
                      <a:endParaRPr lang="en-GB"/>
                    </a:p>
                  </a:txBody>
                  <a:tcPr/>
                </a:tc>
                <a:tc vMerge="1">
                  <a:txBody>
                    <a:bodyPr/>
                    <a:lstStyle/>
                    <a:p>
                      <a:endParaRPr lang="en-GB" dirty="0"/>
                    </a:p>
                  </a:txBody>
                  <a:tcPr/>
                </a:tc>
                <a:tc vMerge="1">
                  <a:txBody>
                    <a:bodyPr/>
                    <a:lstStyle/>
                    <a:p>
                      <a:endParaRPr lang="en-GB"/>
                    </a:p>
                  </a:txBody>
                  <a:tcPr/>
                </a:tc>
                <a:tc rowSpan="7">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436658">
                <a:tc rowSpan="2">
                  <a:txBody>
                    <a:bodyPr/>
                    <a:lstStyle/>
                    <a:p>
                      <a:r>
                        <a:rPr lang="en-GB" sz="1400" b="1" dirty="0">
                          <a:solidFill>
                            <a:srgbClr val="7C5DA3"/>
                          </a:solidFill>
                          <a:latin typeface="Century Gothic" pitchFamily="34" charset="0"/>
                        </a:rPr>
                        <a:t>Adam</a:t>
                      </a:r>
                      <a:r>
                        <a:rPr lang="en-GB" sz="1400" b="1" baseline="0" dirty="0">
                          <a:solidFill>
                            <a:srgbClr val="7C5DA3"/>
                          </a:solidFill>
                          <a:latin typeface="Century Gothic" pitchFamily="34" charset="0"/>
                        </a:rPr>
                        <a:t> and Eve</a:t>
                      </a:r>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Century Gothic" pitchFamily="34" charset="0"/>
                          <a:ea typeface="+mn-ea"/>
                          <a:cs typeface="+mn-cs"/>
                        </a:rPr>
                        <a:t>Who</a:t>
                      </a:r>
                      <a:r>
                        <a:rPr lang="en-GB" sz="1100" b="0" i="0" kern="1200" baseline="0" dirty="0">
                          <a:solidFill>
                            <a:srgbClr val="000000"/>
                          </a:solidFill>
                          <a:effectLst/>
                          <a:latin typeface="Century Gothic" pitchFamily="34" charset="0"/>
                          <a:ea typeface="+mn-ea"/>
                          <a:cs typeface="+mn-cs"/>
                        </a:rPr>
                        <a:t> Christians believe  were t</a:t>
                      </a:r>
                      <a:r>
                        <a:rPr lang="en-GB" sz="1100" dirty="0">
                          <a:latin typeface="Century Gothic" pitchFamily="34" charset="0"/>
                        </a:rPr>
                        <a:t>he first people on earth</a:t>
                      </a:r>
                      <a:r>
                        <a:rPr lang="en-GB" sz="1100" baseline="0" dirty="0">
                          <a:latin typeface="Century Gothic" pitchFamily="34" charset="0"/>
                        </a:rPr>
                        <a:t> to be </a:t>
                      </a:r>
                      <a:r>
                        <a:rPr lang="en-GB" sz="1100" dirty="0">
                          <a:latin typeface="Century Gothic" pitchFamily="34" charset="0"/>
                        </a:rPr>
                        <a:t>created by God.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000" b="0" dirty="0">
                          <a:solidFill>
                            <a:schemeClr val="tx1"/>
                          </a:solidFill>
                          <a:latin typeface="Century Gothic" pitchFamily="34"/>
                        </a:rPr>
                        <a:t>Jews</a:t>
                      </a:r>
                      <a:r>
                        <a:rPr lang="en-GB" sz="1000" b="0" baseline="0" dirty="0">
                          <a:solidFill>
                            <a:schemeClr val="tx1"/>
                          </a:solidFill>
                          <a:latin typeface="Century Gothic" pitchFamily="34"/>
                        </a:rPr>
                        <a:t> and </a:t>
                      </a:r>
                      <a:r>
                        <a:rPr lang="en-GB" sz="1000" b="0" dirty="0">
                          <a:solidFill>
                            <a:schemeClr val="tx1"/>
                          </a:solidFill>
                          <a:latin typeface="Century Gothic" pitchFamily="34"/>
                        </a:rPr>
                        <a:t>Christians believe that God</a:t>
                      </a:r>
                      <a:r>
                        <a:rPr lang="en-GB" sz="1000" b="0" baseline="0" dirty="0">
                          <a:solidFill>
                            <a:schemeClr val="tx1"/>
                          </a:solidFill>
                          <a:latin typeface="Century Gothic" pitchFamily="34"/>
                        </a:rPr>
                        <a:t> c</a:t>
                      </a:r>
                      <a:r>
                        <a:rPr lang="en-GB" sz="1000" b="0" dirty="0">
                          <a:solidFill>
                            <a:schemeClr val="tx1"/>
                          </a:solidFill>
                          <a:latin typeface="Century Gothic" pitchFamily="34"/>
                        </a:rPr>
                        <a:t>reated</a:t>
                      </a:r>
                      <a:r>
                        <a:rPr lang="en-GB" sz="1000" b="0" baseline="0" dirty="0">
                          <a:solidFill>
                            <a:schemeClr val="tx1"/>
                          </a:solidFill>
                          <a:latin typeface="Century Gothic" pitchFamily="34"/>
                        </a:rPr>
                        <a:t> </a:t>
                      </a:r>
                      <a:r>
                        <a:rPr lang="en-GB" sz="1000" b="0" dirty="0">
                          <a:solidFill>
                            <a:schemeClr val="tx1"/>
                          </a:solidFill>
                          <a:latin typeface="Century Gothic" pitchFamily="34"/>
                        </a:rPr>
                        <a:t>the world.</a:t>
                      </a:r>
                      <a:r>
                        <a:rPr lang="en-GB" sz="1000" b="0" baseline="0" dirty="0">
                          <a:solidFill>
                            <a:schemeClr val="tx1"/>
                          </a:solidFill>
                          <a:latin typeface="Century Gothic" pitchFamily="34"/>
                        </a:rPr>
                        <a:t>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6"/>
                  </a:ext>
                </a:extLst>
              </a:tr>
              <a:tr h="178052">
                <a:tc vMerge="1">
                  <a:txBody>
                    <a:bodyPr/>
                    <a:lstStyle/>
                    <a:p>
                      <a:endParaRPr lang="en-GB" dirty="0"/>
                    </a:p>
                  </a:txBody>
                  <a:tcPr/>
                </a:tc>
                <a:tc vMerge="1">
                  <a:txBody>
                    <a:bodyPr/>
                    <a:lstStyle/>
                    <a:p>
                      <a:endParaRPr lang="en-GB"/>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Christians believe</a:t>
                      </a:r>
                      <a:r>
                        <a:rPr lang="en-GB" sz="1000" b="0" baseline="0" dirty="0">
                          <a:solidFill>
                            <a:schemeClr val="tx1"/>
                          </a:solidFill>
                          <a:latin typeface="Century Gothic" pitchFamily="34"/>
                        </a:rPr>
                        <a:t> that God wants people to look after the world he created, all of its animals and nature.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7"/>
                  </a:ext>
                </a:extLst>
              </a:tr>
              <a:tr h="476946">
                <a:tc rowSpan="4">
                  <a:txBody>
                    <a:bodyPr/>
                    <a:lstStyle/>
                    <a:p>
                      <a:r>
                        <a:rPr lang="en-GB" sz="1400" b="1" dirty="0">
                          <a:solidFill>
                            <a:srgbClr val="7C5DA3"/>
                          </a:solidFill>
                          <a:latin typeface="Century Gothic" pitchFamily="34" charset="0"/>
                        </a:rPr>
                        <a:t>Sins</a:t>
                      </a:r>
                    </a:p>
                    <a:p>
                      <a:endParaRPr lang="en-GB" sz="1400" b="1" dirty="0">
                        <a:solidFill>
                          <a:srgbClr val="7C5DA3"/>
                        </a:solidFill>
                        <a:latin typeface="Century Gothic" pitchFamily="34" charset="0"/>
                      </a:endParaRPr>
                    </a:p>
                    <a:p>
                      <a:endParaRPr lang="en-GB" sz="1400" b="1" dirty="0">
                        <a:solidFill>
                          <a:srgbClr val="7C5DA3"/>
                        </a:solidFill>
                        <a:latin typeface="Century Gothic" pitchFamily="34" charset="0"/>
                      </a:endParaRPr>
                    </a:p>
                    <a:p>
                      <a:endParaRPr lang="en-GB" sz="1400" b="1" dirty="0">
                        <a:solidFill>
                          <a:srgbClr val="7C5DA3"/>
                        </a:solidFill>
                        <a:latin typeface="Century Gothic" pitchFamily="34" charset="0"/>
                      </a:endParaRPr>
                    </a:p>
                    <a:p>
                      <a:endParaRPr lang="en-GB" sz="1400" b="1" dirty="0">
                        <a:solidFill>
                          <a:srgbClr val="7C5DA3"/>
                        </a:solidFill>
                        <a:latin typeface="Century Gothic" pitchFamily="34" charset="0"/>
                      </a:endParaRPr>
                    </a:p>
                    <a:p>
                      <a:r>
                        <a:rPr lang="en-GB" sz="1400" b="1" dirty="0">
                          <a:solidFill>
                            <a:srgbClr val="7C5DA3"/>
                          </a:solidFill>
                          <a:latin typeface="Century Gothic" pitchFamily="34" charset="0"/>
                        </a:rPr>
                        <a:t>The Fall</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4">
                  <a:txBody>
                    <a:bodyPr/>
                    <a:lstStyle/>
                    <a:p>
                      <a:r>
                        <a:rPr lang="en-GB" sz="1100" dirty="0">
                          <a:latin typeface="Century Gothic" pitchFamily="34" charset="0"/>
                        </a:rPr>
                        <a:t>An</a:t>
                      </a:r>
                      <a:r>
                        <a:rPr lang="en-GB" sz="1100" baseline="0" dirty="0">
                          <a:latin typeface="Century Gothic" pitchFamily="34" charset="0"/>
                        </a:rPr>
                        <a:t> action that is or is felt to be bad. </a:t>
                      </a:r>
                    </a:p>
                    <a:p>
                      <a:endParaRPr lang="en-GB" sz="1100" baseline="0" dirty="0">
                        <a:latin typeface="Century Gothic" pitchFamily="34" charset="0"/>
                      </a:endParaRPr>
                    </a:p>
                    <a:p>
                      <a:endParaRPr lang="en-GB" sz="1100" baseline="0" dirty="0">
                        <a:latin typeface="Century Gothic" pitchFamily="34" charset="0"/>
                      </a:endParaRPr>
                    </a:p>
                    <a:p>
                      <a:endParaRPr lang="en-GB" sz="1100" baseline="0" dirty="0">
                        <a:latin typeface="Century Gothic" pitchFamily="34" charset="0"/>
                      </a:endParaRPr>
                    </a:p>
                    <a:p>
                      <a:endParaRPr lang="en-GB" sz="1100" baseline="0" dirty="0">
                        <a:latin typeface="Century Gothic" pitchFamily="34" charset="0"/>
                      </a:endParaRPr>
                    </a:p>
                    <a:p>
                      <a:r>
                        <a:rPr lang="en-GB" sz="1100" baseline="0" dirty="0">
                          <a:latin typeface="Century Gothic" pitchFamily="34" charset="0"/>
                        </a:rPr>
                        <a:t>This happened when Adam and Eve disobeyed God’s instructions.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8"/>
                  </a:ext>
                </a:extLst>
              </a:tr>
              <a:tr h="518787">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Some</a:t>
                      </a:r>
                      <a:r>
                        <a:rPr lang="en-GB" sz="1000" b="0" baseline="0" dirty="0">
                          <a:solidFill>
                            <a:schemeClr val="tx1"/>
                          </a:solidFill>
                          <a:latin typeface="Century Gothic" pitchFamily="34"/>
                        </a:rPr>
                        <a:t> people believe that the world wasn’t created by God.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9"/>
                  </a:ext>
                </a:extLst>
              </a:tr>
              <a:tr h="551234">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1100" dirty="0">
                        <a:solidFill>
                          <a:schemeClr val="tx1"/>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Adam and Eve are believed by some Christians to be the first people on earth.</a:t>
                      </a:r>
                      <a:r>
                        <a:rPr lang="en-GB" sz="1000" b="0" baseline="0" dirty="0">
                          <a:solidFill>
                            <a:schemeClr val="tx1"/>
                          </a:solidFill>
                          <a:latin typeface="Century Gothic" pitchFamily="34"/>
                        </a:rPr>
                        <a:t> They believe they were created by God.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b="0">
                        <a:solidFill>
                          <a:srgbClr val="7030A0"/>
                        </a:solidFill>
                        <a:latin typeface="Century Gothic" pitchFamily="34"/>
                      </a:endParaRPr>
                    </a:p>
                  </a:txBody>
                  <a:tcPr marT="45716" marB="45716"/>
                </a:tc>
                <a:extLst>
                  <a:ext uri="{0D108BD9-81ED-4DB2-BD59-A6C34878D82A}">
                    <a16:rowId xmlns:a16="http://schemas.microsoft.com/office/drawing/2014/main" val="10010"/>
                  </a:ext>
                </a:extLst>
              </a:tr>
              <a:tr h="670202">
                <a:tc vMerge="1">
                  <a:txBody>
                    <a:bodyPr/>
                    <a:lstStyle/>
                    <a:p>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Christians believe that Adam and Eve went against</a:t>
                      </a:r>
                      <a:r>
                        <a:rPr lang="en-GB" sz="1000" b="0" baseline="0" dirty="0">
                          <a:solidFill>
                            <a:schemeClr val="tx1"/>
                          </a:solidFill>
                          <a:latin typeface="Century Gothic" pitchFamily="34"/>
                        </a:rPr>
                        <a:t> God’s wishes – The Fall. This is when Adam and Eve ‘fell’ from their close relationship with God. This was the first ‘sin’.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
        <p:nvSpPr>
          <p:cNvPr id="5" name="Rectangle 4"/>
          <p:cNvSpPr/>
          <p:nvPr/>
        </p:nvSpPr>
        <p:spPr>
          <a:xfrm>
            <a:off x="882869" y="173449"/>
            <a:ext cx="7583214" cy="523220"/>
          </a:xfrm>
          <a:prstGeom prst="rect">
            <a:avLst/>
          </a:prstGeom>
        </p:spPr>
        <p:txBody>
          <a:bodyPr wrap="square">
            <a:spAutoFit/>
          </a:bodyPr>
          <a:lstStyle/>
          <a:p>
            <a:r>
              <a:rPr lang="en-GB" altLang="en-US" sz="2800" b="1" dirty="0">
                <a:solidFill>
                  <a:srgbClr val="7C5DA3"/>
                </a:solidFill>
                <a:latin typeface="Century Gothic" panose="020B0502020202020204" pitchFamily="34" charset="0"/>
              </a:rPr>
              <a:t>Being a Christian: LKS2 Knowledge Mat </a:t>
            </a:r>
            <a:r>
              <a:rPr lang="en-GB" altLang="en-US" sz="1200" b="1" dirty="0">
                <a:solidFill>
                  <a:srgbClr val="7C5DA3"/>
                </a:solidFill>
                <a:latin typeface="Century Gothic" panose="020B0502020202020204" pitchFamily="34" charset="0"/>
              </a:rPr>
              <a:t>(L2.1 Y3)</a:t>
            </a:r>
            <a:endParaRPr lang="en-US" sz="1200"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835021" y="874387"/>
            <a:ext cx="3039606" cy="1778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17251" y="4601945"/>
            <a:ext cx="1285546" cy="168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47188" y="874386"/>
            <a:ext cx="1855609" cy="163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121699" y="2945603"/>
            <a:ext cx="1528514" cy="1478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6212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able 14"/>
          <p:cNvGraphicFramePr>
            <a:graphicFrameLocks noGrp="1"/>
          </p:cNvGraphicFramePr>
          <p:nvPr>
            <p:extLst>
              <p:ext uri="{D42A27DB-BD31-4B8C-83A1-F6EECF244321}">
                <p14:modId xmlns:p14="http://schemas.microsoft.com/office/powerpoint/2010/main" val="604081637"/>
              </p:ext>
            </p:extLst>
          </p:nvPr>
        </p:nvGraphicFramePr>
        <p:xfrm>
          <a:off x="297574" y="686637"/>
          <a:ext cx="8658226" cy="5852679"/>
        </p:xfrm>
        <a:graphic>
          <a:graphicData uri="http://schemas.openxmlformats.org/drawingml/2006/table">
            <a:tbl>
              <a:tblPr firstRow="1" bandRow="1">
                <a:effectLst/>
                <a:tableStyleId>{5C22544A-7EE6-4342-B048-85BDC9FD1C3A}</a:tableStyleId>
              </a:tblPr>
              <a:tblGrid>
                <a:gridCol w="1435692">
                  <a:extLst>
                    <a:ext uri="{9D8B030D-6E8A-4147-A177-3AD203B41FA5}">
                      <a16:colId xmlns:a16="http://schemas.microsoft.com/office/drawing/2014/main" val="20000"/>
                    </a:ext>
                  </a:extLst>
                </a:gridCol>
                <a:gridCol w="1996776">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381145">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725718">
                <a:tc>
                  <a:txBody>
                    <a:bodyPr/>
                    <a:lstStyle/>
                    <a:p>
                      <a:pPr lvl="0"/>
                      <a:r>
                        <a:rPr lang="en-GB" sz="1200" b="1" dirty="0">
                          <a:solidFill>
                            <a:srgbClr val="7C5DA3"/>
                          </a:solidFill>
                          <a:latin typeface="Century Gothic" pitchFamily="34" charset="0"/>
                        </a:rPr>
                        <a:t>God</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rgbClr val="000000"/>
                          </a:solidFill>
                          <a:effectLst/>
                          <a:latin typeface="Century Gothic" pitchFamily="34" charset="0"/>
                          <a:ea typeface="+mn-ea"/>
                          <a:cs typeface="+mn-cs"/>
                        </a:rPr>
                        <a:t>Who</a:t>
                      </a:r>
                      <a:r>
                        <a:rPr lang="en-GB" sz="1000" b="0" i="0" kern="1200" baseline="0" dirty="0">
                          <a:solidFill>
                            <a:srgbClr val="000000"/>
                          </a:solidFill>
                          <a:effectLst/>
                          <a:latin typeface="Century Gothic" pitchFamily="34" charset="0"/>
                          <a:ea typeface="+mn-ea"/>
                          <a:cs typeface="+mn-cs"/>
                        </a:rPr>
                        <a:t> Christians believe is t</a:t>
                      </a:r>
                      <a:r>
                        <a:rPr lang="en-GB" sz="1000" b="0" i="0" kern="1200" dirty="0">
                          <a:solidFill>
                            <a:srgbClr val="000000"/>
                          </a:solidFill>
                          <a:effectLst/>
                          <a:latin typeface="Century Gothic" pitchFamily="34" charset="0"/>
                          <a:ea typeface="+mn-ea"/>
                          <a:cs typeface="+mn-cs"/>
                        </a:rPr>
                        <a:t>he creator and ruler of the universe and source of all moral authority; the supreme being.</a:t>
                      </a:r>
                      <a:endParaRPr lang="en-GB" sz="10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27554">
                <a:tc>
                  <a:txBody>
                    <a:bodyPr/>
                    <a:lstStyle/>
                    <a:p>
                      <a:pPr lvl="0"/>
                      <a:r>
                        <a:rPr lang="en-GB" sz="1200" b="1" dirty="0">
                          <a:solidFill>
                            <a:srgbClr val="7C5DA3"/>
                          </a:solidFill>
                          <a:latin typeface="Century Gothic" panose="020B0502020202020204" pitchFamily="34" charset="0"/>
                        </a:rPr>
                        <a:t>Creation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rgbClr val="000000"/>
                          </a:solidFill>
                          <a:effectLst/>
                          <a:latin typeface="Century Gothic" pitchFamily="34" charset="0"/>
                          <a:ea typeface="+mn-ea"/>
                          <a:cs typeface="+mn-cs"/>
                        </a:rPr>
                        <a:t>The action or process of bringing something into existence.</a:t>
                      </a:r>
                      <a:endParaRPr lang="en-GB" sz="10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2"/>
                  </a:ext>
                </a:extLst>
              </a:tr>
              <a:tr h="251764">
                <a:tc rowSpan="2">
                  <a:txBody>
                    <a:bodyPr/>
                    <a:lstStyle/>
                    <a:p>
                      <a:pPr lvl="0"/>
                      <a:r>
                        <a:rPr lang="en-GB" sz="1200" b="1" dirty="0">
                          <a:solidFill>
                            <a:srgbClr val="7C5DA3"/>
                          </a:solidFill>
                          <a:latin typeface="Century Gothic" panose="020B0502020202020204" pitchFamily="34" charset="0"/>
                        </a:rPr>
                        <a:t>Universe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dirty="0">
                          <a:solidFill>
                            <a:schemeClr val="tx1"/>
                          </a:solidFill>
                          <a:latin typeface="Century Gothic" pitchFamily="34" charset="0"/>
                        </a:rPr>
                        <a:t>All existing matter and space.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175790">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401869">
                <a:tc rowSpan="2">
                  <a:txBody>
                    <a:bodyPr/>
                    <a:lstStyle/>
                    <a:p>
                      <a:pPr lvl="0"/>
                      <a:r>
                        <a:rPr lang="en-GB" sz="1200" b="1" dirty="0">
                          <a:solidFill>
                            <a:srgbClr val="7C5DA3"/>
                          </a:solidFill>
                          <a:latin typeface="Century Gothic" pitchFamily="34" charset="0"/>
                        </a:rPr>
                        <a:t>Evolution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000" dirty="0">
                          <a:solidFill>
                            <a:schemeClr val="tx1"/>
                          </a:solidFill>
                          <a:latin typeface="Century Gothic" pitchFamily="34" charset="0"/>
                        </a:rPr>
                        <a:t>The process by which living things have developed from earlier forms during their time on earth.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 </a:t>
                      </a:r>
                      <a:r>
                        <a:rPr lang="en-GB" altLang="en-US" sz="1400" b="1" dirty="0">
                          <a:solidFill>
                            <a:srgbClr val="7C5DA3"/>
                          </a:solidFill>
                          <a:latin typeface="Century Gothic" panose="020B0502020202020204" pitchFamily="34" charset="0"/>
                        </a:rPr>
                        <a:t>Creation: Creation and Science: conflicting or complementary? </a:t>
                      </a:r>
                      <a:r>
                        <a:rPr lang="en-GB" sz="1400" b="1" dirty="0">
                          <a:solidFill>
                            <a:srgbClr val="7C5DA3"/>
                          </a:solidFill>
                          <a:latin typeface="Century Gothic" panose="020B0502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baseline="0" dirty="0">
                          <a:solidFill>
                            <a:srgbClr val="7C5DA3"/>
                          </a:solidFill>
                          <a:latin typeface="Century Gothic" panose="020B0502020202020204" pitchFamily="34" charset="0"/>
                        </a:rPr>
                        <a:t>(links to 1.2 and L2.1)</a:t>
                      </a:r>
                      <a:endParaRPr lang="en-GB" sz="1800" b="1" dirty="0">
                        <a:solidFill>
                          <a:srgbClr val="7C5DA3"/>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5"/>
                  </a:ext>
                </a:extLst>
              </a:tr>
              <a:tr h="0">
                <a:tc vMerge="1">
                  <a:txBody>
                    <a:bodyPr/>
                    <a:lstStyle/>
                    <a:p>
                      <a:endParaRPr lang="en-GB"/>
                    </a:p>
                  </a:txBody>
                  <a:tcPr/>
                </a:tc>
                <a:tc vMerge="1">
                  <a:txBody>
                    <a:bodyPr/>
                    <a:lstStyle/>
                    <a:p>
                      <a:endParaRPr lang="en-GB" dirty="0"/>
                    </a:p>
                  </a:txBody>
                  <a:tcPr/>
                </a:tc>
                <a:tc vMerge="1">
                  <a:txBody>
                    <a:bodyPr/>
                    <a:lstStyle/>
                    <a:p>
                      <a:endParaRPr lang="en-GB"/>
                    </a:p>
                  </a:txBody>
                  <a:tcPr/>
                </a:tc>
                <a:tc rowSpan="10">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255149">
                <a:tc>
                  <a:txBody>
                    <a:bodyPr/>
                    <a:lstStyle/>
                    <a:p>
                      <a:pPr lvl="0"/>
                      <a:r>
                        <a:rPr lang="en-GB" sz="1200" b="1" dirty="0">
                          <a:solidFill>
                            <a:srgbClr val="7C5DA3"/>
                          </a:solidFill>
                          <a:latin typeface="Century Gothic" pitchFamily="34" charset="0"/>
                        </a:rPr>
                        <a:t>Interpret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000" dirty="0">
                          <a:solidFill>
                            <a:schemeClr val="tx1"/>
                          </a:solidFill>
                          <a:latin typeface="Century Gothic" pitchFamily="34" charset="0"/>
                        </a:rPr>
                        <a:t>To explain/understand  the meaning of something.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7"/>
                  </a:ext>
                </a:extLst>
              </a:tr>
              <a:tr h="387794">
                <a:tc rowSpan="2">
                  <a:txBody>
                    <a:bodyPr/>
                    <a:lstStyle/>
                    <a:p>
                      <a:r>
                        <a:rPr lang="en-GB" sz="1200" b="1" dirty="0">
                          <a:solidFill>
                            <a:srgbClr val="7C5DA3"/>
                          </a:solidFill>
                          <a:latin typeface="Century Gothic" pitchFamily="34" charset="0"/>
                        </a:rPr>
                        <a:t>Conflict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000" dirty="0">
                          <a:latin typeface="Century Gothic" pitchFamily="34" charset="0"/>
                        </a:rPr>
                        <a:t>To be in disagreement with something. </a:t>
                      </a:r>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000" b="0" dirty="0">
                          <a:solidFill>
                            <a:schemeClr val="tx1"/>
                          </a:solidFill>
                          <a:latin typeface="Century Gothic" pitchFamily="34"/>
                        </a:rPr>
                        <a:t>Jews</a:t>
                      </a:r>
                      <a:r>
                        <a:rPr lang="en-GB" sz="1000" b="0" baseline="0" dirty="0">
                          <a:solidFill>
                            <a:schemeClr val="tx1"/>
                          </a:solidFill>
                          <a:latin typeface="Century Gothic" pitchFamily="34"/>
                        </a:rPr>
                        <a:t> and </a:t>
                      </a:r>
                      <a:r>
                        <a:rPr lang="en-GB" sz="1000" b="0" dirty="0">
                          <a:solidFill>
                            <a:schemeClr val="tx1"/>
                          </a:solidFill>
                          <a:latin typeface="Century Gothic" pitchFamily="34"/>
                        </a:rPr>
                        <a:t>Christians believe that God</a:t>
                      </a:r>
                      <a:r>
                        <a:rPr lang="en-GB" sz="1000" b="0" baseline="0" dirty="0">
                          <a:solidFill>
                            <a:schemeClr val="tx1"/>
                          </a:solidFill>
                          <a:latin typeface="Century Gothic" pitchFamily="34"/>
                        </a:rPr>
                        <a:t> c</a:t>
                      </a:r>
                      <a:r>
                        <a:rPr lang="en-GB" sz="1000" b="0" dirty="0">
                          <a:solidFill>
                            <a:schemeClr val="tx1"/>
                          </a:solidFill>
                          <a:latin typeface="Century Gothic" pitchFamily="34"/>
                        </a:rPr>
                        <a:t>reated</a:t>
                      </a:r>
                      <a:r>
                        <a:rPr lang="en-GB" sz="1000" b="0" baseline="0" dirty="0">
                          <a:solidFill>
                            <a:schemeClr val="tx1"/>
                          </a:solidFill>
                          <a:latin typeface="Century Gothic" pitchFamily="34"/>
                        </a:rPr>
                        <a:t> </a:t>
                      </a:r>
                      <a:r>
                        <a:rPr lang="en-GB" sz="1000" b="0" dirty="0">
                          <a:solidFill>
                            <a:schemeClr val="tx1"/>
                          </a:solidFill>
                          <a:latin typeface="Century Gothic" pitchFamily="34"/>
                        </a:rPr>
                        <a:t>the world.</a:t>
                      </a:r>
                      <a:r>
                        <a:rPr lang="en-GB" sz="1000" b="0" baseline="0" dirty="0">
                          <a:solidFill>
                            <a:schemeClr val="tx1"/>
                          </a:solidFill>
                          <a:latin typeface="Century Gothic" pitchFamily="34"/>
                        </a:rPr>
                        <a:t>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8"/>
                  </a:ext>
                </a:extLst>
              </a:tr>
              <a:tr h="173991">
                <a:tc vMerge="1">
                  <a:txBody>
                    <a:bodyPr/>
                    <a:lstStyle/>
                    <a:p>
                      <a:endParaRPr lang="en-GB" dirty="0"/>
                    </a:p>
                  </a:txBody>
                  <a:tcPr/>
                </a:tc>
                <a:tc vMerge="1">
                  <a:txBody>
                    <a:bodyPr/>
                    <a:lstStyle/>
                    <a:p>
                      <a:endParaRPr lang="en-GB"/>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Genesis</a:t>
                      </a:r>
                      <a:r>
                        <a:rPr lang="en-GB" sz="1000" b="0" baseline="0" dirty="0">
                          <a:solidFill>
                            <a:schemeClr val="tx1"/>
                          </a:solidFill>
                          <a:latin typeface="Century Gothic" pitchFamily="34"/>
                        </a:rPr>
                        <a:t> 1:1-2:3 is an ancient text that was written over 2,500 years ago.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9"/>
                  </a:ext>
                </a:extLst>
              </a:tr>
              <a:tr h="207622">
                <a:tc rowSpan="2">
                  <a:txBody>
                    <a:bodyPr/>
                    <a:lstStyle/>
                    <a:p>
                      <a:r>
                        <a:rPr lang="en-GB" sz="1200" b="1" dirty="0">
                          <a:solidFill>
                            <a:srgbClr val="7C5DA3"/>
                          </a:solidFill>
                          <a:latin typeface="Century Gothic" pitchFamily="34" charset="0"/>
                        </a:rPr>
                        <a:t>Complementary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000" dirty="0">
                          <a:latin typeface="Century Gothic" pitchFamily="34" charset="0"/>
                        </a:rPr>
                        <a:t>An</a:t>
                      </a:r>
                      <a:r>
                        <a:rPr lang="en-GB" sz="1000" baseline="0" dirty="0">
                          <a:latin typeface="Century Gothic" pitchFamily="34" charset="0"/>
                        </a:rPr>
                        <a:t> idea or thinking that enhances another. </a:t>
                      </a:r>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0"/>
                  </a:ext>
                </a:extLst>
              </a:tr>
              <a:tr h="199112">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Some Christians</a:t>
                      </a:r>
                      <a:r>
                        <a:rPr lang="en-GB" sz="1000" b="0" baseline="0" dirty="0">
                          <a:solidFill>
                            <a:schemeClr val="tx1"/>
                          </a:solidFill>
                          <a:latin typeface="Century Gothic" pitchFamily="34"/>
                        </a:rPr>
                        <a:t> believe that the story of creation is a literal account whilst others believe that it is more of a description of what God and creation are like.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1"/>
                  </a:ext>
                </a:extLst>
              </a:tr>
              <a:tr h="284734">
                <a:tc rowSpan="3">
                  <a:txBody>
                    <a:bodyPr/>
                    <a:lstStyle/>
                    <a:p>
                      <a:r>
                        <a:rPr lang="en-GB" sz="1200" b="1" dirty="0">
                          <a:solidFill>
                            <a:srgbClr val="7C5DA3"/>
                          </a:solidFill>
                          <a:latin typeface="Century Gothic" pitchFamily="34" charset="0"/>
                        </a:rPr>
                        <a:t>Scientists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000" b="0" i="0" kern="1200" dirty="0">
                          <a:solidFill>
                            <a:srgbClr val="000000"/>
                          </a:solidFill>
                          <a:effectLst/>
                          <a:latin typeface="Century Gothic" pitchFamily="34" charset="0"/>
                          <a:ea typeface="+mn-ea"/>
                          <a:cs typeface="+mn-cs"/>
                        </a:rPr>
                        <a:t>A</a:t>
                      </a:r>
                      <a:r>
                        <a:rPr lang="en-GB" sz="1000" b="0" i="0" kern="1200" baseline="0" dirty="0">
                          <a:solidFill>
                            <a:srgbClr val="000000"/>
                          </a:solidFill>
                          <a:effectLst/>
                          <a:latin typeface="Century Gothic" pitchFamily="34" charset="0"/>
                          <a:ea typeface="+mn-ea"/>
                          <a:cs typeface="+mn-cs"/>
                        </a:rPr>
                        <a:t> </a:t>
                      </a:r>
                      <a:r>
                        <a:rPr lang="en-GB" sz="1000" b="0" i="0" kern="1200" dirty="0">
                          <a:solidFill>
                            <a:srgbClr val="000000"/>
                          </a:solidFill>
                          <a:effectLst/>
                          <a:latin typeface="Century Gothic" pitchFamily="34" charset="0"/>
                          <a:ea typeface="+mn-ea"/>
                          <a:cs typeface="+mn-cs"/>
                        </a:rPr>
                        <a:t>person who is studying or has expert knowledge of one or more of the natural or physical sciences.</a:t>
                      </a:r>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2"/>
                  </a:ext>
                </a:extLst>
              </a:tr>
              <a:tr h="259114">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1100" dirty="0">
                        <a:solidFill>
                          <a:schemeClr val="tx1"/>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Literal understanding</a:t>
                      </a:r>
                      <a:r>
                        <a:rPr lang="en-GB" sz="1000" b="0" baseline="0" dirty="0">
                          <a:solidFill>
                            <a:schemeClr val="tx1"/>
                          </a:solidFill>
                          <a:latin typeface="Century Gothic" pitchFamily="34"/>
                        </a:rPr>
                        <a:t> can lead to conflict with science.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b="0">
                        <a:solidFill>
                          <a:srgbClr val="7030A0"/>
                        </a:solidFill>
                        <a:latin typeface="Century Gothic" pitchFamily="34"/>
                      </a:endParaRPr>
                    </a:p>
                  </a:txBody>
                  <a:tcPr marT="45716" marB="45716"/>
                </a:tc>
                <a:extLst>
                  <a:ext uri="{0D108BD9-81ED-4DB2-BD59-A6C34878D82A}">
                    <a16:rowId xmlns:a16="http://schemas.microsoft.com/office/drawing/2014/main" val="10013"/>
                  </a:ext>
                </a:extLst>
              </a:tr>
              <a:tr h="0">
                <a:tc vMerge="1">
                  <a:txBody>
                    <a:bodyPr/>
                    <a:lstStyle/>
                    <a:p>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Some Christians believe that creation and</a:t>
                      </a:r>
                      <a:r>
                        <a:rPr lang="en-GB" sz="1000" b="0" baseline="0" dirty="0">
                          <a:solidFill>
                            <a:schemeClr val="tx1"/>
                          </a:solidFill>
                          <a:latin typeface="Century Gothic" pitchFamily="34"/>
                        </a:rPr>
                        <a:t> science can be complementary.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4"/>
                  </a:ext>
                </a:extLst>
              </a:tr>
              <a:tr h="583927">
                <a:tc>
                  <a:txBody>
                    <a:bodyPr/>
                    <a:lstStyle/>
                    <a:p>
                      <a:r>
                        <a:rPr lang="en-GB" sz="1200" b="1" dirty="0">
                          <a:solidFill>
                            <a:srgbClr val="7C5DA3"/>
                          </a:solidFill>
                          <a:latin typeface="Century Gothic" pitchFamily="34" charset="0"/>
                        </a:rPr>
                        <a:t>Literally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000" dirty="0">
                          <a:latin typeface="Century Gothic" pitchFamily="34" charset="0"/>
                        </a:rPr>
                        <a:t>The words mean</a:t>
                      </a:r>
                      <a:r>
                        <a:rPr lang="en-GB" sz="1000" baseline="0" dirty="0">
                          <a:latin typeface="Century Gothic" pitchFamily="34" charset="0"/>
                        </a:rPr>
                        <a:t> exactly what they say. </a:t>
                      </a:r>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5"/>
                  </a:ext>
                </a:extLst>
              </a:tr>
            </a:tbl>
          </a:graphicData>
        </a:graphic>
      </p:graphicFrame>
      <p:sp>
        <p:nvSpPr>
          <p:cNvPr id="16" name="Rectangle 15"/>
          <p:cNvSpPr/>
          <p:nvPr/>
        </p:nvSpPr>
        <p:spPr>
          <a:xfrm>
            <a:off x="327546" y="173449"/>
            <a:ext cx="8138537" cy="523220"/>
          </a:xfrm>
          <a:prstGeom prst="rect">
            <a:avLst/>
          </a:prstGeom>
        </p:spPr>
        <p:txBody>
          <a:bodyPr wrap="square">
            <a:spAutoFit/>
          </a:bodyPr>
          <a:lstStyle/>
          <a:p>
            <a:r>
              <a:rPr lang="en-GB" altLang="en-US" sz="2800" b="1" dirty="0">
                <a:solidFill>
                  <a:srgbClr val="7C5DA3"/>
                </a:solidFill>
                <a:latin typeface="Century Gothic" panose="020B0502020202020204" pitchFamily="34" charset="0"/>
              </a:rPr>
              <a:t>Being a Christian: UKS2 Knowledge Mat </a:t>
            </a:r>
            <a:r>
              <a:rPr lang="en-GB" altLang="en-US" sz="1200" b="1" dirty="0">
                <a:solidFill>
                  <a:srgbClr val="7C5DA3"/>
                </a:solidFill>
                <a:latin typeface="Century Gothic" panose="020B0502020202020204" pitchFamily="34" charset="0"/>
              </a:rPr>
              <a:t>(U2.2 Y6)</a:t>
            </a:r>
            <a:endParaRPr lang="en-US" sz="1200" dirty="0"/>
          </a:p>
        </p:txBody>
      </p:sp>
      <p:pic>
        <p:nvPicPr>
          <p:cNvPr id="4098" name="Picture 2"/>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3953123" y="686666"/>
            <a:ext cx="2876550" cy="928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3953123" y="1710046"/>
            <a:ext cx="2876550" cy="985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5"/>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7156071" y="3237421"/>
            <a:ext cx="1507970" cy="1402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6972857" y="697922"/>
            <a:ext cx="1981138" cy="1867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7156071" y="4809506"/>
            <a:ext cx="1327609" cy="1572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4061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733643690"/>
              </p:ext>
            </p:extLst>
          </p:nvPr>
        </p:nvGraphicFramePr>
        <p:xfrm>
          <a:off x="297574" y="686637"/>
          <a:ext cx="8658226" cy="5696593"/>
        </p:xfrm>
        <a:graphic>
          <a:graphicData uri="http://schemas.openxmlformats.org/drawingml/2006/table">
            <a:tbl>
              <a:tblPr firstRow="1" bandRow="1">
                <a:effectLst/>
                <a:tableStyleId>{5C22544A-7EE6-4342-B048-85BDC9FD1C3A}</a:tableStyleId>
              </a:tblPr>
              <a:tblGrid>
                <a:gridCol w="1342040">
                  <a:extLst>
                    <a:ext uri="{9D8B030D-6E8A-4147-A177-3AD203B41FA5}">
                      <a16:colId xmlns:a16="http://schemas.microsoft.com/office/drawing/2014/main" val="20000"/>
                    </a:ext>
                  </a:extLst>
                </a:gridCol>
                <a:gridCol w="2090428">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381145">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3">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153272">
                <a:tc>
                  <a:txBody>
                    <a:bodyPr/>
                    <a:lstStyle/>
                    <a:p>
                      <a:pPr lvl="0"/>
                      <a:r>
                        <a:rPr lang="en-GB" sz="1400" b="1" dirty="0">
                          <a:solidFill>
                            <a:srgbClr val="7C5DA3"/>
                          </a:solidFill>
                          <a:latin typeface="Century Gothic" pitchFamily="34" charset="0"/>
                        </a:rPr>
                        <a:t>Christian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rPr>
                        <a:t>A person who believes in Christ.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51764">
                <a:tc rowSpan="4">
                  <a:txBody>
                    <a:bodyPr/>
                    <a:lstStyle/>
                    <a:p>
                      <a:pPr lvl="0"/>
                      <a:r>
                        <a:rPr lang="en-GB" sz="1400" b="1" dirty="0">
                          <a:solidFill>
                            <a:srgbClr val="7C5DA3"/>
                          </a:solidFill>
                          <a:latin typeface="Century Gothic" panose="020B0502020202020204" pitchFamily="34" charset="0"/>
                        </a:rPr>
                        <a:t>God</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Who</a:t>
                      </a:r>
                      <a:r>
                        <a:rPr lang="en-GB" sz="1100" b="0" i="0" kern="1200" baseline="0" dirty="0">
                          <a:solidFill>
                            <a:srgbClr val="000000"/>
                          </a:solidFill>
                          <a:effectLst/>
                          <a:latin typeface="Century Gothic" pitchFamily="34" charset="0"/>
                          <a:ea typeface="+mn-ea"/>
                          <a:cs typeface="+mn-cs"/>
                        </a:rPr>
                        <a:t> Christians believe to be t</a:t>
                      </a:r>
                      <a:r>
                        <a:rPr lang="en-GB" sz="1100" b="0" i="0" kern="1200" dirty="0">
                          <a:solidFill>
                            <a:srgbClr val="000000"/>
                          </a:solidFill>
                          <a:effectLst/>
                          <a:latin typeface="Century Gothic" pitchFamily="34" charset="0"/>
                          <a:ea typeface="+mn-ea"/>
                          <a:cs typeface="+mn-cs"/>
                        </a:rPr>
                        <a:t>he creator and ruler of the universe.</a:t>
                      </a:r>
                      <a:endParaRPr lang="en-GB" sz="1100" dirty="0">
                        <a:solidFill>
                          <a:schemeClr val="tx1"/>
                        </a:solidFill>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175790">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3"/>
                  </a:ext>
                </a:extLst>
              </a:tr>
              <a:tr h="401869">
                <a:tc vMerge="1">
                  <a:txBody>
                    <a:bodyPr/>
                    <a:lstStyle/>
                    <a:p>
                      <a:pPr lvl="0"/>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10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7C5DA3"/>
                          </a:solidFill>
                          <a:latin typeface="Century Gothic" panose="020B0502020202020204" pitchFamily="34" charset="0"/>
                        </a:rPr>
                        <a:t>Sticky Knowledge-</a:t>
                      </a:r>
                      <a:r>
                        <a:rPr lang="en-GB" sz="1800" b="1" baseline="0" dirty="0">
                          <a:solidFill>
                            <a:srgbClr val="7C5DA3"/>
                          </a:solidFill>
                          <a:latin typeface="Century Gothic" panose="020B0502020202020204" pitchFamily="34" charset="0"/>
                        </a:rPr>
                        <a:t> </a:t>
                      </a:r>
                      <a:r>
                        <a:rPr lang="en-GB" b="1" dirty="0">
                          <a:solidFill>
                            <a:srgbClr val="7C5DA3"/>
                          </a:solidFill>
                          <a:latin typeface="Century Gothic" pitchFamily="34" charset="0"/>
                        </a:rPr>
                        <a:t>God: What do Christians believe God is like? </a:t>
                      </a:r>
                      <a:endParaRPr lang="en-GB" sz="1800" b="1" baseline="0" dirty="0">
                        <a:solidFill>
                          <a:srgbClr val="7C5DA3"/>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4"/>
                  </a:ext>
                </a:extLst>
              </a:tr>
              <a:tr h="0">
                <a:tc vMerge="1">
                  <a:txBody>
                    <a:bodyPr/>
                    <a:lstStyle/>
                    <a:p>
                      <a:endParaRPr lang="en-GB"/>
                    </a:p>
                  </a:txBody>
                  <a:tcPr/>
                </a:tc>
                <a:tc vMerge="1">
                  <a:txBody>
                    <a:bodyPr/>
                    <a:lstStyle/>
                    <a:p>
                      <a:endParaRPr lang="en-GB" dirty="0"/>
                    </a:p>
                  </a:txBody>
                  <a:tcPr/>
                </a:tc>
                <a:tc vMerge="1">
                  <a:txBody>
                    <a:bodyPr/>
                    <a:lstStyle/>
                    <a:p>
                      <a:endParaRPr lang="en-GB"/>
                    </a:p>
                  </a:txBody>
                  <a:tcPr/>
                </a:tc>
                <a:tc rowSpan="7">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411469">
                <a:tc rowSpan="3">
                  <a:txBody>
                    <a:bodyPr/>
                    <a:lstStyle/>
                    <a:p>
                      <a:pPr lvl="0"/>
                      <a:r>
                        <a:rPr lang="en-GB" sz="1400" b="1" dirty="0">
                          <a:solidFill>
                            <a:srgbClr val="7C5DA3"/>
                          </a:solidFill>
                          <a:latin typeface="Century Gothic" pitchFamily="34" charset="0"/>
                        </a:rPr>
                        <a:t>Bible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The Christian</a:t>
                      </a:r>
                      <a:r>
                        <a:rPr lang="en-GB" sz="1100" baseline="0" dirty="0">
                          <a:solidFill>
                            <a:schemeClr val="tx1"/>
                          </a:solidFill>
                          <a:latin typeface="Century Gothic" pitchFamily="34" charset="0"/>
                        </a:rPr>
                        <a:t> Holy Book.</a:t>
                      </a:r>
                      <a:endParaRPr lang="en-GB" sz="1100" dirty="0">
                        <a:solidFill>
                          <a:schemeClr val="tx1"/>
                        </a:solidFill>
                        <a:latin typeface="Century Gothic" pitchFamily="34" charset="0"/>
                      </a:endParaRPr>
                    </a:p>
                    <a:p>
                      <a:pPr lvl="0"/>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r h="387794">
                <a:tc vMerge="1">
                  <a:txBody>
                    <a:bodyPr/>
                    <a:lstStyle/>
                    <a:p>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i="0" dirty="0">
                          <a:solidFill>
                            <a:schemeClr val="tx1"/>
                          </a:solidFill>
                          <a:latin typeface="Century Gothic" pitchFamily="34"/>
                        </a:rPr>
                        <a:t>Christians</a:t>
                      </a:r>
                      <a:r>
                        <a:rPr lang="en-GB" sz="1100" b="0" i="0" baseline="0" dirty="0">
                          <a:solidFill>
                            <a:schemeClr val="tx1"/>
                          </a:solidFill>
                          <a:latin typeface="Century Gothic" pitchFamily="34"/>
                        </a:rPr>
                        <a:t> believe that God is loving and forgiving. </a:t>
                      </a:r>
                      <a:endParaRPr lang="en-GB" sz="1100" b="0" i="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7"/>
                  </a:ext>
                </a:extLst>
              </a:tr>
              <a:tr h="173991">
                <a:tc vMerge="1">
                  <a:txBody>
                    <a:bodyPr/>
                    <a:lstStyle/>
                    <a:p>
                      <a:endParaRPr lang="en-GB" dirty="0"/>
                    </a:p>
                  </a:txBody>
                  <a:tcPr/>
                </a:tc>
                <a:tc vMerge="1">
                  <a:txBody>
                    <a:bodyPr/>
                    <a:lstStyle/>
                    <a:p>
                      <a:endParaRPr lang="en-GB"/>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Parable of ‘</a:t>
                      </a:r>
                      <a:r>
                        <a:rPr lang="en-GB" sz="1100" b="0" i="1" dirty="0">
                          <a:solidFill>
                            <a:schemeClr val="tx1"/>
                          </a:solidFill>
                          <a:latin typeface="Century Gothic" pitchFamily="34"/>
                        </a:rPr>
                        <a:t>The Lost Son’ </a:t>
                      </a:r>
                      <a:r>
                        <a:rPr lang="en-GB" sz="1100" b="0" i="0" dirty="0">
                          <a:solidFill>
                            <a:schemeClr val="tx1"/>
                          </a:solidFill>
                          <a:latin typeface="Century Gothic" pitchFamily="34"/>
                        </a:rPr>
                        <a:t>teaches people that God loves all people no</a:t>
                      </a:r>
                      <a:r>
                        <a:rPr lang="en-GB" sz="1100" b="0" i="0" baseline="0" dirty="0">
                          <a:solidFill>
                            <a:schemeClr val="tx1"/>
                          </a:solidFill>
                          <a:latin typeface="Century Gothic" pitchFamily="34"/>
                        </a:rPr>
                        <a:t> matter what. </a:t>
                      </a:r>
                      <a:endParaRPr lang="en-GB" sz="1100" b="0" i="1" dirty="0">
                        <a:solidFill>
                          <a:schemeClr val="tx1"/>
                        </a:solidFill>
                        <a:latin typeface="Century Gothic" pitchFamily="34"/>
                      </a:endParaRP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8"/>
                  </a:ext>
                </a:extLst>
              </a:tr>
              <a:tr h="207622">
                <a:tc rowSpan="2">
                  <a:txBody>
                    <a:bodyPr/>
                    <a:lstStyle/>
                    <a:p>
                      <a:r>
                        <a:rPr lang="en-GB" sz="1400" b="1" dirty="0">
                          <a:solidFill>
                            <a:srgbClr val="7C5DA3"/>
                          </a:solidFill>
                          <a:latin typeface="Century Gothic" pitchFamily="34" charset="0"/>
                        </a:rPr>
                        <a:t>Parable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A simple story that Jesus used to get a message across.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r h="742960">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Christians</a:t>
                      </a:r>
                      <a:r>
                        <a:rPr lang="en-GB" sz="1100" b="0" baseline="0" dirty="0">
                          <a:solidFill>
                            <a:schemeClr val="tx1"/>
                          </a:solidFill>
                          <a:latin typeface="Century Gothic" pitchFamily="34"/>
                        </a:rPr>
                        <a:t> believe that there are four main types of prayer:</a:t>
                      </a:r>
                    </a:p>
                    <a:p>
                      <a:pPr marL="228600" marR="0" lvl="0" indent="-228600" algn="l" defTabSz="914400" rtl="0" eaLnBrk="1" fontAlgn="auto" latinLnBrk="0" hangingPunct="1">
                        <a:lnSpc>
                          <a:spcPct val="100000"/>
                        </a:lnSpc>
                        <a:spcBef>
                          <a:spcPts val="0"/>
                        </a:spcBef>
                        <a:spcAft>
                          <a:spcPts val="0"/>
                        </a:spcAft>
                        <a:buClrTx/>
                        <a:buSzTx/>
                        <a:buFont typeface="Wingdings" panose="05000000000000000000" pitchFamily="2" charset="2"/>
                        <a:buAutoNum type="arabicPeriod"/>
                        <a:tabLst/>
                        <a:defRPr/>
                      </a:pPr>
                      <a:r>
                        <a:rPr lang="en-GB" sz="1100" b="0" baseline="0" dirty="0">
                          <a:solidFill>
                            <a:schemeClr val="tx1"/>
                          </a:solidFill>
                          <a:latin typeface="Century Gothic" pitchFamily="34"/>
                        </a:rPr>
                        <a:t>Praise</a:t>
                      </a:r>
                    </a:p>
                    <a:p>
                      <a:pPr marL="228600" marR="0" lvl="0" indent="-228600" algn="l" defTabSz="914400" rtl="0" eaLnBrk="1" fontAlgn="auto" latinLnBrk="0" hangingPunct="1">
                        <a:lnSpc>
                          <a:spcPct val="100000"/>
                        </a:lnSpc>
                        <a:spcBef>
                          <a:spcPts val="0"/>
                        </a:spcBef>
                        <a:spcAft>
                          <a:spcPts val="0"/>
                        </a:spcAft>
                        <a:buClrTx/>
                        <a:buSzTx/>
                        <a:buFont typeface="Wingdings" panose="05000000000000000000" pitchFamily="2" charset="2"/>
                        <a:buAutoNum type="arabicPeriod"/>
                        <a:tabLst/>
                        <a:defRPr/>
                      </a:pPr>
                      <a:r>
                        <a:rPr lang="en-GB" sz="1100" b="0" baseline="0" dirty="0">
                          <a:solidFill>
                            <a:schemeClr val="tx1"/>
                          </a:solidFill>
                          <a:latin typeface="Century Gothic" pitchFamily="34"/>
                        </a:rPr>
                        <a:t>Saying sorry</a:t>
                      </a:r>
                    </a:p>
                    <a:p>
                      <a:pPr marL="228600" marR="0" lvl="0" indent="-228600" algn="l" defTabSz="914400" rtl="0" eaLnBrk="1" fontAlgn="auto" latinLnBrk="0" hangingPunct="1">
                        <a:lnSpc>
                          <a:spcPct val="100000"/>
                        </a:lnSpc>
                        <a:spcBef>
                          <a:spcPts val="0"/>
                        </a:spcBef>
                        <a:spcAft>
                          <a:spcPts val="0"/>
                        </a:spcAft>
                        <a:buClrTx/>
                        <a:buSzTx/>
                        <a:buFont typeface="Wingdings" panose="05000000000000000000" pitchFamily="2" charset="2"/>
                        <a:buAutoNum type="arabicPeriod"/>
                        <a:tabLst/>
                        <a:defRPr/>
                      </a:pPr>
                      <a:r>
                        <a:rPr lang="en-GB" sz="1100" b="0" dirty="0">
                          <a:solidFill>
                            <a:schemeClr val="tx1"/>
                          </a:solidFill>
                          <a:latin typeface="Century Gothic" pitchFamily="34"/>
                        </a:rPr>
                        <a:t>Saying thank</a:t>
                      </a:r>
                      <a:r>
                        <a:rPr lang="en-GB" sz="1100" b="0" baseline="0" dirty="0">
                          <a:solidFill>
                            <a:schemeClr val="tx1"/>
                          </a:solidFill>
                          <a:latin typeface="Century Gothic" pitchFamily="34"/>
                        </a:rPr>
                        <a:t> you</a:t>
                      </a:r>
                    </a:p>
                    <a:p>
                      <a:pPr marL="228600" marR="0" lvl="0" indent="-228600" algn="l" defTabSz="914400" rtl="0" eaLnBrk="1" fontAlgn="auto" latinLnBrk="0" hangingPunct="1">
                        <a:lnSpc>
                          <a:spcPct val="100000"/>
                        </a:lnSpc>
                        <a:spcBef>
                          <a:spcPts val="0"/>
                        </a:spcBef>
                        <a:spcAft>
                          <a:spcPts val="0"/>
                        </a:spcAft>
                        <a:buClrTx/>
                        <a:buSzTx/>
                        <a:buFont typeface="Wingdings" panose="05000000000000000000" pitchFamily="2" charset="2"/>
                        <a:buAutoNum type="arabicPeriod"/>
                        <a:tabLst/>
                        <a:defRPr/>
                      </a:pPr>
                      <a:r>
                        <a:rPr lang="en-GB" sz="1100" b="0" baseline="0" dirty="0">
                          <a:solidFill>
                            <a:schemeClr val="tx1"/>
                          </a:solidFill>
                          <a:latin typeface="Century Gothic" pitchFamily="34"/>
                        </a:rPr>
                        <a:t>Asking for forgiveness</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0"/>
                  </a:ext>
                </a:extLst>
              </a:tr>
              <a:tr h="1056248">
                <a:tc>
                  <a:txBody>
                    <a:bodyPr/>
                    <a:lstStyle/>
                    <a:p>
                      <a:r>
                        <a:rPr lang="en-GB" sz="1400" b="1" dirty="0">
                          <a:solidFill>
                            <a:srgbClr val="7C5DA3"/>
                          </a:solidFill>
                          <a:latin typeface="Century Gothic" pitchFamily="34" charset="0"/>
                        </a:rPr>
                        <a:t>Forgiveness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The</a:t>
                      </a:r>
                      <a:r>
                        <a:rPr lang="en-GB" sz="1100" baseline="0" dirty="0">
                          <a:latin typeface="Century Gothic" pitchFamily="34" charset="0"/>
                        </a:rPr>
                        <a:t> ability to allow someone else’s hurtful behaviour to be excused.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1"/>
                  </a:ext>
                </a:extLst>
              </a:tr>
            </a:tbl>
          </a:graphicData>
        </a:graphic>
      </p:graphicFrame>
      <p:sp>
        <p:nvSpPr>
          <p:cNvPr id="3" name="Rectangle 2"/>
          <p:cNvSpPr/>
          <p:nvPr/>
        </p:nvSpPr>
        <p:spPr>
          <a:xfrm>
            <a:off x="583324" y="173449"/>
            <a:ext cx="7882759" cy="523220"/>
          </a:xfrm>
          <a:prstGeom prst="rect">
            <a:avLst/>
          </a:prstGeom>
        </p:spPr>
        <p:txBody>
          <a:bodyPr wrap="square">
            <a:spAutoFit/>
          </a:bodyPr>
          <a:lstStyle/>
          <a:p>
            <a:pPr algn="ctr"/>
            <a:r>
              <a:rPr lang="en-GB" altLang="en-US" sz="2800" b="1" dirty="0">
                <a:solidFill>
                  <a:srgbClr val="7C5DA3"/>
                </a:solidFill>
                <a:latin typeface="Century Gothic" panose="020B0502020202020204" pitchFamily="34" charset="0"/>
              </a:rPr>
              <a:t>Being a Christian: KS1 Knowledge Mat </a:t>
            </a:r>
            <a:r>
              <a:rPr lang="en-GB" altLang="en-US" sz="1200" b="1" dirty="0">
                <a:solidFill>
                  <a:srgbClr val="7C5DA3"/>
                </a:solidFill>
                <a:latin typeface="Century Gothic" panose="020B0502020202020204" pitchFamily="34" charset="0"/>
              </a:rPr>
              <a:t>(</a:t>
            </a:r>
            <a:r>
              <a:rPr lang="en-GB" sz="1200" b="1" dirty="0">
                <a:solidFill>
                  <a:srgbClr val="7C5DA3"/>
                </a:solidFill>
                <a:latin typeface="Century Gothic" pitchFamily="34" charset="0"/>
              </a:rPr>
              <a:t>1.1 Y1)</a:t>
            </a:r>
            <a:endParaRPr lang="en-US" sz="1200" b="1" dirty="0">
              <a:solidFill>
                <a:srgbClr val="7C5DA3"/>
              </a:solidFill>
              <a:latin typeface="Century Gothic" pitchFamily="34" charset="0"/>
            </a:endParaRPr>
          </a:p>
        </p:txBody>
      </p:sp>
      <p:pic>
        <p:nvPicPr>
          <p:cNvPr id="512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186043" y="3138982"/>
            <a:ext cx="1562064" cy="1516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841854" y="700642"/>
            <a:ext cx="3047345" cy="1769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027657" y="700640"/>
            <a:ext cx="1878837" cy="1769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137274" y="4655127"/>
            <a:ext cx="1151238" cy="1706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514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90455239"/>
              </p:ext>
            </p:extLst>
          </p:nvPr>
        </p:nvGraphicFramePr>
        <p:xfrm>
          <a:off x="297574" y="686637"/>
          <a:ext cx="8658226" cy="6083881"/>
        </p:xfrm>
        <a:graphic>
          <a:graphicData uri="http://schemas.openxmlformats.org/drawingml/2006/table">
            <a:tbl>
              <a:tblPr firstRow="1" bandRow="1">
                <a:effectLst/>
                <a:tableStyleId>{5C22544A-7EE6-4342-B048-85BDC9FD1C3A}</a:tableStyleId>
              </a:tblPr>
              <a:tblGrid>
                <a:gridCol w="1342040">
                  <a:extLst>
                    <a:ext uri="{9D8B030D-6E8A-4147-A177-3AD203B41FA5}">
                      <a16:colId xmlns:a16="http://schemas.microsoft.com/office/drawing/2014/main" val="20000"/>
                    </a:ext>
                  </a:extLst>
                </a:gridCol>
                <a:gridCol w="2090428">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381145">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725718">
                <a:tc>
                  <a:txBody>
                    <a:bodyPr/>
                    <a:lstStyle/>
                    <a:p>
                      <a:pPr lvl="0"/>
                      <a:r>
                        <a:rPr lang="en-GB" sz="1400" b="1" dirty="0">
                          <a:solidFill>
                            <a:srgbClr val="7C5DA3"/>
                          </a:solidFill>
                          <a:latin typeface="Century Gothic" pitchFamily="34" charset="0"/>
                        </a:rPr>
                        <a:t>God</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rgbClr val="000000"/>
                          </a:solidFill>
                          <a:effectLst/>
                          <a:latin typeface="Century Gothic" pitchFamily="34" charset="0"/>
                          <a:ea typeface="+mn-ea"/>
                          <a:cs typeface="+mn-cs"/>
                        </a:rPr>
                        <a:t>The creator and ruler of the universe and source of all moral authority; the supreme being.</a:t>
                      </a:r>
                      <a:endParaRPr lang="en-GB" sz="1000" dirty="0">
                        <a:solidFill>
                          <a:schemeClr val="tx1"/>
                        </a:solidFill>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27554">
                <a:tc>
                  <a:txBody>
                    <a:bodyPr/>
                    <a:lstStyle/>
                    <a:p>
                      <a:pPr lvl="0"/>
                      <a:r>
                        <a:rPr lang="en-GB" sz="1400" b="1" dirty="0">
                          <a:solidFill>
                            <a:srgbClr val="7C5DA3"/>
                          </a:solidFill>
                          <a:latin typeface="Century Gothic" panose="020B0502020202020204" pitchFamily="34" charset="0"/>
                        </a:rPr>
                        <a:t>Christian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chemeClr val="tx1"/>
                          </a:solidFill>
                          <a:effectLst/>
                          <a:uLnTx/>
                          <a:uFillTx/>
                          <a:latin typeface="Century Gothic" pitchFamily="34" charset="0"/>
                          <a:ea typeface="+mn-ea"/>
                          <a:cs typeface="+mn-cs"/>
                        </a:rPr>
                        <a:t>A person who believes in Christ and his teachings.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2"/>
                  </a:ext>
                </a:extLst>
              </a:tr>
              <a:tr h="251764">
                <a:tc rowSpan="2">
                  <a:txBody>
                    <a:bodyPr/>
                    <a:lstStyle/>
                    <a:p>
                      <a:pPr lvl="0"/>
                      <a:r>
                        <a:rPr lang="en-GB" sz="1400" b="1" dirty="0">
                          <a:solidFill>
                            <a:srgbClr val="7C5DA3"/>
                          </a:solidFill>
                          <a:latin typeface="Century Gothic" panose="020B0502020202020204" pitchFamily="34" charset="0"/>
                        </a:rPr>
                        <a:t>Bible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dirty="0">
                          <a:solidFill>
                            <a:schemeClr val="tx1"/>
                          </a:solidFill>
                          <a:latin typeface="Century Gothic" pitchFamily="34" charset="0"/>
                        </a:rPr>
                        <a:t>The Christian holy book containing </a:t>
                      </a:r>
                      <a:r>
                        <a:rPr lang="en-GB" sz="1000" b="0" i="0" kern="1200" dirty="0">
                          <a:solidFill>
                            <a:srgbClr val="000000"/>
                          </a:solidFill>
                          <a:effectLst/>
                          <a:latin typeface="Century Gothic" pitchFamily="34" charset="0"/>
                          <a:ea typeface="+mn-ea"/>
                          <a:cs typeface="+mn-cs"/>
                        </a:rPr>
                        <a:t>Christian scriptures, consisting of the Old and New Testaments.</a:t>
                      </a:r>
                      <a:endParaRPr lang="en-GB" sz="10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175790">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401869">
                <a:tc rowSpan="2">
                  <a:txBody>
                    <a:bodyPr/>
                    <a:lstStyle/>
                    <a:p>
                      <a:pPr lvl="0"/>
                      <a:r>
                        <a:rPr lang="en-GB" sz="1400" b="1" dirty="0">
                          <a:solidFill>
                            <a:srgbClr val="7C5DA3"/>
                          </a:solidFill>
                          <a:latin typeface="Century Gothic" pitchFamily="34" charset="0"/>
                        </a:rPr>
                        <a:t>Psalm</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000" b="0" i="0" kern="1200" dirty="0">
                          <a:solidFill>
                            <a:srgbClr val="000000"/>
                          </a:solidFill>
                          <a:effectLst/>
                          <a:latin typeface="Century Gothic" pitchFamily="34" charset="0"/>
                          <a:ea typeface="+mn-ea"/>
                          <a:cs typeface="+mn-cs"/>
                        </a:rPr>
                        <a:t>A sacred song or hymn, in particular any of those contained in the biblical Book of Psalms and used in Christian and Jewish worship.</a:t>
                      </a:r>
                      <a:endParaRPr lang="en-GB" sz="10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 God: What does it mean for Christians to believe that God is holy and loving?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baseline="0" dirty="0">
                          <a:solidFill>
                            <a:srgbClr val="7C5DA3"/>
                          </a:solidFill>
                          <a:latin typeface="Century Gothic" panose="020B0502020202020204" pitchFamily="34" charset="0"/>
                        </a:rPr>
                        <a:t>(links to1.1)</a:t>
                      </a:r>
                      <a:endParaRPr lang="en-GB" sz="1800" b="1" dirty="0">
                        <a:solidFill>
                          <a:srgbClr val="7C5DA3"/>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5"/>
                  </a:ext>
                </a:extLst>
              </a:tr>
              <a:tr h="411469">
                <a:tc vMerge="1">
                  <a:txBody>
                    <a:bodyPr/>
                    <a:lstStyle/>
                    <a:p>
                      <a:endParaRPr lang="en-GB"/>
                    </a:p>
                  </a:txBody>
                  <a:tcPr/>
                </a:tc>
                <a:tc vMerge="1">
                  <a:txBody>
                    <a:bodyPr/>
                    <a:lstStyle/>
                    <a:p>
                      <a:endParaRPr lang="en-GB" dirty="0"/>
                    </a:p>
                  </a:txBody>
                  <a:tcPr/>
                </a:tc>
                <a:tc vMerge="1">
                  <a:txBody>
                    <a:bodyPr/>
                    <a:lstStyle/>
                    <a:p>
                      <a:endParaRPr lang="en-GB"/>
                    </a:p>
                  </a:txBody>
                  <a:tcPr/>
                </a:tc>
                <a:tc rowSpan="8">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387794">
                <a:tc rowSpan="2">
                  <a:txBody>
                    <a:bodyPr/>
                    <a:lstStyle/>
                    <a:p>
                      <a:r>
                        <a:rPr lang="en-GB" sz="1400" b="1" dirty="0">
                          <a:solidFill>
                            <a:srgbClr val="7C5DA3"/>
                          </a:solidFill>
                          <a:latin typeface="Century Gothic" pitchFamily="34" charset="0"/>
                        </a:rPr>
                        <a:t>Cathedral</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000" b="0" i="0" kern="1200" dirty="0">
                          <a:solidFill>
                            <a:srgbClr val="000000"/>
                          </a:solidFill>
                          <a:effectLst/>
                          <a:latin typeface="Century Gothic" pitchFamily="34" charset="0"/>
                          <a:ea typeface="+mn-ea"/>
                          <a:cs typeface="+mn-cs"/>
                        </a:rPr>
                        <a:t>The principal church of a diocese, with which the bishop is officially associated.</a:t>
                      </a:r>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000" b="0" dirty="0">
                          <a:solidFill>
                            <a:schemeClr val="tx1"/>
                          </a:solidFill>
                          <a:latin typeface="Century Gothic" pitchFamily="34"/>
                        </a:rPr>
                        <a:t>Christians believe in</a:t>
                      </a:r>
                      <a:r>
                        <a:rPr lang="en-GB" sz="1000" b="0" baseline="0" dirty="0">
                          <a:solidFill>
                            <a:schemeClr val="tx1"/>
                          </a:solidFill>
                          <a:latin typeface="Century Gothic" pitchFamily="34"/>
                        </a:rPr>
                        <a:t> one God. .</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000" b="0" baseline="0" dirty="0">
                          <a:solidFill>
                            <a:schemeClr val="tx1"/>
                          </a:solidFill>
                          <a:latin typeface="Century Gothic" pitchFamily="34"/>
                        </a:rPr>
                        <a:t>They believe that God is three persons in one: God the Father, Jesus the Son and the Holy Spirit.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7"/>
                  </a:ext>
                </a:extLst>
              </a:tr>
              <a:tr h="173991">
                <a:tc vMerge="1">
                  <a:txBody>
                    <a:bodyPr/>
                    <a:lstStyle/>
                    <a:p>
                      <a:endParaRPr lang="en-GB" dirty="0"/>
                    </a:p>
                  </a:txBody>
                  <a:tcPr/>
                </a:tc>
                <a:tc vMerge="1">
                  <a:txBody>
                    <a:bodyPr/>
                    <a:lstStyle/>
                    <a:p>
                      <a:endParaRPr lang="en-GB"/>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000" b="0" i="0" dirty="0">
                          <a:solidFill>
                            <a:schemeClr val="tx1"/>
                          </a:solidFill>
                          <a:latin typeface="Century Gothic" pitchFamily="34"/>
                        </a:rPr>
                        <a:t>Christians</a:t>
                      </a:r>
                      <a:r>
                        <a:rPr lang="en-GB" sz="1000" b="0" i="0" baseline="0" dirty="0">
                          <a:solidFill>
                            <a:schemeClr val="tx1"/>
                          </a:solidFill>
                          <a:latin typeface="Century Gothic" pitchFamily="34"/>
                        </a:rPr>
                        <a:t> believe that God is loving, forgiving and holy. </a:t>
                      </a:r>
                      <a:endParaRPr lang="en-GB" sz="1000" b="0" i="0" dirty="0">
                        <a:solidFill>
                          <a:schemeClr val="tx1"/>
                        </a:solidFill>
                        <a:latin typeface="Century Gothic" pitchFamily="34"/>
                      </a:endParaRP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8"/>
                  </a:ext>
                </a:extLst>
              </a:tr>
              <a:tr h="207622">
                <a:tc rowSpan="2">
                  <a:txBody>
                    <a:bodyPr/>
                    <a:lstStyle/>
                    <a:p>
                      <a:r>
                        <a:rPr lang="en-GB" sz="1400" b="1" dirty="0">
                          <a:solidFill>
                            <a:srgbClr val="7C5DA3"/>
                          </a:solidFill>
                          <a:latin typeface="Century Gothic" pitchFamily="34" charset="0"/>
                        </a:rPr>
                        <a:t>Divine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000" b="0" i="0" kern="1200" dirty="0">
                          <a:solidFill>
                            <a:srgbClr val="000000"/>
                          </a:solidFill>
                          <a:effectLst/>
                          <a:latin typeface="Century Gothic" pitchFamily="34" charset="0"/>
                          <a:ea typeface="+mn-ea"/>
                          <a:cs typeface="+mn-cs"/>
                        </a:rPr>
                        <a:t>Of or like God.</a:t>
                      </a:r>
                      <a:r>
                        <a:rPr lang="en-GB" sz="1000" b="0" i="0" kern="1200" baseline="0" dirty="0">
                          <a:solidFill>
                            <a:srgbClr val="000000"/>
                          </a:solidFill>
                          <a:effectLst/>
                          <a:latin typeface="Century Gothic" pitchFamily="34" charset="0"/>
                          <a:ea typeface="+mn-ea"/>
                          <a:cs typeface="+mn-cs"/>
                        </a:rPr>
                        <a:t> </a:t>
                      </a:r>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r h="372105">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There are many Christian worship songs/hymns that emphasise the</a:t>
                      </a:r>
                      <a:r>
                        <a:rPr lang="en-GB" sz="1000" b="0" baseline="0" dirty="0">
                          <a:solidFill>
                            <a:schemeClr val="tx1"/>
                          </a:solidFill>
                          <a:latin typeface="Century Gothic" pitchFamily="34"/>
                        </a:rPr>
                        <a:t> belief that God is holy and loving.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0"/>
                  </a:ext>
                </a:extLst>
              </a:tr>
              <a:tr h="0">
                <a:tc rowSpan="3">
                  <a:txBody>
                    <a:bodyPr/>
                    <a:lstStyle/>
                    <a:p>
                      <a:r>
                        <a:rPr lang="en-GB" sz="1400" b="1" dirty="0">
                          <a:solidFill>
                            <a:srgbClr val="7C5DA3"/>
                          </a:solidFill>
                          <a:latin typeface="Century Gothic" pitchFamily="34" charset="0"/>
                        </a:rPr>
                        <a:t>Prophet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000" b="0" i="0" kern="1200" dirty="0">
                          <a:solidFill>
                            <a:srgbClr val="000000"/>
                          </a:solidFill>
                          <a:effectLst/>
                          <a:latin typeface="Century Gothic" pitchFamily="34" charset="0"/>
                          <a:ea typeface="+mn-ea"/>
                          <a:cs typeface="+mn-cs"/>
                        </a:rPr>
                        <a:t>A person regarded as an inspired teacher or proclaimer of the will of God</a:t>
                      </a:r>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1"/>
                  </a:ext>
                </a:extLst>
              </a:tr>
              <a:tr h="259114">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1100" dirty="0">
                        <a:solidFill>
                          <a:schemeClr val="tx1"/>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Cathedrals were built by medieval Christians and were dedicated to the glory of God.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b="0">
                        <a:solidFill>
                          <a:srgbClr val="7030A0"/>
                        </a:solidFill>
                        <a:latin typeface="Century Gothic" pitchFamily="34"/>
                      </a:endParaRPr>
                    </a:p>
                  </a:txBody>
                  <a:tcPr marT="45716" marB="45716"/>
                </a:tc>
                <a:extLst>
                  <a:ext uri="{0D108BD9-81ED-4DB2-BD59-A6C34878D82A}">
                    <a16:rowId xmlns:a16="http://schemas.microsoft.com/office/drawing/2014/main" val="10012"/>
                  </a:ext>
                </a:extLst>
              </a:tr>
              <a:tr h="490832">
                <a:tc vMerge="1">
                  <a:txBody>
                    <a:bodyPr/>
                    <a:lstStyle/>
                    <a:p>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0" dirty="0">
                          <a:solidFill>
                            <a:schemeClr val="tx1"/>
                          </a:solidFill>
                          <a:latin typeface="Century Gothic" pitchFamily="34"/>
                        </a:rPr>
                        <a:t>In Christianity</a:t>
                      </a:r>
                      <a:r>
                        <a:rPr lang="en-GB" sz="1000" b="0" baseline="0" dirty="0">
                          <a:solidFill>
                            <a:schemeClr val="tx1"/>
                          </a:solidFill>
                          <a:latin typeface="Century Gothic" pitchFamily="34"/>
                        </a:rPr>
                        <a:t> God can be depicted: this is prohibited in the Muslim and Jewish faiths. </a:t>
                      </a:r>
                      <a:endParaRPr lang="en-GB" sz="10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3"/>
                  </a:ext>
                </a:extLst>
              </a:tr>
            </a:tbl>
          </a:graphicData>
        </a:graphic>
      </p:graphicFrame>
      <p:sp>
        <p:nvSpPr>
          <p:cNvPr id="3" name="Rectangle 2"/>
          <p:cNvSpPr/>
          <p:nvPr/>
        </p:nvSpPr>
        <p:spPr>
          <a:xfrm>
            <a:off x="272956" y="173449"/>
            <a:ext cx="8574162" cy="523220"/>
          </a:xfrm>
          <a:prstGeom prst="rect">
            <a:avLst/>
          </a:prstGeom>
        </p:spPr>
        <p:txBody>
          <a:bodyPr wrap="square">
            <a:spAutoFit/>
          </a:bodyPr>
          <a:lstStyle/>
          <a:p>
            <a:r>
              <a:rPr lang="en-GB" altLang="en-US" sz="2800" b="1" dirty="0">
                <a:solidFill>
                  <a:srgbClr val="7C5DA3"/>
                </a:solidFill>
                <a:latin typeface="Century Gothic" panose="020B0502020202020204" pitchFamily="34" charset="0"/>
              </a:rPr>
              <a:t>Being a Christian: UKS2 Knowledge Mat </a:t>
            </a:r>
            <a:r>
              <a:rPr lang="en-GB" sz="1200" b="1" dirty="0">
                <a:solidFill>
                  <a:srgbClr val="7C5DA3"/>
                </a:solidFill>
                <a:latin typeface="Century Gothic" pitchFamily="34" charset="0"/>
              </a:rPr>
              <a:t>(U2.1 Y5)</a:t>
            </a:r>
            <a:endParaRPr lang="en-US" sz="1200" b="1" dirty="0">
              <a:solidFill>
                <a:srgbClr val="7C5DA3"/>
              </a:solidFill>
              <a:latin typeface="Century Gothic" pitchFamily="34"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109299" y="733858"/>
            <a:ext cx="1737818" cy="1920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833196" y="681749"/>
            <a:ext cx="3030742" cy="2389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109299" y="3597358"/>
            <a:ext cx="1200718" cy="1485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359457" y="5141150"/>
            <a:ext cx="1487660" cy="1494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3997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299128777"/>
              </p:ext>
            </p:extLst>
          </p:nvPr>
        </p:nvGraphicFramePr>
        <p:xfrm>
          <a:off x="297574" y="686637"/>
          <a:ext cx="8658226" cy="5872158"/>
        </p:xfrm>
        <a:graphic>
          <a:graphicData uri="http://schemas.openxmlformats.org/drawingml/2006/table">
            <a:tbl>
              <a:tblPr firstRow="1" bandRow="1">
                <a:effectLst/>
                <a:tableStyleId>{5C22544A-7EE6-4342-B048-85BDC9FD1C3A}</a:tableStyleId>
              </a:tblPr>
              <a:tblGrid>
                <a:gridCol w="1531226">
                  <a:extLst>
                    <a:ext uri="{9D8B030D-6E8A-4147-A177-3AD203B41FA5}">
                      <a16:colId xmlns:a16="http://schemas.microsoft.com/office/drawing/2014/main" val="20000"/>
                    </a:ext>
                  </a:extLst>
                </a:gridCol>
                <a:gridCol w="1901242">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381145">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76636">
                <a:tc>
                  <a:txBody>
                    <a:bodyPr/>
                    <a:lstStyle/>
                    <a:p>
                      <a:pPr lvl="0"/>
                      <a:r>
                        <a:rPr lang="en-GB" sz="1400" b="1" dirty="0">
                          <a:solidFill>
                            <a:srgbClr val="7C5DA3"/>
                          </a:solidFill>
                          <a:latin typeface="Century Gothic" pitchFamily="34" charset="0"/>
                        </a:rPr>
                        <a:t>Christian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rPr>
                        <a:t>A person who believes in Christ.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76636">
                <a:tc>
                  <a:txBody>
                    <a:bodyPr/>
                    <a:lstStyle/>
                    <a:p>
                      <a:pPr lvl="0"/>
                      <a:r>
                        <a:rPr lang="en-GB" sz="1400" b="1" dirty="0">
                          <a:solidFill>
                            <a:srgbClr val="7C5DA3"/>
                          </a:solidFill>
                          <a:latin typeface="Century Gothic" pitchFamily="34" charset="0"/>
                        </a:rPr>
                        <a:t>Bible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The Christian</a:t>
                      </a:r>
                      <a:r>
                        <a:rPr lang="en-GB" sz="1100" baseline="0" dirty="0">
                          <a:solidFill>
                            <a:schemeClr val="tx1"/>
                          </a:solidFill>
                          <a:latin typeface="Century Gothic" pitchFamily="34" charset="0"/>
                        </a:rPr>
                        <a:t> Holy Book.</a:t>
                      </a:r>
                      <a:endParaRPr lang="en-GB" sz="1100" dirty="0">
                        <a:solidFill>
                          <a:schemeClr val="tx1"/>
                        </a:solidFill>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251764">
                <a:tc rowSpan="4">
                  <a:txBody>
                    <a:bodyPr/>
                    <a:lstStyle/>
                    <a:p>
                      <a:pPr lvl="0"/>
                      <a:r>
                        <a:rPr lang="en-GB" sz="1400" b="1" dirty="0">
                          <a:solidFill>
                            <a:srgbClr val="7C5DA3"/>
                          </a:solidFill>
                          <a:latin typeface="Century Gothic" panose="020B0502020202020204" pitchFamily="34" charset="0"/>
                        </a:rPr>
                        <a:t>Jesus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God’s</a:t>
                      </a:r>
                      <a:r>
                        <a:rPr lang="en-GB" sz="1100" b="0" baseline="0" dirty="0">
                          <a:solidFill>
                            <a:schemeClr val="tx1"/>
                          </a:solidFill>
                          <a:latin typeface="Century Gothic" pitchFamily="34" charset="0"/>
                        </a:rPr>
                        <a:t> son. </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175790">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401869">
                <a:tc vMerge="1">
                  <a:txBody>
                    <a:bodyPr/>
                    <a:lstStyle/>
                    <a:p>
                      <a:pPr lvl="0"/>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10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7C5DA3"/>
                          </a:solidFill>
                          <a:latin typeface="Century Gothic" panose="020B0502020202020204" pitchFamily="34" charset="0"/>
                        </a:rPr>
                        <a:t>Sticky Knowledge-</a:t>
                      </a:r>
                      <a:r>
                        <a:rPr lang="en-GB" sz="1800" b="1" baseline="0" dirty="0">
                          <a:solidFill>
                            <a:srgbClr val="7C5DA3"/>
                          </a:solidFill>
                          <a:latin typeface="Century Gothic" panose="020B0502020202020204" pitchFamily="34" charset="0"/>
                        </a:rPr>
                        <a:t> </a:t>
                      </a:r>
                      <a:r>
                        <a:rPr lang="en-GB" b="1" dirty="0">
                          <a:solidFill>
                            <a:srgbClr val="7C5DA3"/>
                          </a:solidFill>
                          <a:latin typeface="Century Gothic" pitchFamily="34" charset="0"/>
                        </a:rPr>
                        <a:t>Incarnation: Why does Christmas matter to Christians? </a:t>
                      </a:r>
                      <a:endParaRPr lang="en-GB" sz="1800" b="1" baseline="0" dirty="0">
                        <a:solidFill>
                          <a:srgbClr val="7C5DA3"/>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5"/>
                  </a:ext>
                </a:extLst>
              </a:tr>
              <a:tr h="0">
                <a:tc vMerge="1">
                  <a:txBody>
                    <a:bodyPr/>
                    <a:lstStyle/>
                    <a:p>
                      <a:endParaRPr lang="en-GB"/>
                    </a:p>
                  </a:txBody>
                  <a:tcPr/>
                </a:tc>
                <a:tc vMerge="1">
                  <a:txBody>
                    <a:bodyPr/>
                    <a:lstStyle/>
                    <a:p>
                      <a:endParaRPr lang="en-GB" dirty="0"/>
                    </a:p>
                  </a:txBody>
                  <a:tcPr/>
                </a:tc>
                <a:tc vMerge="1">
                  <a:txBody>
                    <a:bodyPr/>
                    <a:lstStyle/>
                    <a:p>
                      <a:endParaRPr lang="en-GB"/>
                    </a:p>
                  </a:txBody>
                  <a:tcPr/>
                </a:tc>
                <a:tc rowSpan="7">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411469">
                <a:tc rowSpan="2">
                  <a:txBody>
                    <a:bodyPr/>
                    <a:lstStyle/>
                    <a:p>
                      <a:pPr lvl="0"/>
                      <a:r>
                        <a:rPr lang="en-GB" sz="1400" b="1" dirty="0">
                          <a:solidFill>
                            <a:srgbClr val="7C5DA3"/>
                          </a:solidFill>
                          <a:latin typeface="Century Gothic" pitchFamily="34" charset="0"/>
                        </a:rPr>
                        <a:t>Tradition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dirty="0">
                          <a:solidFill>
                            <a:schemeClr val="tx1"/>
                          </a:solidFill>
                          <a:latin typeface="Century Gothic" pitchFamily="34" charset="0"/>
                        </a:rPr>
                        <a:t>Something that takes place that has been passed down from one generation to the next.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7"/>
                  </a:ext>
                </a:extLst>
              </a:tr>
              <a:tr h="0">
                <a:tc vMerge="1">
                  <a:txBody>
                    <a:bodyPr/>
                    <a:lstStyle/>
                    <a:p>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i="0" dirty="0">
                          <a:solidFill>
                            <a:schemeClr val="tx1"/>
                          </a:solidFill>
                          <a:latin typeface="Century Gothic" pitchFamily="34"/>
                        </a:rPr>
                        <a:t>Christmas is a Christian festival celebrated</a:t>
                      </a:r>
                      <a:r>
                        <a:rPr lang="en-GB" sz="1100" b="0" i="0" baseline="0" dirty="0">
                          <a:solidFill>
                            <a:schemeClr val="tx1"/>
                          </a:solidFill>
                          <a:latin typeface="Century Gothic" pitchFamily="34"/>
                        </a:rPr>
                        <a:t> on 25</a:t>
                      </a:r>
                      <a:r>
                        <a:rPr lang="en-GB" sz="1100" b="0" i="0" baseline="30000" dirty="0">
                          <a:solidFill>
                            <a:schemeClr val="tx1"/>
                          </a:solidFill>
                          <a:latin typeface="Century Gothic" pitchFamily="34"/>
                        </a:rPr>
                        <a:t>th</a:t>
                      </a:r>
                      <a:r>
                        <a:rPr lang="en-GB" sz="1100" b="0" i="0" baseline="0" dirty="0">
                          <a:solidFill>
                            <a:schemeClr val="tx1"/>
                          </a:solidFill>
                          <a:latin typeface="Century Gothic" pitchFamily="34"/>
                        </a:rPr>
                        <a:t> December. </a:t>
                      </a:r>
                      <a:endParaRPr lang="en-GB" sz="1100" b="0" i="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8"/>
                  </a:ext>
                </a:extLst>
              </a:tr>
              <a:tr h="310612">
                <a:tc rowSpan="2">
                  <a:txBody>
                    <a:bodyPr/>
                    <a:lstStyle/>
                    <a:p>
                      <a:pPr lvl="0"/>
                      <a:r>
                        <a:rPr lang="en-GB" sz="1400" b="1" dirty="0">
                          <a:solidFill>
                            <a:srgbClr val="7C5DA3"/>
                          </a:solidFill>
                          <a:latin typeface="Century Gothic" pitchFamily="34" charset="0"/>
                        </a:rPr>
                        <a:t>Incarnation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dirty="0">
                          <a:solidFill>
                            <a:schemeClr val="tx1"/>
                          </a:solidFill>
                          <a:latin typeface="Century Gothic" pitchFamily="34" charset="0"/>
                        </a:rPr>
                        <a:t>God becoming man (flesh).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r h="173991">
                <a:tc vMerge="1">
                  <a:txBody>
                    <a:bodyPr/>
                    <a:lstStyle/>
                    <a:p>
                      <a:endParaRPr lang="en-GB" dirty="0"/>
                    </a:p>
                  </a:txBody>
                  <a:tcPr/>
                </a:tc>
                <a:tc vMerge="1">
                  <a:txBody>
                    <a:bodyPr/>
                    <a:lstStyle/>
                    <a:p>
                      <a:endParaRPr lang="en-GB"/>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Christmas</a:t>
                      </a:r>
                      <a:r>
                        <a:rPr lang="en-GB" sz="1100" b="0" baseline="0" dirty="0">
                          <a:solidFill>
                            <a:schemeClr val="tx1"/>
                          </a:solidFill>
                          <a:latin typeface="Century Gothic" pitchFamily="34"/>
                        </a:rPr>
                        <a:t> celebrates the incarnation (God becoming flesh).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0"/>
                  </a:ext>
                </a:extLst>
              </a:tr>
              <a:tr h="207622">
                <a:tc rowSpan="2">
                  <a:txBody>
                    <a:bodyPr/>
                    <a:lstStyle/>
                    <a:p>
                      <a:r>
                        <a:rPr lang="en-GB" sz="1400" b="1" dirty="0">
                          <a:solidFill>
                            <a:srgbClr val="7C5DA3"/>
                          </a:solidFill>
                          <a:latin typeface="Century Gothic" pitchFamily="34" charset="0"/>
                        </a:rPr>
                        <a:t>Christmas:</a:t>
                      </a:r>
                    </a:p>
                    <a:p>
                      <a:pPr marL="342900" indent="-342900">
                        <a:buAutoNum type="arabicPeriod"/>
                      </a:pPr>
                      <a:r>
                        <a:rPr lang="en-GB" sz="1400" b="1" dirty="0">
                          <a:solidFill>
                            <a:srgbClr val="7C5DA3"/>
                          </a:solidFill>
                          <a:latin typeface="Century Gothic" pitchFamily="34" charset="0"/>
                        </a:rPr>
                        <a:t>Nativity</a:t>
                      </a:r>
                    </a:p>
                    <a:p>
                      <a:pPr marL="342900" indent="-342900">
                        <a:buAutoNum type="arabicPeriod"/>
                      </a:pPr>
                      <a:r>
                        <a:rPr lang="en-GB" sz="1400" b="1" dirty="0">
                          <a:solidFill>
                            <a:srgbClr val="7C5DA3"/>
                          </a:solidFill>
                          <a:latin typeface="Century Gothic" pitchFamily="34" charset="0"/>
                        </a:rPr>
                        <a:t>Gabriel</a:t>
                      </a:r>
                    </a:p>
                    <a:p>
                      <a:pPr marL="342900" indent="-342900">
                        <a:buAutoNum type="arabicPeriod"/>
                      </a:pPr>
                      <a:r>
                        <a:rPr lang="en-GB" sz="1400" b="1" dirty="0">
                          <a:solidFill>
                            <a:srgbClr val="7C5DA3"/>
                          </a:solidFill>
                          <a:latin typeface="Century Gothic" pitchFamily="34" charset="0"/>
                        </a:rPr>
                        <a:t>Bethlehem</a:t>
                      </a:r>
                    </a:p>
                    <a:p>
                      <a:pPr marL="342900" indent="-342900">
                        <a:buAutoNum type="arabicPeriod"/>
                      </a:pPr>
                      <a:r>
                        <a:rPr lang="en-GB" sz="1400" b="1" dirty="0">
                          <a:solidFill>
                            <a:srgbClr val="7C5DA3"/>
                          </a:solidFill>
                          <a:latin typeface="Century Gothic" pitchFamily="34" charset="0"/>
                        </a:rPr>
                        <a:t>Advent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A Christian Festival.</a:t>
                      </a:r>
                    </a:p>
                    <a:p>
                      <a:pPr marL="228600" indent="-228600">
                        <a:buAutoNum type="arabicPeriod"/>
                      </a:pPr>
                      <a:r>
                        <a:rPr lang="en-GB" sz="1100" dirty="0">
                          <a:latin typeface="Century Gothic" pitchFamily="34" charset="0"/>
                        </a:rPr>
                        <a:t>The birth</a:t>
                      </a:r>
                      <a:r>
                        <a:rPr lang="en-GB" sz="1100" baseline="0" dirty="0">
                          <a:latin typeface="Century Gothic" pitchFamily="34" charset="0"/>
                        </a:rPr>
                        <a:t> of Jesus.</a:t>
                      </a:r>
                    </a:p>
                    <a:p>
                      <a:pPr marL="228600" indent="-228600">
                        <a:buAutoNum type="arabicPeriod"/>
                      </a:pPr>
                      <a:r>
                        <a:rPr lang="en-GB" sz="1100" baseline="0" dirty="0">
                          <a:latin typeface="Century Gothic" pitchFamily="34" charset="0"/>
                        </a:rPr>
                        <a:t>The angel sent by God to tell Mary that she was going to have a baby.</a:t>
                      </a:r>
                    </a:p>
                    <a:p>
                      <a:pPr marL="228600" indent="-228600">
                        <a:buAutoNum type="arabicPeriod"/>
                      </a:pPr>
                      <a:r>
                        <a:rPr lang="en-GB" sz="1100" baseline="0" dirty="0">
                          <a:latin typeface="Century Gothic" pitchFamily="34" charset="0"/>
                        </a:rPr>
                        <a:t>The town where Jesus was born.</a:t>
                      </a:r>
                    </a:p>
                    <a:p>
                      <a:pPr marL="228600" indent="-228600">
                        <a:buAutoNum type="arabicPeriod"/>
                      </a:pPr>
                      <a:r>
                        <a:rPr lang="en-GB" sz="1100" baseline="0" dirty="0">
                          <a:latin typeface="Century Gothic" pitchFamily="34" charset="0"/>
                        </a:rPr>
                        <a:t>The time before Christmas when Christians get ready for his birth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1"/>
                  </a:ext>
                </a:extLst>
              </a:tr>
              <a:tr h="1799208">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The Christmas story is told to Christian</a:t>
                      </a:r>
                      <a:r>
                        <a:rPr lang="en-GB" sz="1100" b="0" baseline="0" dirty="0">
                          <a:solidFill>
                            <a:schemeClr val="tx1"/>
                          </a:solidFill>
                          <a:latin typeface="Century Gothic" pitchFamily="34"/>
                        </a:rPr>
                        <a:t>s.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baseline="0" dirty="0">
                          <a:solidFill>
                            <a:schemeClr val="tx1"/>
                          </a:solidFill>
                          <a:latin typeface="Century Gothic" pitchFamily="34"/>
                        </a:rPr>
                        <a:t>Angel Gabriel visited Mary and told her that she was going to have a baby and she would call him Jesus.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baseline="0" dirty="0">
                          <a:solidFill>
                            <a:schemeClr val="tx1"/>
                          </a:solidFill>
                          <a:latin typeface="Century Gothic" pitchFamily="34"/>
                        </a:rPr>
                        <a:t>Jesus was born in a stable in Bethlehem.</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baseline="0" dirty="0">
                          <a:solidFill>
                            <a:schemeClr val="tx1"/>
                          </a:solidFill>
                          <a:latin typeface="Century Gothic" pitchFamily="34"/>
                        </a:rPr>
                        <a:t>Shepherds and Kings visited Jesus and gave him gifts.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baseline="0" dirty="0">
                          <a:solidFill>
                            <a:schemeClr val="tx1"/>
                          </a:solidFill>
                          <a:latin typeface="Century Gothic" pitchFamily="34"/>
                        </a:rPr>
                        <a:t>Christians celebrate Christmas by going to church, sending cards and giving gifts.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2"/>
                  </a:ext>
                </a:extLst>
              </a:tr>
            </a:tbl>
          </a:graphicData>
        </a:graphic>
      </p:graphicFrame>
      <p:sp>
        <p:nvSpPr>
          <p:cNvPr id="3" name="Rectangle 2"/>
          <p:cNvSpPr/>
          <p:nvPr/>
        </p:nvSpPr>
        <p:spPr>
          <a:xfrm>
            <a:off x="583324" y="173449"/>
            <a:ext cx="7882759"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KS1 Knowledge Mat </a:t>
            </a:r>
            <a:r>
              <a:rPr lang="en-GB" sz="1200" b="1" dirty="0">
                <a:solidFill>
                  <a:srgbClr val="7C5DA3"/>
                </a:solidFill>
                <a:latin typeface="Century Gothic" pitchFamily="34" charset="0"/>
              </a:rPr>
              <a:t>(1.3 Y2)</a:t>
            </a:r>
            <a:endParaRPr lang="en-US" sz="1200" b="1" dirty="0">
              <a:solidFill>
                <a:srgbClr val="7C5DA3"/>
              </a:solidFill>
              <a:latin typeface="Century Gothic" pitchFamily="34" charset="0"/>
            </a:endParaRPr>
          </a:p>
        </p:txBody>
      </p:sp>
      <p:pic>
        <p:nvPicPr>
          <p:cNvPr id="717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871357" y="648815"/>
            <a:ext cx="3004456" cy="19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57901" y="748146"/>
            <a:ext cx="1903311" cy="1603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174418" y="3101625"/>
            <a:ext cx="1670276" cy="153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998729" y="4901726"/>
            <a:ext cx="1968399" cy="14396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6098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145465028"/>
              </p:ext>
            </p:extLst>
          </p:nvPr>
        </p:nvGraphicFramePr>
        <p:xfrm>
          <a:off x="297574" y="686637"/>
          <a:ext cx="8658226" cy="5946175"/>
        </p:xfrm>
        <a:graphic>
          <a:graphicData uri="http://schemas.openxmlformats.org/drawingml/2006/table">
            <a:tbl>
              <a:tblPr firstRow="1" bandRow="1">
                <a:effectLst/>
                <a:tableStyleId>{5C22544A-7EE6-4342-B048-85BDC9FD1C3A}</a:tableStyleId>
              </a:tblPr>
              <a:tblGrid>
                <a:gridCol w="1342040">
                  <a:extLst>
                    <a:ext uri="{9D8B030D-6E8A-4147-A177-3AD203B41FA5}">
                      <a16:colId xmlns:a16="http://schemas.microsoft.com/office/drawing/2014/main" val="20000"/>
                    </a:ext>
                  </a:extLst>
                </a:gridCol>
                <a:gridCol w="2090428">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381145">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725718">
                <a:tc>
                  <a:txBody>
                    <a:bodyPr/>
                    <a:lstStyle/>
                    <a:p>
                      <a:pPr lvl="0"/>
                      <a:r>
                        <a:rPr lang="en-GB" sz="1400" b="1" dirty="0">
                          <a:solidFill>
                            <a:srgbClr val="7C5DA3"/>
                          </a:solidFill>
                          <a:latin typeface="Century Gothic" pitchFamily="34" charset="0"/>
                        </a:rPr>
                        <a:t>God – The Father - Creator</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The creator and ruler of the universe and source of all moral authority; the supreme being.</a:t>
                      </a:r>
                      <a:endParaRPr lang="en-GB" sz="1100" dirty="0">
                        <a:solidFill>
                          <a:schemeClr val="tx1"/>
                        </a:solidFill>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27554">
                <a:tc>
                  <a:txBody>
                    <a:bodyPr/>
                    <a:lstStyle/>
                    <a:p>
                      <a:pPr lvl="0"/>
                      <a:r>
                        <a:rPr lang="en-GB" sz="1400" b="1" dirty="0">
                          <a:solidFill>
                            <a:srgbClr val="7C5DA3"/>
                          </a:solidFill>
                          <a:latin typeface="Century Gothic" panose="020B0502020202020204" pitchFamily="34" charset="0"/>
                        </a:rPr>
                        <a:t>Jesus – The Son – The Saviour</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Christians believe that Jesus is the son of God.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2"/>
                  </a:ext>
                </a:extLst>
              </a:tr>
              <a:tr h="251764">
                <a:tc rowSpan="2">
                  <a:txBody>
                    <a:bodyPr/>
                    <a:lstStyle/>
                    <a:p>
                      <a:pPr lvl="0"/>
                      <a:r>
                        <a:rPr lang="en-GB" sz="1400" b="1" dirty="0">
                          <a:solidFill>
                            <a:srgbClr val="7C5DA3"/>
                          </a:solidFill>
                          <a:latin typeface="Century Gothic" panose="020B0502020202020204" pitchFamily="34" charset="0"/>
                        </a:rPr>
                        <a:t>Christian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rPr>
                        <a:t>A person who believes in Christ and his teachings.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175790">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401869">
                <a:tc rowSpan="4">
                  <a:txBody>
                    <a:bodyPr/>
                    <a:lstStyle/>
                    <a:p>
                      <a:pPr lvl="0"/>
                      <a:r>
                        <a:rPr lang="en-GB" sz="1400" b="1" dirty="0">
                          <a:solidFill>
                            <a:srgbClr val="7C5DA3"/>
                          </a:solidFill>
                          <a:latin typeface="Century Gothic" pitchFamily="34" charset="0"/>
                        </a:rPr>
                        <a:t>Gospel</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4">
                  <a:txBody>
                    <a:bodyPr/>
                    <a:lstStyle/>
                    <a:p>
                      <a:pPr lvl="0"/>
                      <a:r>
                        <a:rPr lang="en-GB" sz="1100" dirty="0">
                          <a:solidFill>
                            <a:schemeClr val="tx1"/>
                          </a:solidFill>
                          <a:latin typeface="Century Gothic" pitchFamily="34" charset="0"/>
                        </a:rPr>
                        <a:t>These are four biblical narratives (stories) about the life and death of Jesus. They were written by: St Matthew,</a:t>
                      </a:r>
                      <a:r>
                        <a:rPr lang="en-GB" sz="1100" baseline="0" dirty="0">
                          <a:solidFill>
                            <a:schemeClr val="tx1"/>
                          </a:solidFill>
                          <a:latin typeface="Century Gothic" pitchFamily="34" charset="0"/>
                        </a:rPr>
                        <a:t> St Mark, St Luke and St John.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a:t>
                      </a:r>
                      <a:r>
                        <a:rPr lang="en-GB" sz="1400" b="1" baseline="0" dirty="0">
                          <a:solidFill>
                            <a:srgbClr val="7C5DA3"/>
                          </a:solidFill>
                          <a:latin typeface="Century Gothic" panose="020B0502020202020204" pitchFamily="34" charset="0"/>
                        </a:rPr>
                        <a:t> </a:t>
                      </a:r>
                      <a:r>
                        <a:rPr lang="en-GB" sz="1400" b="1" dirty="0">
                          <a:solidFill>
                            <a:srgbClr val="7C5DA3"/>
                          </a:solidFill>
                          <a:latin typeface="Century Gothic" pitchFamily="34" charset="0"/>
                        </a:rPr>
                        <a:t>Incarnation: What is the Trinity and why is it important for Christians?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baseline="0" dirty="0">
                          <a:solidFill>
                            <a:srgbClr val="7C5DA3"/>
                          </a:solidFill>
                          <a:latin typeface="Century Gothic" panose="020B0502020202020204" pitchFamily="34" charset="0"/>
                        </a:rPr>
                        <a:t>(links to 1.3)</a:t>
                      </a:r>
                      <a:endParaRPr lang="en-GB" sz="1800" b="1" dirty="0">
                        <a:solidFill>
                          <a:srgbClr val="7C5DA3"/>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5"/>
                  </a:ext>
                </a:extLst>
              </a:tr>
              <a:tr h="411469">
                <a:tc vMerge="1">
                  <a:txBody>
                    <a:bodyPr/>
                    <a:lstStyle/>
                    <a:p>
                      <a:endParaRPr lang="en-GB"/>
                    </a:p>
                  </a:txBody>
                  <a:tcPr/>
                </a:tc>
                <a:tc vMerge="1">
                  <a:txBody>
                    <a:bodyPr/>
                    <a:lstStyle/>
                    <a:p>
                      <a:endParaRPr lang="en-GB" dirty="0"/>
                    </a:p>
                  </a:txBody>
                  <a:tcPr/>
                </a:tc>
                <a:tc vMerge="1">
                  <a:txBody>
                    <a:bodyPr/>
                    <a:lstStyle/>
                    <a:p>
                      <a:endParaRPr lang="en-GB"/>
                    </a:p>
                  </a:txBody>
                  <a:tcPr/>
                </a:tc>
                <a:tc rowSpan="6">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387794">
                <a:tc vMerge="1">
                  <a:txBody>
                    <a:bodyPr/>
                    <a:lstStyle/>
                    <a:p>
                      <a:endParaRPr lang="en-GB" sz="10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Christians believe that Jesus is not just a good</a:t>
                      </a:r>
                      <a:r>
                        <a:rPr lang="en-GB" sz="1100" b="0" baseline="0" dirty="0">
                          <a:solidFill>
                            <a:schemeClr val="tx1"/>
                          </a:solidFill>
                          <a:latin typeface="Century Gothic" pitchFamily="34"/>
                        </a:rPr>
                        <a:t> man but is God who came to earth to save all people.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7"/>
                  </a:ext>
                </a:extLst>
              </a:tr>
              <a:tr h="173991">
                <a:tc vMerge="1">
                  <a:txBody>
                    <a:bodyPr/>
                    <a:lstStyle/>
                    <a:p>
                      <a:endParaRPr lang="en-GB" dirty="0"/>
                    </a:p>
                  </a:txBody>
                  <a:tcPr/>
                </a:tc>
                <a:tc vMerge="1">
                  <a:txBody>
                    <a:bodyPr/>
                    <a:lstStyle/>
                    <a:p>
                      <a:endParaRPr lang="en-GB"/>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Water is an important symbol in Christianity.</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Christians believe that water is cleansing and life-giving.</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8"/>
                  </a:ext>
                </a:extLst>
              </a:tr>
              <a:tr h="207622">
                <a:tc rowSpan="2">
                  <a:txBody>
                    <a:bodyPr/>
                    <a:lstStyle/>
                    <a:p>
                      <a:r>
                        <a:rPr lang="en-GB" sz="1400" b="1" dirty="0">
                          <a:solidFill>
                            <a:srgbClr val="7C5DA3"/>
                          </a:solidFill>
                          <a:latin typeface="Century Gothic" pitchFamily="34" charset="0"/>
                        </a:rPr>
                        <a:t>Baptism</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A Christian sacrament</a:t>
                      </a:r>
                      <a:r>
                        <a:rPr lang="en-GB" sz="1100" baseline="0" dirty="0">
                          <a:latin typeface="Century Gothic" pitchFamily="34" charset="0"/>
                        </a:rPr>
                        <a:t> that uses water to spiritually cleanse  a person.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r h="372105">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Baptism is a sacrament that usually takes place</a:t>
                      </a:r>
                      <a:r>
                        <a:rPr lang="en-GB" sz="1100" b="0" baseline="0" dirty="0">
                          <a:solidFill>
                            <a:schemeClr val="tx1"/>
                          </a:solidFill>
                          <a:latin typeface="Century Gothic" pitchFamily="34"/>
                        </a:rPr>
                        <a:t> shortly after a child is born.</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baseline="0" dirty="0">
                          <a:solidFill>
                            <a:schemeClr val="tx1"/>
                          </a:solidFill>
                          <a:latin typeface="Century Gothic" pitchFamily="34"/>
                        </a:rPr>
                        <a:t>It celebrates the child becoming part of God’s family.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0"/>
                  </a:ext>
                </a:extLst>
              </a:tr>
              <a:tr h="834417">
                <a:tc>
                  <a:txBody>
                    <a:bodyPr/>
                    <a:lstStyle/>
                    <a:p>
                      <a:r>
                        <a:rPr lang="en-GB" sz="1400" b="1" dirty="0">
                          <a:solidFill>
                            <a:srgbClr val="7C5DA3"/>
                          </a:solidFill>
                          <a:latin typeface="Century Gothic" pitchFamily="34" charset="0"/>
                        </a:rPr>
                        <a:t>Trinity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Three persons in</a:t>
                      </a:r>
                      <a:r>
                        <a:rPr lang="en-GB" sz="1100" baseline="0" dirty="0">
                          <a:latin typeface="Century Gothic" pitchFamily="34" charset="0"/>
                        </a:rPr>
                        <a:t> one: the Father, the Son and the Holy Spirit.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1"/>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r>
              <a:rPr lang="en-GB" sz="2800" b="1" dirty="0">
                <a:solidFill>
                  <a:srgbClr val="7C5DA3"/>
                </a:solidFill>
                <a:latin typeface="Century Gothic" pitchFamily="34" charset="0"/>
              </a:rPr>
              <a:t>Being a Christians: LKS2 Knowledge Mat </a:t>
            </a:r>
            <a:r>
              <a:rPr lang="en-GB" sz="1200" b="1" dirty="0">
                <a:solidFill>
                  <a:srgbClr val="7C5DA3"/>
                </a:solidFill>
                <a:latin typeface="Century Gothic" pitchFamily="34" charset="0"/>
              </a:rPr>
              <a:t> (L2.3 Y4)</a:t>
            </a:r>
            <a:endParaRPr lang="en-US" sz="1200" b="1" dirty="0">
              <a:solidFill>
                <a:srgbClr val="7C5DA3"/>
              </a:solidFill>
              <a:latin typeface="Century Gothic" pitchFamily="34" charset="0"/>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032980" y="681749"/>
            <a:ext cx="1919951" cy="191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32980" y="3507261"/>
            <a:ext cx="1664557" cy="1610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838545" y="5227304"/>
            <a:ext cx="1008572" cy="1247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899420" y="681749"/>
            <a:ext cx="2910813" cy="2336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2614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61248169"/>
              </p:ext>
            </p:extLst>
          </p:nvPr>
        </p:nvGraphicFramePr>
        <p:xfrm>
          <a:off x="290388" y="791570"/>
          <a:ext cx="8658226" cy="5731928"/>
        </p:xfrm>
        <a:graphic>
          <a:graphicData uri="http://schemas.openxmlformats.org/drawingml/2006/table">
            <a:tbl>
              <a:tblPr firstRow="1" bandRow="1">
                <a:effectLst/>
                <a:tableStyleId>{5C22544A-7EE6-4342-B048-85BDC9FD1C3A}</a:tableStyleId>
              </a:tblPr>
              <a:tblGrid>
                <a:gridCol w="1342040">
                  <a:extLst>
                    <a:ext uri="{9D8B030D-6E8A-4147-A177-3AD203B41FA5}">
                      <a16:colId xmlns:a16="http://schemas.microsoft.com/office/drawing/2014/main" val="20000"/>
                    </a:ext>
                  </a:extLst>
                </a:gridCol>
                <a:gridCol w="2090428">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163168">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3">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794322">
                <a:tc>
                  <a:txBody>
                    <a:bodyPr/>
                    <a:lstStyle/>
                    <a:p>
                      <a:pPr lvl="0"/>
                      <a:r>
                        <a:rPr lang="en-GB" sz="1400" b="1" dirty="0">
                          <a:solidFill>
                            <a:srgbClr val="7C5DA3"/>
                          </a:solidFill>
                          <a:latin typeface="Century Gothic" panose="020B0502020202020204" pitchFamily="34" charset="0"/>
                        </a:rPr>
                        <a:t>Messiah/</a:t>
                      </a:r>
                    </a:p>
                    <a:p>
                      <a:pPr lvl="0"/>
                      <a:r>
                        <a:rPr lang="en-GB" sz="1400" b="1" dirty="0">
                          <a:solidFill>
                            <a:srgbClr val="7C5DA3"/>
                          </a:solidFill>
                          <a:latin typeface="Century Gothic" panose="020B0502020202020204" pitchFamily="34" charset="0"/>
                        </a:rPr>
                        <a:t>Saviour</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Christians believe that Jesus is the Messiah/Saviour. They believe</a:t>
                      </a:r>
                      <a:r>
                        <a:rPr lang="en-GB" sz="1100" baseline="0" dirty="0">
                          <a:solidFill>
                            <a:schemeClr val="tx1"/>
                          </a:solidFill>
                          <a:latin typeface="Century Gothic" pitchFamily="34" charset="0"/>
                        </a:rPr>
                        <a:t> that he was sent by God to save all people.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37683">
                <a:tc rowSpan="2">
                  <a:txBody>
                    <a:bodyPr/>
                    <a:lstStyle/>
                    <a:p>
                      <a:pPr lvl="0"/>
                      <a:r>
                        <a:rPr lang="en-GB" sz="1400" b="1" dirty="0">
                          <a:solidFill>
                            <a:srgbClr val="7C5DA3"/>
                          </a:solidFill>
                          <a:latin typeface="Century Gothic" panose="020B0502020202020204" pitchFamily="34" charset="0"/>
                        </a:rPr>
                        <a:t>Old Testament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This is the first part of the Christian bible and comprises</a:t>
                      </a:r>
                      <a:r>
                        <a:rPr lang="en-GB" sz="1100" b="0" baseline="0" dirty="0">
                          <a:solidFill>
                            <a:schemeClr val="tx1"/>
                          </a:solidFill>
                          <a:latin typeface="Century Gothic" pitchFamily="34" charset="0"/>
                        </a:rPr>
                        <a:t> of 39 books. It tells the story of God’s plan to save humanity. </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666859">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3"/>
                  </a:ext>
                </a:extLst>
              </a:tr>
              <a:tr h="379393">
                <a:tc rowSpan="3">
                  <a:txBody>
                    <a:bodyPr/>
                    <a:lstStyle/>
                    <a:p>
                      <a:pPr lvl="0"/>
                      <a:r>
                        <a:rPr lang="en-GB" sz="1400" b="1" dirty="0">
                          <a:solidFill>
                            <a:srgbClr val="7C5DA3"/>
                          </a:solidFill>
                          <a:latin typeface="Century Gothic" pitchFamily="34" charset="0"/>
                        </a:rPr>
                        <a:t>Gospel</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lvl="0"/>
                      <a:r>
                        <a:rPr lang="en-GB" sz="1100" dirty="0">
                          <a:solidFill>
                            <a:schemeClr val="tx1"/>
                          </a:solidFill>
                          <a:latin typeface="Century Gothic" pitchFamily="34" charset="0"/>
                        </a:rPr>
                        <a:t>These are four biblical narratives (stories) about the life and death of Jesus. They were written by: St Matthew,</a:t>
                      </a:r>
                      <a:r>
                        <a:rPr lang="en-GB" sz="1100" baseline="0" dirty="0">
                          <a:solidFill>
                            <a:schemeClr val="tx1"/>
                          </a:solidFill>
                          <a:latin typeface="Century Gothic" pitchFamily="34" charset="0"/>
                        </a:rPr>
                        <a:t> St Mark, St Luke and St John.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a:t>
                      </a:r>
                      <a:r>
                        <a:rPr lang="en-GB" sz="1400" b="1" baseline="0" dirty="0">
                          <a:solidFill>
                            <a:srgbClr val="7C5DA3"/>
                          </a:solidFill>
                          <a:latin typeface="Century Gothic" panose="020B0502020202020204" pitchFamily="34" charset="0"/>
                        </a:rPr>
                        <a:t> </a:t>
                      </a:r>
                      <a:r>
                        <a:rPr lang="en-GB" sz="1400" b="1" dirty="0">
                          <a:solidFill>
                            <a:srgbClr val="7C5DA3"/>
                          </a:solidFill>
                          <a:latin typeface="Century Gothic" pitchFamily="34" charset="0"/>
                        </a:rPr>
                        <a:t>Incarnation: Why do Christians believe that Jesus is the Messiah?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baseline="0" dirty="0">
                          <a:solidFill>
                            <a:srgbClr val="7C5DA3"/>
                          </a:solidFill>
                          <a:latin typeface="Century Gothic" panose="020B0502020202020204" pitchFamily="34" charset="0"/>
                        </a:rPr>
                        <a:t>(links to 1.3 and L2.3)</a:t>
                      </a:r>
                      <a:endParaRPr lang="en-GB" sz="1800" b="1" dirty="0">
                        <a:solidFill>
                          <a:srgbClr val="7C5DA3"/>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4"/>
                  </a:ext>
                </a:extLst>
              </a:tr>
              <a:tr h="427910">
                <a:tc vMerge="1">
                  <a:txBody>
                    <a:bodyPr/>
                    <a:lstStyle/>
                    <a:p>
                      <a:endParaRPr lang="en-GB"/>
                    </a:p>
                  </a:txBody>
                  <a:tcPr/>
                </a:tc>
                <a:tc vMerge="1">
                  <a:txBody>
                    <a:bodyPr/>
                    <a:lstStyle/>
                    <a:p>
                      <a:endParaRPr lang="en-GB" dirty="0"/>
                    </a:p>
                  </a:txBody>
                  <a:tcPr/>
                </a:tc>
                <a:tc vMerge="1">
                  <a:txBody>
                    <a:bodyPr/>
                    <a:lstStyle/>
                    <a:p>
                      <a:endParaRPr lang="en-GB"/>
                    </a:p>
                  </a:txBody>
                  <a:tcPr/>
                </a:tc>
                <a:tc rowSpan="6">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154379">
                <a:tc vMerge="1">
                  <a:txBody>
                    <a:bodyPr/>
                    <a:lstStyle/>
                    <a:p>
                      <a:endParaRPr lang="en-US"/>
                    </a:p>
                  </a:txBody>
                  <a:tcPr/>
                </a:tc>
                <a:tc vMerge="1">
                  <a:txBody>
                    <a:bodyPr/>
                    <a:lstStyle/>
                    <a:p>
                      <a:endParaRPr lang="en-US"/>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Incarnation is the Christian belief that</a:t>
                      </a:r>
                      <a:r>
                        <a:rPr lang="en-GB" sz="1100" b="0" baseline="0" dirty="0">
                          <a:solidFill>
                            <a:schemeClr val="tx1"/>
                          </a:solidFill>
                          <a:latin typeface="Century Gothic" pitchFamily="34"/>
                        </a:rPr>
                        <a:t> Jesus is God in the flesh; that God became man and came to earth.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6"/>
                  </a:ext>
                </a:extLst>
              </a:tr>
              <a:tr h="342095">
                <a:tc>
                  <a:txBody>
                    <a:bodyPr/>
                    <a:lstStyle/>
                    <a:p>
                      <a:pPr lvl="0"/>
                      <a:r>
                        <a:rPr lang="en-GB" sz="1400" b="1" dirty="0">
                          <a:solidFill>
                            <a:srgbClr val="7C5DA3"/>
                          </a:solidFill>
                          <a:latin typeface="Century Gothic" pitchFamily="34" charset="0"/>
                        </a:rPr>
                        <a:t>Incarnation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100" dirty="0">
                          <a:solidFill>
                            <a:schemeClr val="tx1"/>
                          </a:solidFill>
                          <a:latin typeface="Century Gothic" pitchFamily="34" charset="0"/>
                        </a:rPr>
                        <a:t>God becoming man:</a:t>
                      </a:r>
                      <a:r>
                        <a:rPr lang="en-GB" sz="1100" baseline="0" dirty="0">
                          <a:solidFill>
                            <a:schemeClr val="tx1"/>
                          </a:solidFill>
                          <a:latin typeface="Century Gothic" pitchFamily="34" charset="0"/>
                        </a:rPr>
                        <a:t> God becoming flesh.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7"/>
                  </a:ext>
                </a:extLst>
              </a:tr>
              <a:tr h="578306">
                <a:tc rowSpan="3">
                  <a:txBody>
                    <a:bodyPr/>
                    <a:lstStyle/>
                    <a:p>
                      <a:r>
                        <a:rPr lang="en-GB" sz="1400" b="1" dirty="0">
                          <a:solidFill>
                            <a:srgbClr val="7C5DA3"/>
                          </a:solidFill>
                          <a:latin typeface="Century Gothic" pitchFamily="34" charset="0"/>
                        </a:rPr>
                        <a:t>Christmas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100" dirty="0">
                          <a:latin typeface="Century Gothic" pitchFamily="34" charset="0"/>
                        </a:rPr>
                        <a:t>This is a Christian festival which celebrates the incarnation;</a:t>
                      </a:r>
                      <a:r>
                        <a:rPr lang="en-GB" sz="1100" baseline="0" dirty="0">
                          <a:latin typeface="Century Gothic" pitchFamily="34" charset="0"/>
                        </a:rPr>
                        <a:t> the birth of Jesus. Christians will go to church and receive communion (body and blood of Christ in the form of bread and wine). It is celebrated on 25</a:t>
                      </a:r>
                      <a:r>
                        <a:rPr lang="en-GB" sz="1100" baseline="30000" dirty="0">
                          <a:latin typeface="Century Gothic" pitchFamily="34" charset="0"/>
                        </a:rPr>
                        <a:t>th</a:t>
                      </a:r>
                      <a:r>
                        <a:rPr lang="en-GB" sz="1100" baseline="0" dirty="0">
                          <a:latin typeface="Century Gothic" pitchFamily="34" charset="0"/>
                        </a:rPr>
                        <a:t> December.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Christians</a:t>
                      </a:r>
                      <a:r>
                        <a:rPr lang="en-GB" sz="1100" b="0" baseline="0" dirty="0">
                          <a:solidFill>
                            <a:schemeClr val="tx1"/>
                          </a:solidFill>
                          <a:latin typeface="Century Gothic" pitchFamily="34"/>
                        </a:rPr>
                        <a:t> believe that God is three persons in one: God the father, Jesus the Son and the Holy Spirit.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8"/>
                  </a:ext>
                </a:extLst>
              </a:tr>
              <a:tr h="671309">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Christians</a:t>
                      </a:r>
                      <a:r>
                        <a:rPr lang="en-GB" sz="1100" b="0" baseline="0" dirty="0">
                          <a:solidFill>
                            <a:schemeClr val="tx1"/>
                          </a:solidFill>
                          <a:latin typeface="Century Gothic" pitchFamily="34"/>
                        </a:rPr>
                        <a:t> believe that Jesus – who was Jewish – was the promised Messiah. Most Jewish people were not convinced at the time and today still don’t think so.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9"/>
                  </a:ext>
                </a:extLst>
              </a:tr>
              <a:tr h="671309">
                <a:tc vMerge="1">
                  <a:txBody>
                    <a:bodyPr/>
                    <a:lstStyle/>
                    <a:p>
                      <a:endParaRPr lang="en-US"/>
                    </a:p>
                  </a:txBody>
                  <a:tcPr/>
                </a:tc>
                <a:tc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Christians believe that the true</a:t>
                      </a:r>
                      <a:r>
                        <a:rPr lang="en-GB" sz="1100" b="0" baseline="0" dirty="0">
                          <a:solidFill>
                            <a:schemeClr val="tx1"/>
                          </a:solidFill>
                          <a:latin typeface="Century Gothic" pitchFamily="34"/>
                        </a:rPr>
                        <a:t> meaning of Christmas is  celebrating a time when God sent his son – Jesus – to be the Messiah/Saviour.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10"/>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UKS2 Knowledge mat </a:t>
            </a:r>
            <a:r>
              <a:rPr lang="en-GB" sz="1200" b="1" dirty="0">
                <a:solidFill>
                  <a:srgbClr val="7C5DA3"/>
                </a:solidFill>
                <a:latin typeface="Century Gothic" pitchFamily="34" charset="0"/>
              </a:rPr>
              <a:t>(U2.3 Y5)</a:t>
            </a:r>
            <a:endParaRPr lang="en-US" sz="1200" b="1" dirty="0">
              <a:solidFill>
                <a:srgbClr val="7C5DA3"/>
              </a:solidFill>
              <a:latin typeface="Century Gothic" pitchFamily="34" charset="0"/>
            </a:endParaRPr>
          </a:p>
        </p:txBody>
      </p:sp>
      <p:pic>
        <p:nvPicPr>
          <p:cNvPr id="921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769128" y="846161"/>
            <a:ext cx="3223428" cy="201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110484" y="846161"/>
            <a:ext cx="1736633" cy="1351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062451" y="2866030"/>
            <a:ext cx="1552575" cy="200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580292" y="4944328"/>
            <a:ext cx="1266825" cy="153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07625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060263709"/>
              </p:ext>
            </p:extLst>
          </p:nvPr>
        </p:nvGraphicFramePr>
        <p:xfrm>
          <a:off x="391886" y="805853"/>
          <a:ext cx="8658226" cy="5717778"/>
        </p:xfrm>
        <a:graphic>
          <a:graphicData uri="http://schemas.openxmlformats.org/drawingml/2006/table">
            <a:tbl>
              <a:tblPr firstRow="1" bandRow="1">
                <a:effectLst/>
                <a:tableStyleId>{5C22544A-7EE6-4342-B048-85BDC9FD1C3A}</a:tableStyleId>
              </a:tblPr>
              <a:tblGrid>
                <a:gridCol w="1342040">
                  <a:extLst>
                    <a:ext uri="{9D8B030D-6E8A-4147-A177-3AD203B41FA5}">
                      <a16:colId xmlns:a16="http://schemas.microsoft.com/office/drawing/2014/main" val="20000"/>
                    </a:ext>
                  </a:extLst>
                </a:gridCol>
                <a:gridCol w="2090428">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163168">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97161">
                <a:tc>
                  <a:txBody>
                    <a:bodyPr/>
                    <a:lstStyle/>
                    <a:p>
                      <a:pPr lvl="0"/>
                      <a:r>
                        <a:rPr lang="en-GB" sz="1400" b="1" dirty="0">
                          <a:solidFill>
                            <a:srgbClr val="7C5DA3"/>
                          </a:solidFill>
                          <a:latin typeface="Century Gothic" panose="020B0502020202020204" pitchFamily="34" charset="0"/>
                        </a:rPr>
                        <a:t>Christian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rPr>
                        <a:t>A person who believes in Christ and his teachings.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1362">
                <a:tc>
                  <a:txBody>
                    <a:bodyPr/>
                    <a:lstStyle/>
                    <a:p>
                      <a:pPr lvl="0"/>
                      <a:r>
                        <a:rPr lang="en-GB" sz="1400" b="1" dirty="0">
                          <a:solidFill>
                            <a:srgbClr val="7C5DA3"/>
                          </a:solidFill>
                          <a:latin typeface="Century Gothic" panose="020B0502020202020204" pitchFamily="34" charset="0"/>
                        </a:rPr>
                        <a:t>Jesus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God’s</a:t>
                      </a:r>
                      <a:r>
                        <a:rPr lang="en-GB" sz="1100" b="0" baseline="0" dirty="0">
                          <a:solidFill>
                            <a:schemeClr val="tx1"/>
                          </a:solidFill>
                          <a:latin typeface="Century Gothic" pitchFamily="34" charset="0"/>
                        </a:rPr>
                        <a:t> son, who Christians believe came to earth. </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237683">
                <a:tc rowSpan="3">
                  <a:txBody>
                    <a:bodyPr/>
                    <a:lstStyle/>
                    <a:p>
                      <a:pPr lvl="0"/>
                      <a:r>
                        <a:rPr lang="en-GB" sz="1400" b="1" dirty="0">
                          <a:solidFill>
                            <a:srgbClr val="7C5DA3"/>
                          </a:solidFill>
                          <a:latin typeface="Century Gothic" panose="020B0502020202020204" pitchFamily="34" charset="0"/>
                        </a:rPr>
                        <a:t>God</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The creator and ruler of the universe and source of all moral authority; the supreme being.</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255067">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269228">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a:t>
                      </a:r>
                      <a:r>
                        <a:rPr lang="en-GB" sz="1400" b="1" baseline="0" dirty="0">
                          <a:solidFill>
                            <a:srgbClr val="7C5DA3"/>
                          </a:solidFill>
                          <a:latin typeface="Century Gothic" panose="020B0502020202020204" pitchFamily="34" charset="0"/>
                        </a:rPr>
                        <a:t> Kingdom of God</a:t>
                      </a:r>
                      <a:r>
                        <a:rPr lang="en-GB" sz="1400" b="1" dirty="0">
                          <a:solidFill>
                            <a:srgbClr val="7C5DA3"/>
                          </a:solidFill>
                          <a:latin typeface="Century Gothic" pitchFamily="34" charset="0"/>
                        </a:rPr>
                        <a:t>: For</a:t>
                      </a:r>
                      <a:r>
                        <a:rPr lang="en-GB" sz="1400" b="1" baseline="0" dirty="0">
                          <a:solidFill>
                            <a:srgbClr val="7C5DA3"/>
                          </a:solidFill>
                          <a:latin typeface="Century Gothic" pitchFamily="34" charset="0"/>
                        </a:rPr>
                        <a:t> </a:t>
                      </a:r>
                      <a:r>
                        <a:rPr lang="en-GB" sz="1400" b="1" dirty="0">
                          <a:solidFill>
                            <a:srgbClr val="7C5DA3"/>
                          </a:solidFill>
                          <a:latin typeface="Century Gothic" pitchFamily="34" charset="0"/>
                        </a:rPr>
                        <a:t>Christians,</a:t>
                      </a:r>
                      <a:r>
                        <a:rPr lang="en-GB" sz="1400" b="1" baseline="0" dirty="0">
                          <a:solidFill>
                            <a:srgbClr val="7C5DA3"/>
                          </a:solidFill>
                          <a:latin typeface="Century Gothic" pitchFamily="34" charset="0"/>
                        </a:rPr>
                        <a:t> what was the impact of Pentecost?</a:t>
                      </a:r>
                      <a:r>
                        <a:rPr lang="en-GB" sz="1400" b="1" dirty="0">
                          <a:solidFill>
                            <a:srgbClr val="7C5DA3"/>
                          </a:solidFill>
                          <a:latin typeface="Century Gothic"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7C5DA3"/>
                          </a:solidFill>
                          <a:latin typeface="Century Gothic" pitchFamily="34" charset="0"/>
                        </a:rPr>
                        <a:t>(link to L2.5 and L2.3)</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5"/>
                  </a:ext>
                </a:extLst>
              </a:tr>
              <a:tr h="548207">
                <a:tc>
                  <a:txBody>
                    <a:bodyPr/>
                    <a:lstStyle/>
                    <a:p>
                      <a:pPr lvl="0"/>
                      <a:r>
                        <a:rPr lang="en-GB" sz="1400" b="1" dirty="0">
                          <a:solidFill>
                            <a:srgbClr val="7C5DA3"/>
                          </a:solidFill>
                          <a:latin typeface="Century Gothic" panose="020B0502020202020204" pitchFamily="34" charset="0"/>
                        </a:rPr>
                        <a:t>Holy</a:t>
                      </a:r>
                      <a:r>
                        <a:rPr lang="en-GB" sz="1400" b="1" baseline="0" dirty="0">
                          <a:solidFill>
                            <a:srgbClr val="7C5DA3"/>
                          </a:solidFill>
                          <a:latin typeface="Century Gothic" panose="020B0502020202020204" pitchFamily="34" charset="0"/>
                        </a:rPr>
                        <a:t> Spirit</a:t>
                      </a:r>
                      <a:endParaRPr lang="en-GB" sz="1400" b="1"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The third person of the Trinity – this is God active in the world.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r h="218782">
                <a:tc rowSpan="2">
                  <a:txBody>
                    <a:bodyPr/>
                    <a:lstStyle/>
                    <a:p>
                      <a:pPr lvl="0"/>
                      <a:r>
                        <a:rPr lang="en-GB" sz="1400" b="1" dirty="0">
                          <a:solidFill>
                            <a:srgbClr val="7C5DA3"/>
                          </a:solidFill>
                          <a:latin typeface="Century Gothic" pitchFamily="34" charset="0"/>
                        </a:rPr>
                        <a:t>Resurrection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dirty="0">
                          <a:solidFill>
                            <a:schemeClr val="tx1"/>
                          </a:solidFill>
                          <a:latin typeface="Century Gothic" pitchFamily="34" charset="0"/>
                        </a:rPr>
                        <a:t>The time when Jesus rose form the dead.</a:t>
                      </a:r>
                      <a:r>
                        <a:rPr lang="en-GB" sz="1100" baseline="0" dirty="0">
                          <a:solidFill>
                            <a:schemeClr val="tx1"/>
                          </a:solidFill>
                          <a:latin typeface="Century Gothic" pitchFamily="34" charset="0"/>
                        </a:rPr>
                        <a:t>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4">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Pentecost is a Christian festival. It is celebrated</a:t>
                      </a:r>
                      <a:r>
                        <a:rPr lang="en-GB" sz="1100" b="0" baseline="0" dirty="0">
                          <a:solidFill>
                            <a:schemeClr val="tx1"/>
                          </a:solidFill>
                          <a:latin typeface="Century Gothic" pitchFamily="34"/>
                        </a:rPr>
                        <a:t>  on the seventh Sunday after Easter. It marks the coming of the Holy Spirit to  the disciples. They believed that  the power they received from the Holy Spirit enables them to speak other languages and spread the word of God.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7"/>
                  </a:ext>
                </a:extLst>
              </a:tr>
              <a:tr h="101448">
                <a:tc vMerge="1">
                  <a:txBody>
                    <a:bodyPr/>
                    <a:lstStyle/>
                    <a:p>
                      <a:endParaRPr lang="en-GB"/>
                    </a:p>
                  </a:txBody>
                  <a:tcPr/>
                </a:tc>
                <a:tc vMerge="1">
                  <a:txBody>
                    <a:bodyPr/>
                    <a:lstStyle/>
                    <a:p>
                      <a:endParaRPr lang="en-GB" dirty="0"/>
                    </a:p>
                  </a:txBody>
                  <a:tcPr/>
                </a:tc>
                <a:tc vMerge="1">
                  <a:txBody>
                    <a:bodyPr/>
                    <a:lstStyle/>
                    <a:p>
                      <a:endParaRPr lang="en-GB"/>
                    </a:p>
                  </a:txBody>
                  <a:tcPr/>
                </a:tc>
                <a:tc rowSpan="5">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r h="480841">
                <a:tc>
                  <a:txBody>
                    <a:bodyPr/>
                    <a:lstStyle/>
                    <a:p>
                      <a:pPr lvl="0"/>
                      <a:r>
                        <a:rPr lang="en-GB" sz="1400" b="1" dirty="0">
                          <a:solidFill>
                            <a:srgbClr val="7C5DA3"/>
                          </a:solidFill>
                          <a:latin typeface="Century Gothic" pitchFamily="34" charset="0"/>
                        </a:rPr>
                        <a:t>Disciples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100" dirty="0">
                          <a:solidFill>
                            <a:schemeClr val="tx1"/>
                          </a:solidFill>
                          <a:latin typeface="Century Gothic" pitchFamily="34" charset="0"/>
                        </a:rPr>
                        <a:t>These are 12 of Jesus’s friends</a:t>
                      </a:r>
                      <a:r>
                        <a:rPr lang="en-GB" sz="1100" baseline="0" dirty="0">
                          <a:solidFill>
                            <a:schemeClr val="tx1"/>
                          </a:solidFill>
                          <a:latin typeface="Century Gothic" pitchFamily="34" charset="0"/>
                        </a:rPr>
                        <a:t> who helped him spread the word of God.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r h="3420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Bible</a:t>
                      </a:r>
                    </a:p>
                    <a:p>
                      <a:pPr lvl="0"/>
                      <a:endParaRPr lang="en-GB" sz="1400" b="1"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The Christian</a:t>
                      </a:r>
                      <a:r>
                        <a:rPr lang="en-GB" sz="1100" baseline="0" dirty="0">
                          <a:solidFill>
                            <a:schemeClr val="tx1"/>
                          </a:solidFill>
                          <a:latin typeface="Century Gothic" pitchFamily="34" charset="0"/>
                        </a:rPr>
                        <a:t> Holy book which consists of the old and new testament.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0"/>
                  </a:ext>
                </a:extLst>
              </a:tr>
              <a:tr h="578306">
                <a:tc rowSpan="2">
                  <a:txBody>
                    <a:bodyPr/>
                    <a:lstStyle/>
                    <a:p>
                      <a:r>
                        <a:rPr lang="en-GB" sz="1400" b="1" dirty="0">
                          <a:solidFill>
                            <a:srgbClr val="7C5DA3"/>
                          </a:solidFill>
                          <a:latin typeface="Century Gothic" pitchFamily="34" charset="0"/>
                        </a:rPr>
                        <a:t>Pentecost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A Christian festival that marks the coming of the Holy Spirit.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The Holy Spirit can be thought of as a battery: it powers Christians to do God’s work.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1"/>
                  </a:ext>
                </a:extLst>
              </a:tr>
              <a:tr h="679020">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The Lord’s Prayer is recited by Christians and demonstrates</a:t>
                      </a:r>
                      <a:r>
                        <a:rPr lang="en-GB" sz="1100" b="0" baseline="0" dirty="0">
                          <a:solidFill>
                            <a:schemeClr val="tx1"/>
                          </a:solidFill>
                          <a:latin typeface="Century Gothic" pitchFamily="34"/>
                        </a:rPr>
                        <a:t> they faith and belief they have in God.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2"/>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LKS2 Knowledge mat </a:t>
            </a:r>
            <a:r>
              <a:rPr lang="en-GB" sz="1200" b="1" dirty="0">
                <a:solidFill>
                  <a:srgbClr val="7C5DA3"/>
                </a:solidFill>
                <a:latin typeface="Century Gothic" pitchFamily="34" charset="0"/>
              </a:rPr>
              <a:t>(L2.6 Y4)</a:t>
            </a:r>
            <a:endParaRPr lang="en-US" sz="1200" b="1" dirty="0">
              <a:solidFill>
                <a:srgbClr val="7C5DA3"/>
              </a:solidFill>
              <a:latin typeface="Century Gothic"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821373" y="805220"/>
            <a:ext cx="3111689" cy="1856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58238" y="805219"/>
            <a:ext cx="1042529" cy="1078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139707" y="805220"/>
            <a:ext cx="935057" cy="156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130861" y="2795090"/>
            <a:ext cx="1234258" cy="1927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377808" y="4722125"/>
            <a:ext cx="1445917" cy="1767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3216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065186874"/>
              </p:ext>
            </p:extLst>
          </p:nvPr>
        </p:nvGraphicFramePr>
        <p:xfrm>
          <a:off x="391886" y="805853"/>
          <a:ext cx="8658226" cy="5871888"/>
        </p:xfrm>
        <a:graphic>
          <a:graphicData uri="http://schemas.openxmlformats.org/drawingml/2006/table">
            <a:tbl>
              <a:tblPr firstRow="1" bandRow="1">
                <a:effectLst/>
                <a:tableStyleId>{5C22544A-7EE6-4342-B048-85BDC9FD1C3A}</a:tableStyleId>
              </a:tblPr>
              <a:tblGrid>
                <a:gridCol w="1342040">
                  <a:extLst>
                    <a:ext uri="{9D8B030D-6E8A-4147-A177-3AD203B41FA5}">
                      <a16:colId xmlns:a16="http://schemas.microsoft.com/office/drawing/2014/main" val="20000"/>
                    </a:ext>
                  </a:extLst>
                </a:gridCol>
                <a:gridCol w="2090428">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163168">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97161">
                <a:tc>
                  <a:txBody>
                    <a:bodyPr/>
                    <a:lstStyle/>
                    <a:p>
                      <a:pPr lvl="0"/>
                      <a:r>
                        <a:rPr lang="en-GB" sz="1400" b="1" dirty="0">
                          <a:solidFill>
                            <a:srgbClr val="7C5DA3"/>
                          </a:solidFill>
                          <a:latin typeface="Century Gothic" panose="020B0502020202020204" pitchFamily="34" charset="0"/>
                        </a:rPr>
                        <a:t>Jesus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God’s</a:t>
                      </a:r>
                      <a:r>
                        <a:rPr lang="en-GB" sz="1100" b="0" baseline="0" dirty="0">
                          <a:solidFill>
                            <a:schemeClr val="tx1"/>
                          </a:solidFill>
                          <a:latin typeface="Century Gothic" pitchFamily="34" charset="0"/>
                        </a:rPr>
                        <a:t> son, who Christians believe came to earth. </a:t>
                      </a:r>
                      <a:endParaRPr lang="en-GB" sz="1100" b="0" dirty="0">
                        <a:solidFill>
                          <a:schemeClr val="tx1"/>
                        </a:solidFill>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1362">
                <a:tc>
                  <a:txBody>
                    <a:bodyPr/>
                    <a:lstStyle/>
                    <a:p>
                      <a:pPr lvl="0"/>
                      <a:r>
                        <a:rPr lang="en-GB" sz="1400" b="1" dirty="0">
                          <a:solidFill>
                            <a:srgbClr val="7C5DA3"/>
                          </a:solidFill>
                          <a:latin typeface="Century Gothic" panose="020B0502020202020204" pitchFamily="34" charset="0"/>
                        </a:rPr>
                        <a:t>Incarnation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God becoming man:</a:t>
                      </a:r>
                      <a:r>
                        <a:rPr lang="en-GB" sz="1100" baseline="0" dirty="0">
                          <a:solidFill>
                            <a:schemeClr val="tx1"/>
                          </a:solidFill>
                          <a:latin typeface="Century Gothic" pitchFamily="34" charset="0"/>
                        </a:rPr>
                        <a:t> God becoming flesh.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237683">
                <a:tc rowSpan="2">
                  <a:txBody>
                    <a:bodyPr/>
                    <a:lstStyle/>
                    <a:p>
                      <a:pPr lvl="0"/>
                      <a:r>
                        <a:rPr lang="en-GB" sz="1400" b="1" dirty="0">
                          <a:solidFill>
                            <a:srgbClr val="7C5DA3"/>
                          </a:solidFill>
                          <a:latin typeface="Century Gothic" panose="020B0502020202020204" pitchFamily="34" charset="0"/>
                        </a:rPr>
                        <a:t>Kingdom</a:t>
                      </a:r>
                      <a:r>
                        <a:rPr lang="en-GB" sz="1400" b="1" baseline="0" dirty="0">
                          <a:solidFill>
                            <a:srgbClr val="7C5DA3"/>
                          </a:solidFill>
                          <a:latin typeface="Century Gothic" panose="020B0502020202020204" pitchFamily="34" charset="0"/>
                        </a:rPr>
                        <a:t> of God</a:t>
                      </a:r>
                      <a:endParaRPr lang="en-GB" sz="1400" b="1"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A spiritual realm over</a:t>
                      </a:r>
                      <a:r>
                        <a:rPr lang="en-GB" sz="1100" baseline="0" dirty="0">
                          <a:solidFill>
                            <a:schemeClr val="tx1"/>
                          </a:solidFill>
                          <a:latin typeface="Century Gothic" pitchFamily="34" charset="0"/>
                        </a:rPr>
                        <a:t> which God reigns.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524295">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745383">
                <a:tc>
                  <a:txBody>
                    <a:bodyPr/>
                    <a:lstStyle/>
                    <a:p>
                      <a:pPr lvl="0"/>
                      <a:r>
                        <a:rPr lang="en-GB" sz="1400" b="1" dirty="0">
                          <a:solidFill>
                            <a:srgbClr val="7C5DA3"/>
                          </a:solidFill>
                          <a:latin typeface="Century Gothic" panose="020B0502020202020204" pitchFamily="34" charset="0"/>
                        </a:rPr>
                        <a:t>Parables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A simple story used to illustrate a moral or spiritual lesson, as told by Jesus in the Gospels.</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a:t>
                      </a:r>
                      <a:r>
                        <a:rPr lang="en-GB" sz="1400" b="1" baseline="0" dirty="0">
                          <a:solidFill>
                            <a:srgbClr val="7C5DA3"/>
                          </a:solidFill>
                          <a:latin typeface="Century Gothic" panose="020B0502020202020204" pitchFamily="34" charset="0"/>
                        </a:rPr>
                        <a:t> Kingdom of God</a:t>
                      </a:r>
                      <a:r>
                        <a:rPr lang="en-GB" sz="1400" b="1" dirty="0">
                          <a:solidFill>
                            <a:srgbClr val="7C5DA3"/>
                          </a:solidFill>
                          <a:latin typeface="Century Gothic" pitchFamily="34" charset="0"/>
                        </a:rPr>
                        <a:t>: For</a:t>
                      </a:r>
                      <a:r>
                        <a:rPr lang="en-GB" sz="1400" b="1" baseline="0" dirty="0">
                          <a:solidFill>
                            <a:srgbClr val="7C5DA3"/>
                          </a:solidFill>
                          <a:latin typeface="Century Gothic" pitchFamily="34" charset="0"/>
                        </a:rPr>
                        <a:t> </a:t>
                      </a:r>
                      <a:r>
                        <a:rPr lang="en-GB" sz="1400" b="1" dirty="0">
                          <a:solidFill>
                            <a:srgbClr val="7C5DA3"/>
                          </a:solidFill>
                          <a:latin typeface="Century Gothic" pitchFamily="34" charset="0"/>
                        </a:rPr>
                        <a:t>Christians,</a:t>
                      </a:r>
                      <a:r>
                        <a:rPr lang="en-GB" sz="1400" b="1" baseline="0" dirty="0">
                          <a:solidFill>
                            <a:srgbClr val="7C5DA3"/>
                          </a:solidFill>
                          <a:latin typeface="Century Gothic" pitchFamily="34" charset="0"/>
                        </a:rPr>
                        <a:t> what kind of King was Jesus?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5"/>
                  </a:ext>
                </a:extLst>
              </a:tr>
              <a:tr h="0">
                <a:tc rowSpan="2">
                  <a:txBody>
                    <a:bodyPr/>
                    <a:lstStyle/>
                    <a:p>
                      <a:pPr lvl="0"/>
                      <a:r>
                        <a:rPr lang="en-GB" sz="1400" b="1" dirty="0">
                          <a:solidFill>
                            <a:srgbClr val="7C5DA3"/>
                          </a:solidFill>
                          <a:latin typeface="Century Gothic" pitchFamily="34" charset="0"/>
                        </a:rPr>
                        <a:t>Chief Priests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A</a:t>
                      </a:r>
                      <a:r>
                        <a:rPr lang="en-GB" sz="1100" baseline="0" dirty="0">
                          <a:latin typeface="Century Gothic" pitchFamily="34" charset="0"/>
                        </a:rPr>
                        <a:t> person who has power of authority over others.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Jesus came to earth to save all people.</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Jesus wanted people to serve others especially those</a:t>
                      </a:r>
                      <a:r>
                        <a:rPr lang="en-GB" sz="1100" b="0" baseline="0" dirty="0">
                          <a:solidFill>
                            <a:schemeClr val="tx1"/>
                          </a:solidFill>
                          <a:latin typeface="Century Gothic" pitchFamily="34"/>
                        </a:rPr>
                        <a:t> who are in need and vulnerable.</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has many names such as: Messiah, Son, King and Saviour.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6"/>
                  </a:ext>
                </a:extLst>
              </a:tr>
              <a:tr h="101448">
                <a:tc vMerge="1">
                  <a:txBody>
                    <a:bodyPr/>
                    <a:lstStyle/>
                    <a:p>
                      <a:endParaRPr lang="en-GB"/>
                    </a:p>
                  </a:txBody>
                  <a:tcPr/>
                </a:tc>
                <a:tc vMerge="1">
                  <a:txBody>
                    <a:bodyPr/>
                    <a:lstStyle/>
                    <a:p>
                      <a:endParaRPr lang="en-GB" dirty="0"/>
                    </a:p>
                  </a:txBody>
                  <a:tcPr/>
                </a:tc>
                <a:tc vMerge="1">
                  <a:txBody>
                    <a:bodyPr/>
                    <a:lstStyle/>
                    <a:p>
                      <a:endParaRPr lang="en-GB"/>
                    </a:p>
                  </a:txBody>
                  <a:tcPr/>
                </a:tc>
                <a:tc rowSpan="4">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615124">
                <a:tc rowSpan="3">
                  <a:txBody>
                    <a:bodyPr/>
                    <a:lstStyle/>
                    <a:p>
                      <a:pPr lvl="0"/>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lvl="0"/>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8"/>
                  </a:ext>
                </a:extLst>
              </a:tr>
              <a:tr h="578306">
                <a:tc vMerge="1">
                  <a:txBody>
                    <a:bodyPr/>
                    <a:lstStyle/>
                    <a:p>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Christians believe that incarnation happened so that people could enter heaven.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9"/>
                  </a:ext>
                </a:extLst>
              </a:tr>
              <a:tr h="679020">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There are many parables that explain what the Kingdom</a:t>
                      </a:r>
                      <a:r>
                        <a:rPr lang="en-GB" sz="1100" b="0" baseline="0" dirty="0">
                          <a:solidFill>
                            <a:schemeClr val="tx1"/>
                          </a:solidFill>
                          <a:latin typeface="Century Gothic" pitchFamily="34"/>
                        </a:rPr>
                        <a:t> of God is like: The Feast – Luke 14:12-24 and The Tenants in the Vineyard – Matthew 21: 35-46</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baseline="0" dirty="0">
                          <a:solidFill>
                            <a:schemeClr val="tx1"/>
                          </a:solidFill>
                          <a:latin typeface="Century Gothic" pitchFamily="34"/>
                        </a:rPr>
                        <a:t>In Luke 4:1-13, Jesus declined an offer from the devil to be King of all the nations of the earth.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0"/>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UKS2 Knowledge mat </a:t>
            </a:r>
            <a:r>
              <a:rPr lang="en-GB" sz="1200" b="1" dirty="0">
                <a:solidFill>
                  <a:srgbClr val="7C5DA3"/>
                </a:solidFill>
                <a:latin typeface="Century Gothic" pitchFamily="34" charset="0"/>
              </a:rPr>
              <a:t>(U2.6 Y6)</a:t>
            </a:r>
            <a:endParaRPr lang="en-US" sz="1200" b="1" dirty="0">
              <a:solidFill>
                <a:srgbClr val="7C5DA3"/>
              </a:solidFill>
              <a:latin typeface="Century Gothic"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916908" y="914399"/>
            <a:ext cx="3098042" cy="1978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91886" y="4148571"/>
            <a:ext cx="3416592" cy="2511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101803" y="810620"/>
            <a:ext cx="1962365" cy="1564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272878" y="2782937"/>
            <a:ext cx="1455425" cy="1925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224783" y="4730301"/>
            <a:ext cx="1728148" cy="1964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38994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359611536"/>
              </p:ext>
            </p:extLst>
          </p:nvPr>
        </p:nvGraphicFramePr>
        <p:xfrm>
          <a:off x="188891" y="815667"/>
          <a:ext cx="8658226" cy="5805030"/>
        </p:xfrm>
        <a:graphic>
          <a:graphicData uri="http://schemas.openxmlformats.org/drawingml/2006/table">
            <a:tbl>
              <a:tblPr firstRow="1" bandRow="1">
                <a:effectLst/>
                <a:tableStyleId>{5C22544A-7EE6-4342-B048-85BDC9FD1C3A}</a:tableStyleId>
              </a:tblPr>
              <a:tblGrid>
                <a:gridCol w="1342040">
                  <a:extLst>
                    <a:ext uri="{9D8B030D-6E8A-4147-A177-3AD203B41FA5}">
                      <a16:colId xmlns:a16="http://schemas.microsoft.com/office/drawing/2014/main" val="20000"/>
                    </a:ext>
                  </a:extLst>
                </a:gridCol>
                <a:gridCol w="2090428">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163168">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97161">
                <a:tc>
                  <a:txBody>
                    <a:bodyPr/>
                    <a:lstStyle/>
                    <a:p>
                      <a:pPr lvl="0"/>
                      <a:r>
                        <a:rPr lang="en-GB" sz="1400" b="1" dirty="0">
                          <a:solidFill>
                            <a:srgbClr val="7C5DA3"/>
                          </a:solidFill>
                          <a:latin typeface="Century Gothic" panose="020B0502020202020204" pitchFamily="34" charset="0"/>
                        </a:rPr>
                        <a:t>Bible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The Christian</a:t>
                      </a:r>
                      <a:r>
                        <a:rPr lang="en-GB" sz="1100" baseline="0" dirty="0">
                          <a:solidFill>
                            <a:schemeClr val="tx1"/>
                          </a:solidFill>
                          <a:latin typeface="Century Gothic" pitchFamily="34" charset="0"/>
                        </a:rPr>
                        <a:t> Holy Book. It is made up of the Old Testament and the New Testament.</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1362">
                <a:tc>
                  <a:txBody>
                    <a:bodyPr/>
                    <a:lstStyle/>
                    <a:p>
                      <a:pPr lvl="0"/>
                      <a:r>
                        <a:rPr lang="en-GB" sz="1400" b="1" dirty="0">
                          <a:solidFill>
                            <a:srgbClr val="7C5DA3"/>
                          </a:solidFill>
                          <a:latin typeface="Century Gothic" panose="020B0502020202020204" pitchFamily="34" charset="0"/>
                        </a:rPr>
                        <a:t>Old Testament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The first part of the Bible. It is made</a:t>
                      </a:r>
                      <a:r>
                        <a:rPr lang="en-GB" sz="1100" baseline="0" dirty="0">
                          <a:solidFill>
                            <a:schemeClr val="tx1"/>
                          </a:solidFill>
                          <a:latin typeface="Century Gothic" pitchFamily="34" charset="0"/>
                        </a:rPr>
                        <a:t> up of 39 books.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237683">
                <a:tc rowSpan="2">
                  <a:txBody>
                    <a:bodyPr/>
                    <a:lstStyle/>
                    <a:p>
                      <a:pPr lvl="0"/>
                      <a:r>
                        <a:rPr lang="en-GB" sz="1400" b="1" dirty="0">
                          <a:solidFill>
                            <a:srgbClr val="7C5DA3"/>
                          </a:solidFill>
                          <a:latin typeface="Century Gothic" panose="020B0502020202020204" pitchFamily="34" charset="0"/>
                        </a:rPr>
                        <a:t>New Testament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The second</a:t>
                      </a:r>
                      <a:r>
                        <a:rPr lang="en-GB" sz="1100" baseline="0" dirty="0">
                          <a:solidFill>
                            <a:schemeClr val="tx1"/>
                          </a:solidFill>
                          <a:latin typeface="Century Gothic" pitchFamily="34" charset="0"/>
                        </a:rPr>
                        <a:t> part of the Bible. It tells Christians all about the life of Jesus.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344247">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solidFill>
                          <a:schemeClr val="bg1"/>
                        </a:solidFill>
                        <a:latin typeface="Century Gothic"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solidFill>
                          <a:schemeClr val="bg1"/>
                        </a:solidFill>
                        <a:latin typeface="Century Gothic"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745383">
                <a:tc>
                  <a:txBody>
                    <a:bodyPr/>
                    <a:lstStyle/>
                    <a:p>
                      <a:pPr lvl="0"/>
                      <a:r>
                        <a:rPr lang="en-GB" sz="1400" b="1" dirty="0">
                          <a:solidFill>
                            <a:srgbClr val="7C5DA3"/>
                          </a:solidFill>
                          <a:latin typeface="Century Gothic" panose="020B0502020202020204" pitchFamily="34" charset="0"/>
                        </a:rPr>
                        <a:t>Noah</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A man who was told by God to build an ark</a:t>
                      </a:r>
                      <a:r>
                        <a:rPr lang="en-GB" sz="1100" b="0" baseline="0" dirty="0">
                          <a:solidFill>
                            <a:schemeClr val="tx1"/>
                          </a:solidFill>
                          <a:latin typeface="Century Gothic" pitchFamily="34" charset="0"/>
                        </a:rPr>
                        <a:t> that would save his family and animals from the great flood. </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a:t>
                      </a:r>
                      <a:r>
                        <a:rPr lang="en-GB" sz="1400" b="1" baseline="0" dirty="0">
                          <a:solidFill>
                            <a:srgbClr val="7C5DA3"/>
                          </a:solidFill>
                          <a:latin typeface="Century Gothic" panose="020B0502020202020204" pitchFamily="34" charset="0"/>
                        </a:rPr>
                        <a:t> People of God: What is it like for someone to follow God?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baseline="0" dirty="0">
                          <a:solidFill>
                            <a:srgbClr val="7C5DA3"/>
                          </a:solidFill>
                          <a:latin typeface="Century Gothic" panose="020B0502020202020204" pitchFamily="34" charset="0"/>
                        </a:rPr>
                        <a:t>(link to 1.10 and L2.1)</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5"/>
                  </a:ext>
                </a:extLst>
              </a:tr>
              <a:tr h="0">
                <a:tc rowSpan="2">
                  <a:txBody>
                    <a:bodyPr/>
                    <a:lstStyle/>
                    <a:p>
                      <a:pPr lvl="0"/>
                      <a:r>
                        <a:rPr lang="en-GB" sz="1400" b="1" dirty="0">
                          <a:solidFill>
                            <a:srgbClr val="7C5DA3"/>
                          </a:solidFill>
                          <a:latin typeface="Century Gothic" pitchFamily="34" charset="0"/>
                        </a:rPr>
                        <a:t>Pact/Promise</a:t>
                      </a:r>
                      <a:r>
                        <a:rPr lang="en-GB" sz="1400" b="1" baseline="0" dirty="0">
                          <a:solidFill>
                            <a:srgbClr val="7C5DA3"/>
                          </a:solidFill>
                          <a:latin typeface="Century Gothic" pitchFamily="34" charset="0"/>
                        </a:rPr>
                        <a:t> or </a:t>
                      </a:r>
                      <a:endParaRPr lang="en-GB" sz="1400" b="1" dirty="0">
                        <a:solidFill>
                          <a:srgbClr val="7C5DA3"/>
                        </a:solidFill>
                        <a:latin typeface="Century Gothic" pitchFamily="34" charset="0"/>
                      </a:endParaRPr>
                    </a:p>
                    <a:p>
                      <a:pPr lvl="0"/>
                      <a:r>
                        <a:rPr lang="en-GB" sz="1400" b="1" dirty="0">
                          <a:solidFill>
                            <a:srgbClr val="7C5DA3"/>
                          </a:solidFill>
                          <a:latin typeface="Century Gothic" pitchFamily="34" charset="0"/>
                        </a:rPr>
                        <a:t>Covenant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An agreement</a:t>
                      </a:r>
                      <a:r>
                        <a:rPr lang="en-GB" sz="1100" baseline="0" dirty="0">
                          <a:latin typeface="Century Gothic" pitchFamily="34" charset="0"/>
                        </a:rPr>
                        <a:t> to carry out certain rules.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The story of Noah (Genesis</a:t>
                      </a:r>
                      <a:r>
                        <a:rPr lang="en-GB" sz="1100" b="0" baseline="0" dirty="0">
                          <a:solidFill>
                            <a:schemeClr val="tx1"/>
                          </a:solidFill>
                          <a:latin typeface="Century Gothic" pitchFamily="34"/>
                        </a:rPr>
                        <a:t> 6:5-9:17) tells Christians that God wanted to get rid of all the evil in the world to make it a better place.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A rainbow is a sign of hope for the future within Christianity.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6"/>
                  </a:ext>
                </a:extLst>
              </a:tr>
              <a:tr h="101448">
                <a:tc vMerge="1">
                  <a:txBody>
                    <a:bodyPr/>
                    <a:lstStyle/>
                    <a:p>
                      <a:endParaRPr lang="en-GB"/>
                    </a:p>
                  </a:txBody>
                  <a:tcPr/>
                </a:tc>
                <a:tc vMerge="1">
                  <a:txBody>
                    <a:bodyPr/>
                    <a:lstStyle/>
                    <a:p>
                      <a:endParaRPr lang="en-GB" dirty="0"/>
                    </a:p>
                  </a:txBody>
                  <a:tcPr/>
                </a:tc>
                <a:tc vMerge="1">
                  <a:txBody>
                    <a:bodyPr/>
                    <a:lstStyle/>
                    <a:p>
                      <a:endParaRPr lang="en-GB"/>
                    </a:p>
                  </a:txBody>
                  <a:tcPr/>
                </a:tc>
                <a:tc rowSpan="4">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615124">
                <a:tc rowSpan="3">
                  <a:txBody>
                    <a:bodyPr/>
                    <a:lstStyle/>
                    <a:p>
                      <a:pPr lvl="0"/>
                      <a:r>
                        <a:rPr lang="en-GB" sz="1400" b="1" dirty="0">
                          <a:solidFill>
                            <a:srgbClr val="7C5DA3"/>
                          </a:solidFill>
                          <a:latin typeface="Century Gothic" pitchFamily="34" charset="0"/>
                        </a:rPr>
                        <a:t>Christian wedding</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lvl="0"/>
                      <a:r>
                        <a:rPr lang="en-GB" sz="1100" dirty="0">
                          <a:solidFill>
                            <a:schemeClr val="tx1"/>
                          </a:solidFill>
                          <a:latin typeface="Century Gothic" pitchFamily="34" charset="0"/>
                        </a:rPr>
                        <a:t>A Christian sacrament where a man and woman</a:t>
                      </a:r>
                      <a:r>
                        <a:rPr lang="en-GB" sz="1100" baseline="0" dirty="0">
                          <a:solidFill>
                            <a:schemeClr val="tx1"/>
                          </a:solidFill>
                          <a:latin typeface="Century Gothic" pitchFamily="34" charset="0"/>
                        </a:rPr>
                        <a:t> make a promise to be with one another for the rest of their lives.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8"/>
                  </a:ext>
                </a:extLst>
              </a:tr>
              <a:tr h="578306">
                <a:tc vMerge="1">
                  <a:txBody>
                    <a:bodyPr/>
                    <a:lstStyle/>
                    <a:p>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God made a covenant with Noah.  These were rules that God wanted people to keep.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9"/>
                  </a:ext>
                </a:extLst>
              </a:tr>
              <a:tr h="679020">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baseline="0" dirty="0">
                          <a:solidFill>
                            <a:schemeClr val="tx1"/>
                          </a:solidFill>
                          <a:latin typeface="Century Gothic" pitchFamily="34"/>
                        </a:rPr>
                        <a:t>The Bible is made up of books, chapters and verses. Let’s look at how we can find certain stories.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0"/>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KS1 Knowledge mat </a:t>
            </a:r>
            <a:r>
              <a:rPr lang="en-GB" sz="1200" b="1" dirty="0">
                <a:solidFill>
                  <a:srgbClr val="7C5DA3"/>
                </a:solidFill>
                <a:latin typeface="Century Gothic" pitchFamily="34" charset="0"/>
              </a:rPr>
              <a:t>(L2.2 Y3)</a:t>
            </a:r>
            <a:endParaRPr lang="en-US" sz="1200" b="1" dirty="0">
              <a:solidFill>
                <a:srgbClr val="7C5DA3"/>
              </a:solidFill>
              <a:latin typeface="Century Gothic"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624831" y="815667"/>
            <a:ext cx="3304108" cy="2173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219996" y="3826987"/>
            <a:ext cx="1627121" cy="2520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233869" y="815667"/>
            <a:ext cx="1323975"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604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87843213"/>
              </p:ext>
            </p:extLst>
          </p:nvPr>
        </p:nvGraphicFramePr>
        <p:xfrm>
          <a:off x="188891" y="815667"/>
          <a:ext cx="8658226" cy="5896680"/>
        </p:xfrm>
        <a:graphic>
          <a:graphicData uri="http://schemas.openxmlformats.org/drawingml/2006/table">
            <a:tbl>
              <a:tblPr firstRow="1" bandRow="1">
                <a:effectLst/>
                <a:tableStyleId>{5C22544A-7EE6-4342-B048-85BDC9FD1C3A}</a:tableStyleId>
              </a:tblPr>
              <a:tblGrid>
                <a:gridCol w="1342040">
                  <a:extLst>
                    <a:ext uri="{9D8B030D-6E8A-4147-A177-3AD203B41FA5}">
                      <a16:colId xmlns:a16="http://schemas.microsoft.com/office/drawing/2014/main" val="20000"/>
                    </a:ext>
                  </a:extLst>
                </a:gridCol>
                <a:gridCol w="2090428">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163168">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97161">
                <a:tc>
                  <a:txBody>
                    <a:bodyPr/>
                    <a:lstStyle/>
                    <a:p>
                      <a:pPr lvl="0"/>
                      <a:r>
                        <a:rPr lang="en-GB" sz="1400" b="1" dirty="0">
                          <a:solidFill>
                            <a:srgbClr val="7C5DA3"/>
                          </a:solidFill>
                          <a:latin typeface="Century Gothic" panose="020B0502020202020204" pitchFamily="34" charset="0"/>
                        </a:rPr>
                        <a:t>New Testament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The second</a:t>
                      </a:r>
                      <a:r>
                        <a:rPr lang="en-GB" sz="1100" baseline="0" dirty="0">
                          <a:solidFill>
                            <a:schemeClr val="tx1"/>
                          </a:solidFill>
                          <a:latin typeface="Century Gothic" pitchFamily="34" charset="0"/>
                        </a:rPr>
                        <a:t> part of the Bible. It tells Christians all about the life of Jesus. </a:t>
                      </a:r>
                      <a:endParaRPr lang="en-GB" sz="1100" dirty="0">
                        <a:solidFill>
                          <a:schemeClr val="tx1"/>
                        </a:solidFill>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1362">
                <a:tc>
                  <a:txBody>
                    <a:bodyPr/>
                    <a:lstStyle/>
                    <a:p>
                      <a:pPr lvl="0"/>
                      <a:r>
                        <a:rPr lang="en-GB" sz="1400" b="1" dirty="0">
                          <a:solidFill>
                            <a:srgbClr val="7C5DA3"/>
                          </a:solidFill>
                          <a:latin typeface="Century Gothic" panose="020B0502020202020204" pitchFamily="34" charset="0"/>
                        </a:rPr>
                        <a:t>Disciples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12</a:t>
                      </a:r>
                      <a:r>
                        <a:rPr lang="en-GB" sz="1100" baseline="0" dirty="0">
                          <a:solidFill>
                            <a:schemeClr val="tx1"/>
                          </a:solidFill>
                          <a:latin typeface="Century Gothic" pitchFamily="34" charset="0"/>
                        </a:rPr>
                        <a:t> f</a:t>
                      </a:r>
                      <a:r>
                        <a:rPr lang="en-GB" sz="1100" dirty="0">
                          <a:solidFill>
                            <a:schemeClr val="tx1"/>
                          </a:solidFill>
                          <a:latin typeface="Century Gothic" pitchFamily="34" charset="0"/>
                        </a:rPr>
                        <a:t>riends of Jesus who helped spread</a:t>
                      </a:r>
                      <a:r>
                        <a:rPr lang="en-GB" sz="1100" baseline="0" dirty="0">
                          <a:solidFill>
                            <a:schemeClr val="tx1"/>
                          </a:solidFill>
                          <a:latin typeface="Century Gothic" pitchFamily="34" charset="0"/>
                        </a:rPr>
                        <a:t> the word of God.</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237683">
                <a:tc rowSpan="2">
                  <a:txBody>
                    <a:bodyPr/>
                    <a:lstStyle/>
                    <a:p>
                      <a:pPr lvl="0"/>
                      <a:r>
                        <a:rPr lang="en-GB" sz="1400" b="1" dirty="0">
                          <a:solidFill>
                            <a:srgbClr val="7C5DA3"/>
                          </a:solidFill>
                          <a:latin typeface="Century Gothic" panose="020B0502020202020204" pitchFamily="34" charset="0"/>
                        </a:rPr>
                        <a:t>Tax Collector</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People who collected money from others. They were thought of as greedy and</a:t>
                      </a:r>
                      <a:r>
                        <a:rPr lang="en-GB" sz="1100" baseline="0" dirty="0">
                          <a:solidFill>
                            <a:schemeClr val="tx1"/>
                          </a:solidFill>
                          <a:latin typeface="Century Gothic" pitchFamily="34" charset="0"/>
                        </a:rPr>
                        <a:t> unkind.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344247">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solidFill>
                          <a:schemeClr val="bg1"/>
                        </a:solidFill>
                        <a:latin typeface="Century Gothic"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solidFill>
                          <a:schemeClr val="bg1"/>
                        </a:solidFill>
                        <a:latin typeface="Century Gothic"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745383">
                <a:tc>
                  <a:txBody>
                    <a:bodyPr/>
                    <a:lstStyle/>
                    <a:p>
                      <a:pPr lvl="0"/>
                      <a:r>
                        <a:rPr lang="en-GB" sz="1400" b="1" dirty="0">
                          <a:solidFill>
                            <a:srgbClr val="7C5DA3"/>
                          </a:solidFill>
                          <a:latin typeface="Century Gothic" panose="020B0502020202020204" pitchFamily="34" charset="0"/>
                        </a:rPr>
                        <a:t>Gospel</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This means ‘Good news.’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a:t>
                      </a:r>
                      <a:r>
                        <a:rPr lang="en-GB" sz="1400" b="1" baseline="0" dirty="0">
                          <a:solidFill>
                            <a:srgbClr val="7C5DA3"/>
                          </a:solidFill>
                          <a:latin typeface="Century Gothic" panose="020B0502020202020204" pitchFamily="34" charset="0"/>
                        </a:rPr>
                        <a:t> Gospel: What is the ‘good news’ Christians say Jesus brings?</a:t>
                      </a:r>
                      <a:endParaRPr lang="en-GB" sz="1400" b="0" baseline="0"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5"/>
                  </a:ext>
                </a:extLst>
              </a:tr>
              <a:tr h="0">
                <a:tc rowSpan="2">
                  <a:txBody>
                    <a:bodyPr/>
                    <a:lstStyle/>
                    <a:p>
                      <a:pPr lvl="0"/>
                      <a:r>
                        <a:rPr lang="en-GB" sz="1400" b="1" dirty="0">
                          <a:solidFill>
                            <a:srgbClr val="7C5DA3"/>
                          </a:solidFill>
                          <a:latin typeface="Century Gothic" pitchFamily="34" charset="0"/>
                        </a:rPr>
                        <a:t>Confession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The action of being forgiven.</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Tax Collectors worked for the Romans.</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Jesus</a:t>
                      </a:r>
                      <a:r>
                        <a:rPr lang="en-GB" sz="1100" b="0" baseline="0" dirty="0">
                          <a:solidFill>
                            <a:schemeClr val="tx1"/>
                          </a:solidFill>
                          <a:latin typeface="Century Gothic" pitchFamily="34"/>
                        </a:rPr>
                        <a:t> teaches his followers that God will forgive them.</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teaches his followers to forgive each other.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was a friend to ALL the people.</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6"/>
                  </a:ext>
                </a:extLst>
              </a:tr>
              <a:tr h="101448">
                <a:tc vMerge="1">
                  <a:txBody>
                    <a:bodyPr/>
                    <a:lstStyle/>
                    <a:p>
                      <a:endParaRPr lang="en-GB"/>
                    </a:p>
                  </a:txBody>
                  <a:tcPr/>
                </a:tc>
                <a:tc vMerge="1">
                  <a:txBody>
                    <a:bodyPr/>
                    <a:lstStyle/>
                    <a:p>
                      <a:endParaRPr lang="en-GB" dirty="0"/>
                    </a:p>
                  </a:txBody>
                  <a:tcPr/>
                </a:tc>
                <a:tc vMerge="1">
                  <a:txBody>
                    <a:bodyPr/>
                    <a:lstStyle/>
                    <a:p>
                      <a:endParaRPr lang="en-GB"/>
                    </a:p>
                  </a:txBody>
                  <a:tcPr/>
                </a:tc>
                <a:tc rowSpan="5">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615124">
                <a:tc rowSpan="2">
                  <a:txBody>
                    <a:bodyPr/>
                    <a:lstStyle/>
                    <a:p>
                      <a:pPr lvl="0"/>
                      <a:r>
                        <a:rPr lang="en-GB" sz="1400" b="1" dirty="0">
                          <a:solidFill>
                            <a:srgbClr val="7C5DA3"/>
                          </a:solidFill>
                          <a:latin typeface="Century Gothic" pitchFamily="34" charset="0"/>
                        </a:rPr>
                        <a:t>Forgiveness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dirty="0">
                          <a:solidFill>
                            <a:schemeClr val="tx1"/>
                          </a:solidFill>
                          <a:latin typeface="Century Gothic" pitchFamily="34" charset="0"/>
                        </a:rPr>
                        <a:t>Saying sorry</a:t>
                      </a:r>
                      <a:r>
                        <a:rPr lang="en-GB" sz="1100" baseline="0" dirty="0">
                          <a:solidFill>
                            <a:schemeClr val="tx1"/>
                          </a:solidFill>
                          <a:latin typeface="Century Gothic" pitchFamily="34" charset="0"/>
                        </a:rPr>
                        <a:t> to God and being forgiven for what you have done.</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8"/>
                  </a:ext>
                </a:extLst>
              </a:tr>
              <a:tr h="0">
                <a:tc vMerge="1">
                  <a:txBody>
                    <a:bodyPr/>
                    <a:lstStyle/>
                    <a:p>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Confession</a:t>
                      </a:r>
                      <a:r>
                        <a:rPr lang="en-GB" sz="1100" b="0" baseline="0" dirty="0">
                          <a:solidFill>
                            <a:schemeClr val="tx1"/>
                          </a:solidFill>
                          <a:latin typeface="Century Gothic" pitchFamily="34"/>
                        </a:rPr>
                        <a:t> is a sacrament for Christians. They speak to God and say that they are sorry.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9"/>
                  </a:ext>
                </a:extLst>
              </a:tr>
              <a:tr h="569280">
                <a:tc rowSpan="2">
                  <a:txBody>
                    <a:bodyPr/>
                    <a:lstStyle/>
                    <a:p>
                      <a:pPr lvl="0"/>
                      <a:r>
                        <a:rPr lang="en-GB" sz="1400" b="1" dirty="0">
                          <a:solidFill>
                            <a:srgbClr val="7C5DA3"/>
                          </a:solidFill>
                          <a:latin typeface="Century Gothic" pitchFamily="34" charset="0"/>
                        </a:rPr>
                        <a:t>Prayer</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dirty="0">
                          <a:solidFill>
                            <a:schemeClr val="tx1"/>
                          </a:solidFill>
                          <a:latin typeface="Century Gothic" pitchFamily="34" charset="0"/>
                        </a:rPr>
                        <a:t>A way of asking God for help.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0"/>
                  </a:ext>
                </a:extLst>
              </a:tr>
              <a:tr h="624150">
                <a:tc vMerge="1">
                  <a:txBody>
                    <a:bodyPr/>
                    <a:lstStyle/>
                    <a:p>
                      <a:pPr lvl="0"/>
                      <a:endParaRPr lang="en-GB" sz="1200" b="1" dirty="0">
                        <a:solidFill>
                          <a:srgbClr val="7C5DA3"/>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9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baseline="0" dirty="0">
                          <a:solidFill>
                            <a:schemeClr val="tx1"/>
                          </a:solidFill>
                          <a:latin typeface="Century Gothic" pitchFamily="34"/>
                        </a:rPr>
                        <a:t>The story of </a:t>
                      </a:r>
                      <a:r>
                        <a:rPr lang="en-GB" sz="1100" b="0" baseline="0" dirty="0" err="1">
                          <a:solidFill>
                            <a:schemeClr val="tx1"/>
                          </a:solidFill>
                          <a:latin typeface="Century Gothic" pitchFamily="34"/>
                        </a:rPr>
                        <a:t>Zacchaeus</a:t>
                      </a:r>
                      <a:r>
                        <a:rPr lang="en-GB" sz="1100" b="0" baseline="0" dirty="0">
                          <a:solidFill>
                            <a:schemeClr val="tx1"/>
                          </a:solidFill>
                          <a:latin typeface="Century Gothic" pitchFamily="34"/>
                        </a:rPr>
                        <a:t> tells Christians that even though people do wrong and unkind things Jesus will still forgive them.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baseline="0" dirty="0">
                          <a:solidFill>
                            <a:schemeClr val="tx1"/>
                          </a:solidFill>
                          <a:latin typeface="Century Gothic" pitchFamily="34"/>
                        </a:rPr>
                        <a:t>This story tells people that Jesus came to help ALL people.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600" b="1"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1"/>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KS1 Knowledge mat </a:t>
            </a:r>
            <a:r>
              <a:rPr lang="en-GB" sz="1200" b="1" dirty="0">
                <a:solidFill>
                  <a:srgbClr val="7C5DA3"/>
                </a:solidFill>
                <a:latin typeface="Century Gothic" pitchFamily="34" charset="0"/>
              </a:rPr>
              <a:t>(1.4 Y2)</a:t>
            </a:r>
            <a:endParaRPr lang="en-US" sz="1200" b="1" dirty="0">
              <a:solidFill>
                <a:srgbClr val="7C5DA3"/>
              </a:solidFill>
              <a:latin typeface="Century Gothic" pitchFamily="34" charset="0"/>
            </a:endParaRPr>
          </a:p>
        </p:txBody>
      </p:sp>
      <p:pic>
        <p:nvPicPr>
          <p:cNvPr id="409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936830" y="3720650"/>
            <a:ext cx="1647531" cy="1601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13542" y="827394"/>
            <a:ext cx="1933575" cy="1943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738989" y="836493"/>
            <a:ext cx="1038225" cy="104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913194" y="836492"/>
            <a:ext cx="1922382" cy="1469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738989" y="2100316"/>
            <a:ext cx="1041281" cy="1133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38355" y="5267751"/>
            <a:ext cx="1236057" cy="1590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1267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66118835"/>
              </p:ext>
            </p:extLst>
          </p:nvPr>
        </p:nvGraphicFramePr>
        <p:xfrm>
          <a:off x="188891" y="815667"/>
          <a:ext cx="8658226" cy="5653886"/>
        </p:xfrm>
        <a:graphic>
          <a:graphicData uri="http://schemas.openxmlformats.org/drawingml/2006/table">
            <a:tbl>
              <a:tblPr firstRow="1" bandRow="1">
                <a:effectLst/>
                <a:tableStyleId>{5C22544A-7EE6-4342-B048-85BDC9FD1C3A}</a:tableStyleId>
              </a:tblPr>
              <a:tblGrid>
                <a:gridCol w="1342040">
                  <a:extLst>
                    <a:ext uri="{9D8B030D-6E8A-4147-A177-3AD203B41FA5}">
                      <a16:colId xmlns:a16="http://schemas.microsoft.com/office/drawing/2014/main" val="20000"/>
                    </a:ext>
                  </a:extLst>
                </a:gridCol>
                <a:gridCol w="2090428">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163168">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6">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5">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65508">
                <a:tc>
                  <a:txBody>
                    <a:bodyPr/>
                    <a:lstStyle/>
                    <a:p>
                      <a:pPr lvl="0"/>
                      <a:r>
                        <a:rPr lang="en-GB" sz="1400" b="1" dirty="0">
                          <a:solidFill>
                            <a:srgbClr val="7C5DA3"/>
                          </a:solidFill>
                          <a:latin typeface="Century Gothic" panose="020B0502020202020204" pitchFamily="34" charset="0"/>
                        </a:rPr>
                        <a:t>Disciples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12</a:t>
                      </a:r>
                      <a:r>
                        <a:rPr lang="en-GB" sz="1100" baseline="0" dirty="0">
                          <a:solidFill>
                            <a:schemeClr val="tx1"/>
                          </a:solidFill>
                          <a:latin typeface="Century Gothic" pitchFamily="34" charset="0"/>
                        </a:rPr>
                        <a:t> f</a:t>
                      </a:r>
                      <a:r>
                        <a:rPr lang="en-GB" sz="1100" dirty="0">
                          <a:solidFill>
                            <a:schemeClr val="tx1"/>
                          </a:solidFill>
                          <a:latin typeface="Century Gothic" pitchFamily="34" charset="0"/>
                        </a:rPr>
                        <a:t>riends of Jesus who helped spread</a:t>
                      </a:r>
                      <a:r>
                        <a:rPr lang="en-GB" sz="1100" baseline="0" dirty="0">
                          <a:solidFill>
                            <a:schemeClr val="tx1"/>
                          </a:solidFill>
                          <a:latin typeface="Century Gothic" pitchFamily="34" charset="0"/>
                        </a:rPr>
                        <a:t> the word of God.</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1362">
                <a:tc>
                  <a:txBody>
                    <a:bodyPr/>
                    <a:lstStyle/>
                    <a:p>
                      <a:pPr lvl="0"/>
                      <a:r>
                        <a:rPr lang="en-GB" sz="1400" b="1" dirty="0">
                          <a:solidFill>
                            <a:srgbClr val="7C5DA3"/>
                          </a:solidFill>
                          <a:latin typeface="Century Gothic" panose="020B0502020202020204" pitchFamily="34" charset="0"/>
                        </a:rPr>
                        <a:t>Gospel</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Means ‘good news’. There</a:t>
                      </a:r>
                      <a:r>
                        <a:rPr lang="en-GB" sz="1100" baseline="0" dirty="0">
                          <a:solidFill>
                            <a:schemeClr val="tx1"/>
                          </a:solidFill>
                          <a:latin typeface="Century Gothic" pitchFamily="34" charset="0"/>
                        </a:rPr>
                        <a:t> are 4 gospels written by Matthew, Mark, Luke and John.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237683">
                <a:tc>
                  <a:txBody>
                    <a:bodyPr/>
                    <a:lstStyle/>
                    <a:p>
                      <a:pPr lvl="0"/>
                      <a:r>
                        <a:rPr lang="en-GB" sz="1400" b="1" dirty="0">
                          <a:solidFill>
                            <a:srgbClr val="7C5DA3"/>
                          </a:solidFill>
                          <a:latin typeface="Century Gothic" panose="020B0502020202020204" pitchFamily="34" charset="0"/>
                        </a:rPr>
                        <a:t>Leper</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Someone who has leprosy.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237683">
                <a:tc rowSpan="2">
                  <a:txBody>
                    <a:bodyPr/>
                    <a:lstStyle/>
                    <a:p>
                      <a:pPr lvl="0"/>
                      <a:r>
                        <a:rPr lang="en-GB" sz="1400" b="1" dirty="0">
                          <a:solidFill>
                            <a:srgbClr val="7C5DA3"/>
                          </a:solidFill>
                          <a:latin typeface="Century Gothic" panose="020B0502020202020204" pitchFamily="34" charset="0"/>
                        </a:rPr>
                        <a:t>Leprosy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A skin disease. People who had leprosy were not allowed to live with others.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r h="344247">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solidFill>
                          <a:schemeClr val="bg1"/>
                        </a:solidFill>
                        <a:latin typeface="Century Gothic"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5"/>
                  </a:ext>
                </a:extLst>
              </a:tr>
              <a:tr h="544442">
                <a:tc>
                  <a:txBody>
                    <a:bodyPr/>
                    <a:lstStyle/>
                    <a:p>
                      <a:pPr lvl="0"/>
                      <a:r>
                        <a:rPr lang="en-GB" sz="1400" b="1" dirty="0">
                          <a:solidFill>
                            <a:srgbClr val="7C5DA3"/>
                          </a:solidFill>
                          <a:latin typeface="Century Gothic" panose="020B0502020202020204" pitchFamily="34" charset="0"/>
                        </a:rPr>
                        <a:t>Good News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The message that Jesus and his disciples told people about God.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a:t>
                      </a:r>
                      <a:r>
                        <a:rPr lang="en-GB" sz="1400" b="1" baseline="0" dirty="0">
                          <a:solidFill>
                            <a:srgbClr val="7C5DA3"/>
                          </a:solidFill>
                          <a:latin typeface="Century Gothic" panose="020B0502020202020204" pitchFamily="34" charset="0"/>
                        </a:rPr>
                        <a:t> Gospel: What kind of world did Jesus want?</a:t>
                      </a:r>
                      <a:endParaRPr lang="en-GB" sz="1400" b="0" baseline="0"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6"/>
                  </a:ext>
                </a:extLst>
              </a:tr>
              <a:tr h="0">
                <a:tc rowSpan="2">
                  <a:txBody>
                    <a:bodyPr/>
                    <a:lstStyle/>
                    <a:p>
                      <a:pPr lvl="0"/>
                      <a:r>
                        <a:rPr lang="en-GB" sz="1400" b="1" dirty="0">
                          <a:solidFill>
                            <a:srgbClr val="7C5DA3"/>
                          </a:solidFill>
                          <a:latin typeface="Century Gothic" pitchFamily="34" charset="0"/>
                        </a:rPr>
                        <a:t>Fisher</a:t>
                      </a:r>
                      <a:r>
                        <a:rPr lang="en-GB" sz="1400" b="1" baseline="0" dirty="0">
                          <a:solidFill>
                            <a:srgbClr val="7C5DA3"/>
                          </a:solidFill>
                          <a:latin typeface="Century Gothic" pitchFamily="34" charset="0"/>
                        </a:rPr>
                        <a:t> of people</a:t>
                      </a:r>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Jesus asked his disciples</a:t>
                      </a:r>
                      <a:r>
                        <a:rPr lang="en-GB" sz="1100" baseline="0" dirty="0">
                          <a:latin typeface="Century Gothic" pitchFamily="34" charset="0"/>
                        </a:rPr>
                        <a:t> to become ‘fishers of people.’ Jesus wanted his disciples to tell people about God and for them to join him.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Jesus showed his followers how to behave by showing love to those who were most vulnerable.</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Jesus wanted the world to be one.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Looking after the vulnerable is an important part of being a Christian.</a:t>
                      </a:r>
                      <a:r>
                        <a:rPr lang="en-GB" sz="1100" b="0" baseline="0" dirty="0">
                          <a:solidFill>
                            <a:schemeClr val="tx1"/>
                          </a:solidFill>
                          <a:latin typeface="Century Gothic" pitchFamily="34"/>
                        </a:rPr>
                        <a:t>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Churches offer many activities and groups to help bring people together. For example: toddler, youth  and lunch groups.</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Giving to charity is another important part of being a Christian.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Jesus asked people to join him and help him spread the good news.</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7"/>
                  </a:ext>
                </a:extLst>
              </a:tr>
              <a:tr h="716572">
                <a:tc vMerge="1">
                  <a:txBody>
                    <a:bodyPr/>
                    <a:lstStyle/>
                    <a:p>
                      <a:endParaRPr lang="en-GB"/>
                    </a:p>
                  </a:txBody>
                  <a:tcPr/>
                </a:tc>
                <a:tc vMerge="1">
                  <a:txBody>
                    <a:bodyPr/>
                    <a:lstStyle/>
                    <a:p>
                      <a:endParaRPr lang="en-GB" dirty="0"/>
                    </a:p>
                  </a:txBody>
                  <a:tcPr/>
                </a:tc>
                <a:tc vMerge="1">
                  <a:txBody>
                    <a:bodyPr/>
                    <a:lstStyle/>
                    <a:p>
                      <a:endParaRPr lang="en-GB"/>
                    </a:p>
                  </a:txBody>
                  <a:tcPr/>
                </a:tc>
                <a:tc rowSpan="2">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r h="569280">
                <a:tc>
                  <a:txBody>
                    <a:bodyPr/>
                    <a:lstStyle/>
                    <a:p>
                      <a:pPr lvl="0"/>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LKS2 Knowledge mat </a:t>
            </a:r>
            <a:r>
              <a:rPr lang="en-GB" sz="1200" b="1" dirty="0">
                <a:solidFill>
                  <a:srgbClr val="7C5DA3"/>
                </a:solidFill>
                <a:latin typeface="Century Gothic" pitchFamily="34" charset="0"/>
              </a:rPr>
              <a:t>(L2.4 Y3)</a:t>
            </a:r>
            <a:endParaRPr lang="en-US" sz="1200" b="1" dirty="0">
              <a:solidFill>
                <a:srgbClr val="7C5DA3"/>
              </a:solidFill>
              <a:latin typeface="Century Gothic" pitchFamily="34" charset="0"/>
            </a:endParaRPr>
          </a:p>
        </p:txBody>
      </p:sp>
      <p:pic>
        <p:nvPicPr>
          <p:cNvPr id="512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712192" y="866419"/>
            <a:ext cx="3070746" cy="2324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71948" y="4954137"/>
            <a:ext cx="3444709" cy="1624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956592" y="866418"/>
            <a:ext cx="1696089" cy="2234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938181" y="3925436"/>
            <a:ext cx="1908936" cy="2290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89510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64530916"/>
              </p:ext>
            </p:extLst>
          </p:nvPr>
        </p:nvGraphicFramePr>
        <p:xfrm>
          <a:off x="188891" y="815667"/>
          <a:ext cx="8658226" cy="5516748"/>
        </p:xfrm>
        <a:graphic>
          <a:graphicData uri="http://schemas.openxmlformats.org/drawingml/2006/table">
            <a:tbl>
              <a:tblPr firstRow="1" bandRow="1">
                <a:effectLst/>
                <a:tableStyleId>{5C22544A-7EE6-4342-B048-85BDC9FD1C3A}</a:tableStyleId>
              </a:tblPr>
              <a:tblGrid>
                <a:gridCol w="1653557">
                  <a:extLst>
                    <a:ext uri="{9D8B030D-6E8A-4147-A177-3AD203B41FA5}">
                      <a16:colId xmlns:a16="http://schemas.microsoft.com/office/drawing/2014/main" val="20000"/>
                    </a:ext>
                  </a:extLst>
                </a:gridCol>
                <a:gridCol w="1778911">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163168">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65508">
                <a:tc>
                  <a:txBody>
                    <a:bodyPr/>
                    <a:lstStyle/>
                    <a:p>
                      <a:pPr lvl="0"/>
                      <a:r>
                        <a:rPr lang="en-GB" sz="1400" b="1" dirty="0">
                          <a:solidFill>
                            <a:srgbClr val="7C5DA3"/>
                          </a:solidFill>
                          <a:latin typeface="Century Gothic" panose="020B0502020202020204" pitchFamily="34" charset="0"/>
                        </a:rPr>
                        <a:t>Commandments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God</a:t>
                      </a:r>
                      <a:r>
                        <a:rPr lang="en-GB" sz="1100" baseline="0" dirty="0">
                          <a:solidFill>
                            <a:schemeClr val="tx1"/>
                          </a:solidFill>
                          <a:latin typeface="Century Gothic" pitchFamily="34" charset="0"/>
                        </a:rPr>
                        <a:t> gave these rules to Moses. There are 10 of them. God wants Christians to follow these.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37683">
                <a:tc>
                  <a:txBody>
                    <a:bodyPr/>
                    <a:lstStyle/>
                    <a:p>
                      <a:pPr lvl="0"/>
                      <a:r>
                        <a:rPr lang="en-GB" sz="1400" b="1" dirty="0">
                          <a:solidFill>
                            <a:srgbClr val="7C5DA3"/>
                          </a:solidFill>
                          <a:latin typeface="Century Gothic" panose="020B0502020202020204" pitchFamily="34" charset="0"/>
                        </a:rPr>
                        <a:t>Gospel</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Mean ‘good news’.</a:t>
                      </a:r>
                      <a:r>
                        <a:rPr lang="en-GB" sz="1100" baseline="0" dirty="0">
                          <a:solidFill>
                            <a:schemeClr val="tx1"/>
                          </a:solidFill>
                          <a:latin typeface="Century Gothic" pitchFamily="34" charset="0"/>
                        </a:rPr>
                        <a:t> </a:t>
                      </a:r>
                      <a:r>
                        <a:rPr lang="en-GB" sz="1100" dirty="0">
                          <a:solidFill>
                            <a:schemeClr val="tx1"/>
                          </a:solidFill>
                          <a:latin typeface="Century Gothic" pitchFamily="34" charset="0"/>
                        </a:rPr>
                        <a:t>There</a:t>
                      </a:r>
                      <a:r>
                        <a:rPr lang="en-GB" sz="1100" baseline="0" dirty="0">
                          <a:solidFill>
                            <a:schemeClr val="tx1"/>
                          </a:solidFill>
                          <a:latin typeface="Century Gothic" pitchFamily="34" charset="0"/>
                        </a:rPr>
                        <a:t> are 4 gospels written by Matthew, Mark, Luke and John.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237683">
                <a:tc rowSpan="2">
                  <a:txBody>
                    <a:bodyPr/>
                    <a:lstStyle/>
                    <a:p>
                      <a:pPr lvl="0"/>
                      <a:r>
                        <a:rPr lang="en-GB" sz="1400" b="1" dirty="0">
                          <a:solidFill>
                            <a:srgbClr val="7C5DA3"/>
                          </a:solidFill>
                          <a:latin typeface="Century Gothic" panose="020B0502020202020204" pitchFamily="34" charset="0"/>
                        </a:rPr>
                        <a:t>Prayer</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A way of asking God for help.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151131">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solidFill>
                          <a:schemeClr val="bg1"/>
                        </a:solidFill>
                        <a:latin typeface="Century Gothic"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618708">
                <a:tc>
                  <a:txBody>
                    <a:bodyPr/>
                    <a:lstStyle/>
                    <a:p>
                      <a:pPr lvl="0"/>
                      <a:r>
                        <a:rPr lang="en-GB" sz="1400" b="1" dirty="0">
                          <a:solidFill>
                            <a:srgbClr val="7C5DA3"/>
                          </a:solidFill>
                          <a:latin typeface="Century Gothic" panose="020B0502020202020204" pitchFamily="34" charset="0"/>
                        </a:rPr>
                        <a:t>Christian Aid</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A Christian charity that people can donate to. The charity offers help and support when disasters happen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a:t>
                      </a:r>
                      <a:r>
                        <a:rPr lang="en-GB" sz="1400" b="1" baseline="0" dirty="0">
                          <a:solidFill>
                            <a:srgbClr val="7C5DA3"/>
                          </a:solidFill>
                          <a:latin typeface="Century Gothic" panose="020B0502020202020204" pitchFamily="34" charset="0"/>
                        </a:rPr>
                        <a:t> Gospel: How do Christians decide how to live?</a:t>
                      </a:r>
                      <a:endParaRPr lang="en-GB" sz="1400" b="0" baseline="0"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5"/>
                  </a:ext>
                </a:extLst>
              </a:tr>
              <a:tr h="0">
                <a:tc rowSpan="2">
                  <a:txBody>
                    <a:bodyPr/>
                    <a:lstStyle/>
                    <a:p>
                      <a:pPr lvl="0"/>
                      <a:r>
                        <a:rPr lang="en-GB" sz="1400" b="1" dirty="0">
                          <a:solidFill>
                            <a:srgbClr val="7C5DA3"/>
                          </a:solidFill>
                          <a:latin typeface="Century Gothic" pitchFamily="34" charset="0"/>
                        </a:rPr>
                        <a:t>Parables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Stories that Jesus told people that had a special message in them.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Jesus taught his followers many things.</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The two most important are:  love God and love your neighbour.</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The Wise and</a:t>
                      </a:r>
                      <a:r>
                        <a:rPr lang="en-GB" sz="1100" b="0" baseline="0" dirty="0">
                          <a:solidFill>
                            <a:schemeClr val="tx1"/>
                          </a:solidFill>
                          <a:latin typeface="Century Gothic" pitchFamily="34"/>
                        </a:rPr>
                        <a:t> Foolish Builders (Matthew 7:24-27) tells Christians about two men. One built his house on a rock the other on sand. When the bad weather came the house on the sand was washed away. Jesus told this story so that his followers could understand that when they build their life they need good foundations and they are believing in God.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6"/>
                  </a:ext>
                </a:extLst>
              </a:tr>
              <a:tr h="980440">
                <a:tc vMerge="1">
                  <a:txBody>
                    <a:bodyPr/>
                    <a:lstStyle/>
                    <a:p>
                      <a:endParaRPr lang="en-GB"/>
                    </a:p>
                  </a:txBody>
                  <a:tcPr/>
                </a:tc>
                <a:tc vMerge="1">
                  <a:txBody>
                    <a:bodyPr/>
                    <a:lstStyle/>
                    <a:p>
                      <a:endParaRPr lang="en-GB" dirty="0"/>
                    </a:p>
                  </a:txBody>
                  <a:tcPr/>
                </a:tc>
                <a:tc vMerge="1">
                  <a:txBody>
                    <a:bodyPr/>
                    <a:lstStyle/>
                    <a:p>
                      <a:endParaRPr lang="en-GB"/>
                    </a:p>
                  </a:txBody>
                  <a:tcPr/>
                </a:tc>
                <a:tc rowSpan="2">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1051549">
                <a:tc>
                  <a:txBody>
                    <a:bodyPr/>
                    <a:lstStyle/>
                    <a:p>
                      <a:pPr lvl="0"/>
                      <a:r>
                        <a:rPr lang="en-GB" sz="1400" b="1" dirty="0">
                          <a:solidFill>
                            <a:srgbClr val="7C5DA3"/>
                          </a:solidFill>
                          <a:latin typeface="Century Gothic" pitchFamily="34" charset="0"/>
                        </a:rPr>
                        <a:t>Sermon</a:t>
                      </a:r>
                      <a:r>
                        <a:rPr lang="en-GB" sz="1400" b="1" baseline="0" dirty="0">
                          <a:solidFill>
                            <a:srgbClr val="7C5DA3"/>
                          </a:solidFill>
                          <a:latin typeface="Century Gothic" pitchFamily="34" charset="0"/>
                        </a:rPr>
                        <a:t> on the Mount</a:t>
                      </a:r>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This is a collection of teachings from Jesus where he tells people how they should live.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8"/>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UKS2 Knowledge mat </a:t>
            </a:r>
            <a:r>
              <a:rPr lang="en-GB" sz="1200" b="1" dirty="0">
                <a:solidFill>
                  <a:srgbClr val="7C5DA3"/>
                </a:solidFill>
                <a:latin typeface="Century Gothic" pitchFamily="34" charset="0"/>
              </a:rPr>
              <a:t>(U2.4 Y5)</a:t>
            </a:r>
            <a:endParaRPr lang="en-US" sz="1200" b="1" dirty="0">
              <a:solidFill>
                <a:srgbClr val="7C5DA3"/>
              </a:solidFill>
              <a:latin typeface="Century Gothic" pitchFamily="34"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962278" y="860518"/>
            <a:ext cx="1785937" cy="1009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128965" y="3994243"/>
            <a:ext cx="1619250" cy="2306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900365" y="2030389"/>
            <a:ext cx="1847850" cy="110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835021" y="811188"/>
            <a:ext cx="2876550" cy="2177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47649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44922474"/>
              </p:ext>
            </p:extLst>
          </p:nvPr>
        </p:nvGraphicFramePr>
        <p:xfrm>
          <a:off x="188891" y="815667"/>
          <a:ext cx="8658226" cy="5516748"/>
        </p:xfrm>
        <a:graphic>
          <a:graphicData uri="http://schemas.openxmlformats.org/drawingml/2006/table">
            <a:tbl>
              <a:tblPr firstRow="1" bandRow="1">
                <a:effectLst/>
                <a:tableStyleId>{5C22544A-7EE6-4342-B048-85BDC9FD1C3A}</a:tableStyleId>
              </a:tblPr>
              <a:tblGrid>
                <a:gridCol w="1653557">
                  <a:extLst>
                    <a:ext uri="{9D8B030D-6E8A-4147-A177-3AD203B41FA5}">
                      <a16:colId xmlns:a16="http://schemas.microsoft.com/office/drawing/2014/main" val="20000"/>
                    </a:ext>
                  </a:extLst>
                </a:gridCol>
                <a:gridCol w="1778911">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163168">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65508">
                <a:tc>
                  <a:txBody>
                    <a:bodyPr/>
                    <a:lstStyle/>
                    <a:p>
                      <a:pPr lvl="0"/>
                      <a:r>
                        <a:rPr lang="en-GB" sz="1400" b="1" dirty="0">
                          <a:solidFill>
                            <a:srgbClr val="7C5DA3"/>
                          </a:solidFill>
                          <a:latin typeface="Century Gothic" panose="020B0502020202020204" pitchFamily="34" charset="0"/>
                        </a:rPr>
                        <a:t>Holy Week</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An important</a:t>
                      </a:r>
                      <a:r>
                        <a:rPr lang="en-GB" sz="1100" baseline="0" dirty="0">
                          <a:solidFill>
                            <a:schemeClr val="tx1"/>
                          </a:solidFill>
                          <a:latin typeface="Century Gothic" pitchFamily="34" charset="0"/>
                        </a:rPr>
                        <a:t> week for Christians that leads up to Easter.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37683">
                <a:tc>
                  <a:txBody>
                    <a:bodyPr/>
                    <a:lstStyle/>
                    <a:p>
                      <a:pPr lvl="0"/>
                      <a:r>
                        <a:rPr lang="en-GB" sz="1400" b="1" dirty="0">
                          <a:solidFill>
                            <a:srgbClr val="7C5DA3"/>
                          </a:solidFill>
                          <a:latin typeface="Century Gothic" panose="020B0502020202020204" pitchFamily="34" charset="0"/>
                        </a:rPr>
                        <a:t>Nativity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Christians believe this is when Jesus was born. They celebrate this on 25</a:t>
                      </a:r>
                      <a:r>
                        <a:rPr lang="en-GB" sz="1100" baseline="30000" dirty="0">
                          <a:solidFill>
                            <a:schemeClr val="tx1"/>
                          </a:solidFill>
                          <a:latin typeface="Century Gothic" pitchFamily="34" charset="0"/>
                        </a:rPr>
                        <a:t>th</a:t>
                      </a:r>
                      <a:r>
                        <a:rPr lang="en-GB" sz="1100" dirty="0">
                          <a:solidFill>
                            <a:schemeClr val="tx1"/>
                          </a:solidFill>
                          <a:latin typeface="Century Gothic" pitchFamily="34" charset="0"/>
                        </a:rPr>
                        <a:t> December.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237683">
                <a:tc rowSpan="2">
                  <a:txBody>
                    <a:bodyPr/>
                    <a:lstStyle/>
                    <a:p>
                      <a:pPr lvl="0"/>
                      <a:r>
                        <a:rPr lang="en-GB" sz="1400" b="1" dirty="0">
                          <a:solidFill>
                            <a:srgbClr val="7C5DA3"/>
                          </a:solidFill>
                          <a:latin typeface="Century Gothic" panose="020B0502020202020204" pitchFamily="34" charset="0"/>
                        </a:rPr>
                        <a:t>Easter</a:t>
                      </a:r>
                      <a:r>
                        <a:rPr lang="en-GB" sz="1400" b="1" baseline="0" dirty="0">
                          <a:solidFill>
                            <a:srgbClr val="7C5DA3"/>
                          </a:solidFill>
                          <a:latin typeface="Century Gothic" panose="020B0502020202020204" pitchFamily="34" charset="0"/>
                        </a:rPr>
                        <a:t> Sunday</a:t>
                      </a:r>
                      <a:endParaRPr lang="en-GB" sz="1400" b="1"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Christians believe that this is the day when Jesus rose from the dead.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508417">
                <a:tc vMerge="1">
                  <a:txBody>
                    <a:bodyPr/>
                    <a:lstStyle/>
                    <a:p>
                      <a:pPr lvl="0"/>
                      <a:endParaRPr lang="en-GB" sz="11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Pct val="100000"/>
                        <a:buFont typeface="Wingdings" panose="05000000000000000000" pitchFamily="2" charset="2"/>
                        <a:buChar char="q"/>
                        <a:tabLst/>
                        <a:defRPr/>
                      </a:pPr>
                      <a:endParaRPr lang="en-GB" sz="1000" b="1" dirty="0">
                        <a:solidFill>
                          <a:srgbClr val="7030A0"/>
                        </a:solidFill>
                        <a:latin typeface="Century Gothic" pitchFamily="34"/>
                      </a:endParaRPr>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solidFill>
                          <a:schemeClr val="bg1"/>
                        </a:solidFill>
                        <a:latin typeface="Century Gothic"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535322">
                <a:tc>
                  <a:txBody>
                    <a:bodyPr/>
                    <a:lstStyle/>
                    <a:p>
                      <a:pPr lvl="0"/>
                      <a:r>
                        <a:rPr lang="en-GB" sz="1400" b="1" dirty="0">
                          <a:solidFill>
                            <a:srgbClr val="7C5DA3"/>
                          </a:solidFill>
                          <a:latin typeface="Century Gothic" panose="020B0502020202020204" pitchFamily="34" charset="0"/>
                        </a:rPr>
                        <a:t>Good Friday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Christians believe that this is the day when Jesus was crucified</a:t>
                      </a:r>
                      <a:r>
                        <a:rPr lang="en-GB" sz="1100" b="0" baseline="0" dirty="0">
                          <a:solidFill>
                            <a:schemeClr val="tx1"/>
                          </a:solidFill>
                          <a:latin typeface="Century Gothic" pitchFamily="34" charset="0"/>
                        </a:rPr>
                        <a:t> and died. </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–Salvation:</a:t>
                      </a:r>
                      <a:r>
                        <a:rPr lang="en-GB" sz="1400" b="1" baseline="0" dirty="0">
                          <a:solidFill>
                            <a:srgbClr val="7C5DA3"/>
                          </a:solidFill>
                          <a:latin typeface="Century Gothic" panose="020B0502020202020204" pitchFamily="34" charset="0"/>
                        </a:rPr>
                        <a:t> Why does Easter matter to Christians?</a:t>
                      </a:r>
                      <a:endParaRPr lang="en-GB" sz="1400" b="0" baseline="0"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5"/>
                  </a:ext>
                </a:extLst>
              </a:tr>
              <a:tr h="0">
                <a:tc rowSpan="2">
                  <a:txBody>
                    <a:bodyPr/>
                    <a:lstStyle/>
                    <a:p>
                      <a:pPr lvl="0"/>
                      <a:r>
                        <a:rPr lang="en-GB" sz="1400" b="1" dirty="0">
                          <a:solidFill>
                            <a:srgbClr val="7C5DA3"/>
                          </a:solidFill>
                          <a:latin typeface="Century Gothic" pitchFamily="34" charset="0"/>
                        </a:rPr>
                        <a:t>Resurrection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Christians</a:t>
                      </a:r>
                      <a:r>
                        <a:rPr lang="en-GB" sz="1100" baseline="0" dirty="0">
                          <a:latin typeface="Century Gothic" pitchFamily="34" charset="0"/>
                        </a:rPr>
                        <a:t> believe that this is when </a:t>
                      </a:r>
                      <a:r>
                        <a:rPr lang="en-GB" sz="1100" baseline="0" dirty="0" err="1">
                          <a:latin typeface="Century Gothic" pitchFamily="34" charset="0"/>
                        </a:rPr>
                        <a:t>jesus</a:t>
                      </a:r>
                      <a:r>
                        <a:rPr lang="en-GB" sz="1100" baseline="0" dirty="0">
                          <a:latin typeface="Century Gothic" pitchFamily="34" charset="0"/>
                        </a:rPr>
                        <a:t> rose from the dead.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5">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Christians</a:t>
                      </a:r>
                      <a:r>
                        <a:rPr lang="en-GB" sz="1100" b="0" baseline="0" dirty="0">
                          <a:solidFill>
                            <a:schemeClr val="tx1"/>
                          </a:solidFill>
                          <a:latin typeface="Century Gothic" pitchFamily="34"/>
                        </a:rPr>
                        <a:t> celebrate Holy Week. This is divided up in to several parts.</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enters Jerusalem on Palm Sunday.</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is betrayed by a friend and arrested.</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is crucified and dies.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is placed in a tomb.</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Three days later the tomb is found empty.</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Christians believe that Jesus rose from the dead. This is called resurrection.</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Easter is celebrated by Christians and is the most important of all their festivals.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During Easter, Christians feel sadness and joy.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6"/>
                  </a:ext>
                </a:extLst>
              </a:tr>
              <a:tr h="279407">
                <a:tc vMerge="1">
                  <a:txBody>
                    <a:bodyPr/>
                    <a:lstStyle/>
                    <a:p>
                      <a:endParaRPr lang="en-GB"/>
                    </a:p>
                  </a:txBody>
                  <a:tcPr/>
                </a:tc>
                <a:tc vMerge="1">
                  <a:txBody>
                    <a:bodyPr/>
                    <a:lstStyle/>
                    <a:p>
                      <a:endParaRPr lang="en-GB" dirty="0"/>
                    </a:p>
                  </a:txBody>
                  <a:tcPr/>
                </a:tc>
                <a:tc vMerge="1">
                  <a:txBody>
                    <a:bodyPr/>
                    <a:lstStyle/>
                    <a:p>
                      <a:endParaRPr lang="en-GB"/>
                    </a:p>
                  </a:txBody>
                  <a:tcPr/>
                </a:tc>
                <a:tc rowSpan="4">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350516">
                <a:tc>
                  <a:txBody>
                    <a:bodyPr/>
                    <a:lstStyle/>
                    <a:p>
                      <a:pPr lvl="0"/>
                      <a:r>
                        <a:rPr lang="en-GB" sz="1400" b="1" dirty="0">
                          <a:solidFill>
                            <a:srgbClr val="7C5DA3"/>
                          </a:solidFill>
                          <a:latin typeface="Century Gothic" pitchFamily="34" charset="0"/>
                        </a:rPr>
                        <a:t>Jerusalem</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A holy</a:t>
                      </a:r>
                      <a:r>
                        <a:rPr lang="en-GB" sz="1100" baseline="0" dirty="0">
                          <a:latin typeface="Century Gothic" pitchFamily="34" charset="0"/>
                        </a:rPr>
                        <a:t> city for Christians and Jews</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8"/>
                  </a:ext>
                </a:extLst>
              </a:tr>
              <a:tr h="350517">
                <a:tc>
                  <a:txBody>
                    <a:bodyPr/>
                    <a:lstStyle/>
                    <a:p>
                      <a:pPr lvl="0"/>
                      <a:r>
                        <a:rPr lang="en-GB" sz="1400" b="1" dirty="0">
                          <a:solidFill>
                            <a:srgbClr val="7C5DA3"/>
                          </a:solidFill>
                          <a:latin typeface="Century Gothic" pitchFamily="34" charset="0"/>
                        </a:rPr>
                        <a:t>Crucifixion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A way people were put to death many years</a:t>
                      </a:r>
                      <a:r>
                        <a:rPr lang="en-GB" sz="1100" baseline="0" dirty="0">
                          <a:latin typeface="Century Gothic" pitchFamily="34" charset="0"/>
                        </a:rPr>
                        <a:t> ago.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r h="350516">
                <a:tc>
                  <a:txBody>
                    <a:bodyPr/>
                    <a:lstStyle/>
                    <a:p>
                      <a:pPr lvl="0"/>
                      <a:r>
                        <a:rPr lang="en-GB" sz="1400" b="1" dirty="0">
                          <a:solidFill>
                            <a:srgbClr val="7C5DA3"/>
                          </a:solidFill>
                          <a:latin typeface="Century Gothic" pitchFamily="34" charset="0"/>
                        </a:rPr>
                        <a:t>Tomb</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A place where people who have died are </a:t>
                      </a:r>
                      <a:r>
                        <a:rPr lang="en-GB" sz="1100" dirty="0" err="1">
                          <a:latin typeface="Century Gothic" pitchFamily="34" charset="0"/>
                        </a:rPr>
                        <a:t>burried</a:t>
                      </a:r>
                      <a:r>
                        <a:rPr lang="en-GB" sz="1100" dirty="0">
                          <a:latin typeface="Century Gothic" pitchFamily="34" charset="0"/>
                        </a:rPr>
                        <a:t>,</a:t>
                      </a:r>
                      <a:r>
                        <a:rPr lang="en-GB" sz="1100" baseline="0" dirty="0">
                          <a:latin typeface="Century Gothic" pitchFamily="34" charset="0"/>
                        </a:rPr>
                        <a:t>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0"/>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KS1 Knowledge mat </a:t>
            </a:r>
            <a:r>
              <a:rPr lang="en-GB" sz="1200" b="1" dirty="0">
                <a:solidFill>
                  <a:srgbClr val="7C5DA3"/>
                </a:solidFill>
                <a:latin typeface="Century Gothic" pitchFamily="34" charset="0"/>
              </a:rPr>
              <a:t>(1.5 Y2)</a:t>
            </a:r>
            <a:endParaRPr lang="en-US" sz="1200" b="1" dirty="0">
              <a:solidFill>
                <a:srgbClr val="7C5DA3"/>
              </a:solidFill>
              <a:latin typeface="Century Gothic"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17167" y="863291"/>
            <a:ext cx="3158144" cy="2384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001870" y="863291"/>
            <a:ext cx="1732697" cy="19305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966900" y="3411939"/>
            <a:ext cx="1196645" cy="161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329457" y="4807708"/>
            <a:ext cx="1517660" cy="15248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081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34472025"/>
              </p:ext>
            </p:extLst>
          </p:nvPr>
        </p:nvGraphicFramePr>
        <p:xfrm>
          <a:off x="188891" y="815667"/>
          <a:ext cx="8658226" cy="5691314"/>
        </p:xfrm>
        <a:graphic>
          <a:graphicData uri="http://schemas.openxmlformats.org/drawingml/2006/table">
            <a:tbl>
              <a:tblPr firstRow="1" bandRow="1">
                <a:effectLst/>
                <a:tableStyleId>{5C22544A-7EE6-4342-B048-85BDC9FD1C3A}</a:tableStyleId>
              </a:tblPr>
              <a:tblGrid>
                <a:gridCol w="1380602">
                  <a:extLst>
                    <a:ext uri="{9D8B030D-6E8A-4147-A177-3AD203B41FA5}">
                      <a16:colId xmlns:a16="http://schemas.microsoft.com/office/drawing/2014/main" val="20000"/>
                    </a:ext>
                  </a:extLst>
                </a:gridCol>
                <a:gridCol w="1842447">
                  <a:extLst>
                    <a:ext uri="{9D8B030D-6E8A-4147-A177-3AD203B41FA5}">
                      <a16:colId xmlns:a16="http://schemas.microsoft.com/office/drawing/2014/main" val="20001"/>
                    </a:ext>
                  </a:extLst>
                </a:gridCol>
                <a:gridCol w="4162567">
                  <a:extLst>
                    <a:ext uri="{9D8B030D-6E8A-4147-A177-3AD203B41FA5}">
                      <a16:colId xmlns:a16="http://schemas.microsoft.com/office/drawing/2014/main" val="20002"/>
                    </a:ext>
                  </a:extLst>
                </a:gridCol>
                <a:gridCol w="1272610">
                  <a:extLst>
                    <a:ext uri="{9D8B030D-6E8A-4147-A177-3AD203B41FA5}">
                      <a16:colId xmlns:a16="http://schemas.microsoft.com/office/drawing/2014/main" val="20003"/>
                    </a:ext>
                  </a:extLst>
                </a:gridCol>
              </a:tblGrid>
              <a:tr h="163168">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pPr lvl="0"/>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a:txBody>
                    <a:bodyPr/>
                    <a:lstStyle/>
                    <a:p>
                      <a:pPr lvl="0" algn="ctr"/>
                      <a:endParaRPr lang="en-GB" sz="1800" dirty="0">
                        <a:solidFill>
                          <a:schemeClr val="bg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65508">
                <a:tc>
                  <a:txBody>
                    <a:bodyPr/>
                    <a:lstStyle/>
                    <a:p>
                      <a:pPr lvl="0"/>
                      <a:r>
                        <a:rPr lang="en-GB" sz="1400" b="1" dirty="0">
                          <a:solidFill>
                            <a:srgbClr val="7C5DA3"/>
                          </a:solidFill>
                          <a:latin typeface="Century Gothic" panose="020B0502020202020204" pitchFamily="34" charset="0"/>
                        </a:rPr>
                        <a:t>Holy Week</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A</a:t>
                      </a:r>
                      <a:r>
                        <a:rPr lang="en-GB" sz="1100" baseline="0" dirty="0">
                          <a:solidFill>
                            <a:schemeClr val="tx1"/>
                          </a:solidFill>
                          <a:latin typeface="Century Gothic" pitchFamily="34" charset="0"/>
                        </a:rPr>
                        <a:t> very </a:t>
                      </a:r>
                      <a:r>
                        <a:rPr lang="en-GB" sz="1100" dirty="0">
                          <a:solidFill>
                            <a:schemeClr val="tx1"/>
                          </a:solidFill>
                          <a:latin typeface="Century Gothic" pitchFamily="34" charset="0"/>
                        </a:rPr>
                        <a:t> important</a:t>
                      </a:r>
                      <a:r>
                        <a:rPr lang="en-GB" sz="1100" baseline="0" dirty="0">
                          <a:solidFill>
                            <a:schemeClr val="tx1"/>
                          </a:solidFill>
                          <a:latin typeface="Century Gothic" pitchFamily="34" charset="0"/>
                        </a:rPr>
                        <a:t> week for Christians precedes Easter.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37683">
                <a:tc>
                  <a:txBody>
                    <a:bodyPr/>
                    <a:lstStyle/>
                    <a:p>
                      <a:pPr lvl="0"/>
                      <a:r>
                        <a:rPr lang="en-GB" sz="1400" b="1" dirty="0">
                          <a:solidFill>
                            <a:srgbClr val="7C5DA3"/>
                          </a:solidFill>
                          <a:latin typeface="Century Gothic" panose="020B0502020202020204" pitchFamily="34" charset="0"/>
                        </a:rPr>
                        <a:t>Good Friday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Christians believe that this is the day when Jesus was crucified</a:t>
                      </a:r>
                      <a:r>
                        <a:rPr lang="en-GB" sz="1100" b="0" baseline="0" dirty="0">
                          <a:solidFill>
                            <a:schemeClr val="tx1"/>
                          </a:solidFill>
                          <a:latin typeface="Century Gothic" pitchFamily="34" charset="0"/>
                        </a:rPr>
                        <a:t> and died on the cross. </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326944">
                <a:tc>
                  <a:txBody>
                    <a:bodyPr/>
                    <a:lstStyle/>
                    <a:p>
                      <a:r>
                        <a:rPr lang="en-GB" sz="1400" b="1" dirty="0">
                          <a:solidFill>
                            <a:srgbClr val="7030A0"/>
                          </a:solidFill>
                          <a:latin typeface="Century Gothic" pitchFamily="34" charset="0"/>
                        </a:rPr>
                        <a:t>Mary</a:t>
                      </a:r>
                      <a:endParaRPr lang="en-US" sz="1400" b="1" dirty="0">
                        <a:solidFill>
                          <a:srgbClr val="7030A0"/>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The</a:t>
                      </a:r>
                      <a:r>
                        <a:rPr lang="en-GB" sz="1100" baseline="0" dirty="0">
                          <a:latin typeface="Century Gothic" pitchFamily="34" charset="0"/>
                        </a:rPr>
                        <a:t> mother of Jesus.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r h="535322">
                <a:tc>
                  <a:txBody>
                    <a:bodyPr/>
                    <a:lstStyle/>
                    <a:p>
                      <a:pPr lvl="0"/>
                      <a:r>
                        <a:rPr lang="en-GB" sz="1400" b="1" dirty="0">
                          <a:solidFill>
                            <a:srgbClr val="7C5DA3"/>
                          </a:solidFill>
                          <a:latin typeface="Century Gothic" panose="020B0502020202020204" pitchFamily="34" charset="0"/>
                        </a:rPr>
                        <a:t>Easter</a:t>
                      </a:r>
                      <a:r>
                        <a:rPr lang="en-GB" sz="1400" b="1" baseline="0" dirty="0">
                          <a:solidFill>
                            <a:srgbClr val="7C5DA3"/>
                          </a:solidFill>
                          <a:latin typeface="Century Gothic" panose="020B0502020202020204" pitchFamily="34" charset="0"/>
                        </a:rPr>
                        <a:t> Sunday</a:t>
                      </a:r>
                      <a:endParaRPr lang="en-GB" sz="1400" b="1"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Christians believe that this is the day when Jesus rose from the dead.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–Salvation:</a:t>
                      </a:r>
                      <a:r>
                        <a:rPr lang="en-GB" sz="1400" b="1" baseline="0" dirty="0">
                          <a:solidFill>
                            <a:srgbClr val="7C5DA3"/>
                          </a:solidFill>
                          <a:latin typeface="Century Gothic" panose="020B0502020202020204" pitchFamily="34" charset="0"/>
                        </a:rPr>
                        <a:t> Why do Christians call the day Jesus died ‘Good Friday’?          </a:t>
                      </a:r>
                      <a:r>
                        <a:rPr lang="en-GB" sz="1000" b="1" baseline="0" dirty="0">
                          <a:solidFill>
                            <a:srgbClr val="7C5DA3"/>
                          </a:solidFill>
                          <a:latin typeface="Century Gothic" panose="020B0502020202020204" pitchFamily="34" charset="0"/>
                        </a:rPr>
                        <a:t>(Link to 1.5)</a:t>
                      </a:r>
                      <a:endParaRPr lang="en-GB" sz="1000" b="0" baseline="0"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solidFill>
                          <a:schemeClr val="bg1"/>
                        </a:solidFill>
                        <a:latin typeface="Century Gothic"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latin typeface="Century Gothic" pitchFamily="34" charset="0"/>
                        </a:rPr>
                        <a:t>Exciting Books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4"/>
                  </a:ext>
                </a:extLst>
              </a:tr>
              <a:tr h="0">
                <a:tc rowSpan="2">
                  <a:txBody>
                    <a:bodyPr/>
                    <a:lstStyle/>
                    <a:p>
                      <a:pPr lvl="0"/>
                      <a:r>
                        <a:rPr lang="en-GB" sz="1400" b="1" dirty="0">
                          <a:solidFill>
                            <a:srgbClr val="7C5DA3"/>
                          </a:solidFill>
                          <a:latin typeface="Century Gothic" pitchFamily="34" charset="0"/>
                        </a:rPr>
                        <a:t>Resurrection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dirty="0">
                          <a:latin typeface="Century Gothic" pitchFamily="34" charset="0"/>
                        </a:rPr>
                        <a:t>Christians</a:t>
                      </a:r>
                      <a:r>
                        <a:rPr lang="en-GB" sz="1100" baseline="0" dirty="0">
                          <a:latin typeface="Century Gothic" pitchFamily="34" charset="0"/>
                        </a:rPr>
                        <a:t> believe that this is when </a:t>
                      </a:r>
                      <a:r>
                        <a:rPr lang="en-GB" sz="1100" baseline="0" dirty="0" err="1">
                          <a:latin typeface="Century Gothic" pitchFamily="34" charset="0"/>
                        </a:rPr>
                        <a:t>jesus</a:t>
                      </a:r>
                      <a:r>
                        <a:rPr lang="en-GB" sz="1100" baseline="0" dirty="0">
                          <a:latin typeface="Century Gothic" pitchFamily="34" charset="0"/>
                        </a:rPr>
                        <a:t> rose from the dead.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5">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Christians</a:t>
                      </a:r>
                      <a:r>
                        <a:rPr lang="en-GB" sz="1100" b="0" baseline="0" dirty="0">
                          <a:solidFill>
                            <a:schemeClr val="tx1"/>
                          </a:solidFill>
                          <a:latin typeface="Century Gothic" pitchFamily="34"/>
                        </a:rPr>
                        <a:t> celebrate Holy Week. This is divided up in to several parts.</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enters Jerusalem on Palm Sunday. He is greeted as a hero.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is betrayed by a friend, Judas,  and arrested.</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On Good Friday, Jesus, along with two thieves,  is crucified and dies.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is placed in a tomb.</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Three days later on Easter Sunday,  the tomb is found empty by Jesus’ friends.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Christians believe that Jesus rose from the dead. This is called resurrection.</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shows his followers how to live a life that pleases God; he wants them to stay on the right path.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During Easter, Christians feel sadness, hope and joy.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0005"/>
                  </a:ext>
                </a:extLst>
              </a:tr>
              <a:tr h="279407">
                <a:tc vMerge="1">
                  <a:txBody>
                    <a:bodyPr/>
                    <a:lstStyle/>
                    <a:p>
                      <a:endParaRPr lang="en-GB"/>
                    </a:p>
                  </a:txBody>
                  <a:tcPr/>
                </a:tc>
                <a:tc vMerge="1">
                  <a:txBody>
                    <a:bodyPr/>
                    <a:lstStyle/>
                    <a:p>
                      <a:endParaRPr lang="en-GB" dirty="0"/>
                    </a:p>
                  </a:txBody>
                  <a:tcPr/>
                </a:tc>
                <a:tc vMerge="1">
                  <a:txBody>
                    <a:bodyPr/>
                    <a:lstStyle/>
                    <a:p>
                      <a:endParaRPr lang="en-GB"/>
                    </a:p>
                  </a:txBody>
                  <a:tcPr/>
                </a:tc>
                <a:tc rowSpan="4">
                  <a:txBody>
                    <a:bodyPr/>
                    <a:lstStyle/>
                    <a:p>
                      <a:endParaRPr lang="en-GB"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350516">
                <a:tc>
                  <a:txBody>
                    <a:bodyPr/>
                    <a:lstStyle/>
                    <a:p>
                      <a:pPr lvl="0"/>
                      <a:r>
                        <a:rPr lang="en-GB" sz="1400" b="1" dirty="0">
                          <a:solidFill>
                            <a:srgbClr val="7C5DA3"/>
                          </a:solidFill>
                          <a:latin typeface="Century Gothic" pitchFamily="34" charset="0"/>
                        </a:rPr>
                        <a:t>Jerusalem</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A holy</a:t>
                      </a:r>
                      <a:r>
                        <a:rPr lang="en-GB" sz="1100" baseline="0" dirty="0">
                          <a:latin typeface="Century Gothic" pitchFamily="34" charset="0"/>
                        </a:rPr>
                        <a:t> city for Christians and Jews</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7"/>
                  </a:ext>
                </a:extLst>
              </a:tr>
              <a:tr h="350517">
                <a:tc>
                  <a:txBody>
                    <a:bodyPr/>
                    <a:lstStyle/>
                    <a:p>
                      <a:pPr lvl="0"/>
                      <a:r>
                        <a:rPr lang="en-GB" sz="1400" b="1" dirty="0">
                          <a:solidFill>
                            <a:srgbClr val="7C5DA3"/>
                          </a:solidFill>
                          <a:latin typeface="Century Gothic" pitchFamily="34" charset="0"/>
                        </a:rPr>
                        <a:t>Crucifixion</a:t>
                      </a:r>
                    </a:p>
                    <a:p>
                      <a:pPr lvl="0"/>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A way people were put to death many years</a:t>
                      </a:r>
                      <a:r>
                        <a:rPr lang="en-GB" sz="1100" baseline="0" dirty="0">
                          <a:latin typeface="Century Gothic" pitchFamily="34" charset="0"/>
                        </a:rPr>
                        <a:t> ago.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8"/>
                  </a:ext>
                </a:extLst>
              </a:tr>
              <a:tr h="3505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itchFamily="34" charset="0"/>
                        </a:rPr>
                        <a:t>Salvation</a:t>
                      </a:r>
                    </a:p>
                    <a:p>
                      <a:endParaRPr lang="en-US" dirty="0"/>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Christian</a:t>
                      </a:r>
                      <a:r>
                        <a:rPr lang="en-GB" sz="1100" baseline="0" dirty="0">
                          <a:latin typeface="Century Gothic" pitchFamily="34" charset="0"/>
                        </a:rPr>
                        <a:t> belief that Jesus died to save others. </a:t>
                      </a:r>
                      <a:endParaRPr lang="en-US" sz="1100" dirty="0"/>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LKS2 Knowledge mat </a:t>
            </a:r>
            <a:r>
              <a:rPr lang="en-GB" sz="1200" b="1" dirty="0">
                <a:solidFill>
                  <a:srgbClr val="7C5DA3"/>
                </a:solidFill>
                <a:latin typeface="Century Gothic" pitchFamily="34" charset="0"/>
              </a:rPr>
              <a:t>(L2.5 Y4)</a:t>
            </a:r>
            <a:endParaRPr lang="en-US" sz="1200" b="1" dirty="0">
              <a:solidFill>
                <a:srgbClr val="7C5DA3"/>
              </a:solidFill>
              <a:latin typeface="Century Gothic"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483238" y="877189"/>
            <a:ext cx="2143496" cy="2179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848776" y="877189"/>
            <a:ext cx="3006549" cy="2179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560335" y="3986924"/>
            <a:ext cx="1251128" cy="1772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0205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012281676"/>
              </p:ext>
            </p:extLst>
          </p:nvPr>
        </p:nvGraphicFramePr>
        <p:xfrm>
          <a:off x="188890" y="626761"/>
          <a:ext cx="8658227" cy="5916474"/>
        </p:xfrm>
        <a:graphic>
          <a:graphicData uri="http://schemas.openxmlformats.org/drawingml/2006/table">
            <a:tbl>
              <a:tblPr firstRow="1" bandRow="1">
                <a:effectLst/>
                <a:tableStyleId>{5C22544A-7EE6-4342-B048-85BDC9FD1C3A}</a:tableStyleId>
              </a:tblPr>
              <a:tblGrid>
                <a:gridCol w="1380602">
                  <a:extLst>
                    <a:ext uri="{9D8B030D-6E8A-4147-A177-3AD203B41FA5}">
                      <a16:colId xmlns:a16="http://schemas.microsoft.com/office/drawing/2014/main" val="20000"/>
                    </a:ext>
                  </a:extLst>
                </a:gridCol>
                <a:gridCol w="2397809">
                  <a:extLst>
                    <a:ext uri="{9D8B030D-6E8A-4147-A177-3AD203B41FA5}">
                      <a16:colId xmlns:a16="http://schemas.microsoft.com/office/drawing/2014/main" val="20001"/>
                    </a:ext>
                  </a:extLst>
                </a:gridCol>
                <a:gridCol w="4879816">
                  <a:extLst>
                    <a:ext uri="{9D8B030D-6E8A-4147-A177-3AD203B41FA5}">
                      <a16:colId xmlns:a16="http://schemas.microsoft.com/office/drawing/2014/main" val="20002"/>
                    </a:ext>
                  </a:extLst>
                </a:gridCol>
              </a:tblGrid>
              <a:tr h="460598">
                <a:tc gridSpan="2">
                  <a:txBody>
                    <a:bodyPr/>
                    <a:lstStyle/>
                    <a:p>
                      <a:pPr lvl="0" algn="ctr"/>
                      <a:r>
                        <a:rPr lang="en-GB" sz="1800" dirty="0">
                          <a:solidFill>
                            <a:schemeClr val="bg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a:txBody>
                    <a:bodyPr/>
                    <a:lstStyle/>
                    <a:p>
                      <a:pPr lvl="0"/>
                      <a:endParaRPr lang="en-GB" sz="1800" dirty="0">
                        <a:solidFill>
                          <a:srgbClr val="7030A0"/>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50496">
                <a:tc>
                  <a:txBody>
                    <a:bodyPr/>
                    <a:lstStyle/>
                    <a:p>
                      <a:pPr lvl="0"/>
                      <a:r>
                        <a:rPr lang="en-GB" sz="1400" b="1" dirty="0">
                          <a:solidFill>
                            <a:srgbClr val="7030A0"/>
                          </a:solidFill>
                          <a:latin typeface="Century Gothic" panose="020B0502020202020204" pitchFamily="34" charset="0"/>
                        </a:rPr>
                        <a:t>Holy Week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A</a:t>
                      </a:r>
                      <a:r>
                        <a:rPr lang="en-GB" sz="1100" baseline="0" dirty="0">
                          <a:solidFill>
                            <a:schemeClr val="tx1"/>
                          </a:solidFill>
                          <a:latin typeface="Century Gothic" pitchFamily="34" charset="0"/>
                        </a:rPr>
                        <a:t> very </a:t>
                      </a:r>
                      <a:r>
                        <a:rPr lang="en-GB" sz="1100" dirty="0">
                          <a:solidFill>
                            <a:schemeClr val="tx1"/>
                          </a:solidFill>
                          <a:latin typeface="Century Gothic" pitchFamily="34" charset="0"/>
                        </a:rPr>
                        <a:t> important</a:t>
                      </a:r>
                      <a:r>
                        <a:rPr lang="en-GB" sz="1100" baseline="0" dirty="0">
                          <a:solidFill>
                            <a:schemeClr val="tx1"/>
                          </a:solidFill>
                          <a:latin typeface="Century Gothic" pitchFamily="34" charset="0"/>
                        </a:rPr>
                        <a:t> week for Christians precedes Easter.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 –Salvation:</a:t>
                      </a:r>
                      <a:r>
                        <a:rPr lang="en-GB" sz="1400" b="1" baseline="0" dirty="0">
                          <a:solidFill>
                            <a:srgbClr val="7C5DA3"/>
                          </a:solidFill>
                          <a:latin typeface="Century Gothic" panose="020B0502020202020204" pitchFamily="34" charset="0"/>
                        </a:rPr>
                        <a:t> What do Christians believe Jesus did to save people?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baseline="0" dirty="0">
                          <a:solidFill>
                            <a:srgbClr val="7C5DA3"/>
                          </a:solidFill>
                          <a:latin typeface="Century Gothic" panose="020B0502020202020204" pitchFamily="34" charset="0"/>
                        </a:rPr>
                        <a:t>(Link to 1.5 and L2.5)</a:t>
                      </a:r>
                      <a:endParaRPr lang="en-GB" sz="1000" b="0" baseline="0" dirty="0">
                        <a:solidFill>
                          <a:srgbClr val="7C5DA3"/>
                        </a:solidFill>
                        <a:latin typeface="Century Gothic" panose="020B0502020202020204"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0">
                <a:tc>
                  <a:txBody>
                    <a:bodyPr/>
                    <a:lstStyle/>
                    <a:p>
                      <a:r>
                        <a:rPr lang="en-GB" sz="1400" b="1" dirty="0">
                          <a:solidFill>
                            <a:srgbClr val="7030A0"/>
                          </a:solidFill>
                          <a:latin typeface="Century Gothic" pitchFamily="34" charset="0"/>
                        </a:rPr>
                        <a:t>Last Supper</a:t>
                      </a:r>
                      <a:endParaRPr lang="en-US" sz="1400" b="1" dirty="0">
                        <a:solidFill>
                          <a:srgbClr val="7030A0"/>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The last meal that Jesus shared with his disciples.</a:t>
                      </a:r>
                      <a:r>
                        <a:rPr lang="en-GB" sz="1100" baseline="0" dirty="0">
                          <a:latin typeface="Century Gothic" pitchFamily="34" charset="0"/>
                        </a:rPr>
                        <a:t>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9">
                  <a:txBody>
                    <a:bodyPr/>
                    <a:lstStyle/>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dirty="0">
                          <a:solidFill>
                            <a:schemeClr val="tx1"/>
                          </a:solidFill>
                          <a:latin typeface="Century Gothic" pitchFamily="34"/>
                        </a:rPr>
                        <a:t>Christians</a:t>
                      </a:r>
                      <a:r>
                        <a:rPr lang="en-GB" sz="1100" b="0" baseline="0" dirty="0">
                          <a:solidFill>
                            <a:schemeClr val="tx1"/>
                          </a:solidFill>
                          <a:latin typeface="Century Gothic" pitchFamily="34"/>
                        </a:rPr>
                        <a:t> celebrate Holy Week. This is divided up in to several parts.</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enters Jerusalem on Palm Sunday. He is greeted as a hero.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is betrayed by a friend, Judas, and arrested in the Garden of Gethsemane.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On Good Friday, Jesus, along with two thieves,  is crucified and dies.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Jesus is placed in a tomb.</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Three days later, on Easter Sunday,  the tomb is found empty by Jesus’ friends.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Christians believe that Jesus rose from the dead. This is called resurrection.</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Many Christians believe that Jesus gave his life willingly to repair the damage done between humans and God. They believe it to be Jesus’ sacrifice; a price he was willing to pay.</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Christians believe that people deserve punishment if they sin. Jesus was punished for the sins of all. By dying he lifted sins from all people.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Christians believe that Jesus’ death was not the end.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baseline="0" dirty="0">
                          <a:solidFill>
                            <a:schemeClr val="tx1"/>
                          </a:solidFill>
                          <a:latin typeface="Century Gothic" pitchFamily="34"/>
                        </a:rPr>
                        <a:t>Some Christians follow Jesus’ example even to the point of dying for what they believe in.  Statues of such people can be found above the great west door in Westminster Abbey. </a:t>
                      </a: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endParaRPr lang="en-GB" sz="1100" b="0" baseline="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GB" sz="1100" b="0" baseline="0" dirty="0">
                        <a:solidFill>
                          <a:schemeClr val="tx1"/>
                        </a:solidFill>
                        <a:latin typeface="Century Gothic" pitchFamily="34"/>
                      </a:endParaRP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endParaRPr lang="en-GB" sz="1100" b="0" baseline="0" dirty="0">
                        <a:solidFill>
                          <a:schemeClr val="tx1"/>
                        </a:solidFill>
                        <a:latin typeface="Century Gothic" pitchFamily="34"/>
                      </a:endParaRP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endParaRPr lang="en-GB" sz="1100" b="0" baseline="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GB" sz="1100" b="0" baseline="0" dirty="0">
                        <a:solidFill>
                          <a:schemeClr val="tx1"/>
                        </a:solidFill>
                        <a:latin typeface="Century Gothic" pitchFamily="34"/>
                      </a:endParaRPr>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q"/>
                        <a:tabLst/>
                        <a:defRPr/>
                      </a:pP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extLst>
                  <a:ext uri="{0D108BD9-81ED-4DB2-BD59-A6C34878D82A}">
                    <a16:rowId xmlns:a16="http://schemas.microsoft.com/office/drawing/2014/main" val="10002"/>
                  </a:ext>
                </a:extLst>
              </a:tr>
              <a:tr h="261624">
                <a:tc>
                  <a:txBody>
                    <a:bodyPr/>
                    <a:lstStyle/>
                    <a:p>
                      <a:r>
                        <a:rPr lang="en-GB" sz="1400" b="1" dirty="0">
                          <a:solidFill>
                            <a:srgbClr val="7030A0"/>
                          </a:solidFill>
                          <a:latin typeface="Century Gothic" pitchFamily="34" charset="0"/>
                        </a:rPr>
                        <a:t>Garden of Gethsemane</a:t>
                      </a:r>
                      <a:endParaRPr lang="en-US" sz="1400" b="1" dirty="0">
                        <a:solidFill>
                          <a:srgbClr val="7030A0"/>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The place where Jesus</a:t>
                      </a:r>
                      <a:r>
                        <a:rPr lang="en-GB" sz="1100" baseline="0" dirty="0">
                          <a:latin typeface="Century Gothic" pitchFamily="34" charset="0"/>
                        </a:rPr>
                        <a:t> was betrayed by Judas.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3"/>
                  </a:ext>
                </a:extLst>
              </a:tr>
              <a:tr h="350516">
                <a:tc>
                  <a:txBody>
                    <a:bodyPr/>
                    <a:lstStyle/>
                    <a:p>
                      <a:pPr lvl="0"/>
                      <a:r>
                        <a:rPr lang="en-GB" sz="1400" b="1" dirty="0">
                          <a:solidFill>
                            <a:srgbClr val="7030A0"/>
                          </a:solidFill>
                          <a:latin typeface="Century Gothic" pitchFamily="34" charset="0"/>
                        </a:rPr>
                        <a:t>Good Friday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The day Jesus</a:t>
                      </a:r>
                      <a:r>
                        <a:rPr lang="en-GB" sz="1100" baseline="0" dirty="0">
                          <a:latin typeface="Century Gothic" pitchFamily="34" charset="0"/>
                        </a:rPr>
                        <a:t> was crucified and died on a cross.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4"/>
                  </a:ext>
                </a:extLst>
              </a:tr>
              <a:tr h="350517">
                <a:tc>
                  <a:txBody>
                    <a:bodyPr/>
                    <a:lstStyle/>
                    <a:p>
                      <a:pPr lvl="0"/>
                      <a:r>
                        <a:rPr lang="en-GB" sz="1400" b="1" dirty="0">
                          <a:solidFill>
                            <a:srgbClr val="7030A0"/>
                          </a:solidFill>
                          <a:latin typeface="Century Gothic" pitchFamily="34" charset="0"/>
                        </a:rPr>
                        <a:t>Crucifixion</a:t>
                      </a:r>
                    </a:p>
                    <a:p>
                      <a:pPr lvl="0"/>
                      <a:endParaRPr lang="en-GB" sz="1400" b="1" dirty="0">
                        <a:solidFill>
                          <a:srgbClr val="7030A0"/>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An ancient form</a:t>
                      </a:r>
                      <a:r>
                        <a:rPr lang="en-GB" sz="1100" baseline="0" dirty="0">
                          <a:latin typeface="Century Gothic" pitchFamily="34" charset="0"/>
                        </a:rPr>
                        <a:t> of execution where people were bound or nailed to a cross.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5"/>
                  </a:ext>
                </a:extLst>
              </a:tr>
              <a:tr h="533409">
                <a:tc>
                  <a:txBody>
                    <a:bodyPr/>
                    <a:lstStyle/>
                    <a:p>
                      <a:pPr lvl="0"/>
                      <a:r>
                        <a:rPr lang="en-GB" sz="1400" b="1" dirty="0">
                          <a:solidFill>
                            <a:srgbClr val="7030A0"/>
                          </a:solidFill>
                          <a:latin typeface="Century Gothic" pitchFamily="34" charset="0"/>
                        </a:rPr>
                        <a:t>Resurrection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Christians</a:t>
                      </a:r>
                      <a:r>
                        <a:rPr lang="en-GB" sz="1100" baseline="0" dirty="0">
                          <a:latin typeface="Century Gothic" pitchFamily="34" charset="0"/>
                        </a:rPr>
                        <a:t> believe that this is when Jesus rose from the dead to everlasting life.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6"/>
                  </a:ext>
                </a:extLst>
              </a:tr>
              <a:tr h="5334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030A0"/>
                          </a:solidFill>
                          <a:latin typeface="Century Gothic" pitchFamily="34" charset="0"/>
                        </a:rPr>
                        <a:t>Salvation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Christian</a:t>
                      </a:r>
                      <a:r>
                        <a:rPr lang="en-GB" sz="1100" baseline="0" dirty="0">
                          <a:latin typeface="Century Gothic" pitchFamily="34" charset="0"/>
                        </a:rPr>
                        <a:t> belief that Jesus died to save others.  That he sacrificed himself. </a:t>
                      </a:r>
                      <a:endParaRPr lang="en-US" sz="1100" dirty="0"/>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7"/>
                  </a:ext>
                </a:extLst>
              </a:tr>
              <a:tr h="5334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7030A0"/>
                          </a:solidFill>
                          <a:latin typeface="Century Gothic" pitchFamily="34" charset="0"/>
                        </a:rPr>
                        <a:t>Romans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The people in charge whilst</a:t>
                      </a:r>
                      <a:r>
                        <a:rPr lang="en-GB" sz="1100" baseline="0" dirty="0">
                          <a:latin typeface="Century Gothic" pitchFamily="34" charset="0"/>
                        </a:rPr>
                        <a:t> Jesus was alive. They saw Jesus as a troublemaker.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8"/>
                  </a:ext>
                </a:extLst>
              </a:tr>
              <a:tr h="533409">
                <a:tc>
                  <a:txBody>
                    <a:bodyPr/>
                    <a:lstStyle/>
                    <a:p>
                      <a:r>
                        <a:rPr lang="en-GB" sz="1400" b="1" dirty="0">
                          <a:solidFill>
                            <a:srgbClr val="7030A0"/>
                          </a:solidFill>
                          <a:latin typeface="Century Gothic" pitchFamily="34" charset="0"/>
                        </a:rPr>
                        <a:t>Pilate</a:t>
                      </a:r>
                      <a:endParaRPr lang="en-US" sz="1400" b="1" dirty="0">
                        <a:solidFill>
                          <a:srgbClr val="7030A0"/>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The Governor of Judea and the person</a:t>
                      </a:r>
                      <a:r>
                        <a:rPr lang="en-GB" sz="1100" baseline="0" dirty="0">
                          <a:latin typeface="Century Gothic" pitchFamily="34" charset="0"/>
                        </a:rPr>
                        <a:t> who sentenced Jesus to death.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9"/>
                  </a:ext>
                </a:extLst>
              </a:tr>
              <a:tr h="435121">
                <a:tc>
                  <a:txBody>
                    <a:bodyPr/>
                    <a:lstStyle/>
                    <a:p>
                      <a:r>
                        <a:rPr lang="en-GB" sz="1400" b="1" dirty="0">
                          <a:solidFill>
                            <a:srgbClr val="7030A0"/>
                          </a:solidFill>
                          <a:latin typeface="Century Gothic" pitchFamily="34" charset="0"/>
                        </a:rPr>
                        <a:t>Martyr</a:t>
                      </a:r>
                      <a:endParaRPr lang="en-US" sz="1400" b="1" dirty="0">
                        <a:solidFill>
                          <a:srgbClr val="7030A0"/>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latin typeface="Century Gothic" pitchFamily="34" charset="0"/>
                        </a:rPr>
                        <a:t>A person who is killed because of their religious beliefs.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10"/>
                  </a:ext>
                </a:extLst>
              </a:tr>
            </a:tbl>
          </a:graphicData>
        </a:graphic>
      </p:graphicFrame>
      <p:sp>
        <p:nvSpPr>
          <p:cNvPr id="3" name="Rectangle 2"/>
          <p:cNvSpPr/>
          <p:nvPr/>
        </p:nvSpPr>
        <p:spPr>
          <a:xfrm>
            <a:off x="391886" y="173449"/>
            <a:ext cx="8455231" cy="523220"/>
          </a:xfrm>
          <a:prstGeom prst="rect">
            <a:avLst/>
          </a:prstGeom>
        </p:spPr>
        <p:txBody>
          <a:bodyPr wrap="square">
            <a:spAutoFit/>
          </a:bodyPr>
          <a:lstStyle/>
          <a:p>
            <a:pPr algn="ctr"/>
            <a:r>
              <a:rPr lang="en-GB" sz="2800" b="1" dirty="0">
                <a:solidFill>
                  <a:srgbClr val="7C5DA3"/>
                </a:solidFill>
                <a:latin typeface="Century Gothic" pitchFamily="34" charset="0"/>
              </a:rPr>
              <a:t>Being a Christian: UKS2 Knowledge mat </a:t>
            </a:r>
            <a:r>
              <a:rPr lang="en-GB" sz="1200" b="1" dirty="0">
                <a:solidFill>
                  <a:srgbClr val="7C5DA3"/>
                </a:solidFill>
                <a:latin typeface="Century Gothic" pitchFamily="34" charset="0"/>
              </a:rPr>
              <a:t>(U2.5 Y6)</a:t>
            </a:r>
            <a:endParaRPr lang="en-US" sz="1200" b="1" dirty="0">
              <a:solidFill>
                <a:srgbClr val="7C5DA3"/>
              </a:solidFill>
              <a:latin typeface="Century Gothic" pitchFamily="34" charset="0"/>
            </a:endParaRPr>
          </a:p>
        </p:txBody>
      </p:sp>
    </p:spTree>
    <p:extLst>
      <p:ext uri="{BB962C8B-B14F-4D97-AF65-F5344CB8AC3E}">
        <p14:creationId xmlns:p14="http://schemas.microsoft.com/office/powerpoint/2010/main" val="18345981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259968166"/>
              </p:ext>
            </p:extLst>
          </p:nvPr>
        </p:nvGraphicFramePr>
        <p:xfrm>
          <a:off x="297574" y="675209"/>
          <a:ext cx="8658226" cy="5889364"/>
        </p:xfrm>
        <a:graphic>
          <a:graphicData uri="http://schemas.openxmlformats.org/drawingml/2006/table">
            <a:tbl>
              <a:tblPr firstRow="1" bandRow="1">
                <a:effectLst/>
                <a:tableStyleId>{5C22544A-7EE6-4342-B048-85BDC9FD1C3A}</a:tableStyleId>
              </a:tblPr>
              <a:tblGrid>
                <a:gridCol w="1531226">
                  <a:extLst>
                    <a:ext uri="{9D8B030D-6E8A-4147-A177-3AD203B41FA5}">
                      <a16:colId xmlns:a16="http://schemas.microsoft.com/office/drawing/2014/main" val="20000"/>
                    </a:ext>
                  </a:extLst>
                </a:gridCol>
                <a:gridCol w="1901242">
                  <a:extLst>
                    <a:ext uri="{9D8B030D-6E8A-4147-A177-3AD203B41FA5}">
                      <a16:colId xmlns:a16="http://schemas.microsoft.com/office/drawing/2014/main" val="20001"/>
                    </a:ext>
                  </a:extLst>
                </a:gridCol>
                <a:gridCol w="3291253">
                  <a:extLst>
                    <a:ext uri="{9D8B030D-6E8A-4147-A177-3AD203B41FA5}">
                      <a16:colId xmlns:a16="http://schemas.microsoft.com/office/drawing/2014/main" val="20002"/>
                    </a:ext>
                  </a:extLst>
                </a:gridCol>
                <a:gridCol w="1934505">
                  <a:extLst>
                    <a:ext uri="{9D8B030D-6E8A-4147-A177-3AD203B41FA5}">
                      <a16:colId xmlns:a16="http://schemas.microsoft.com/office/drawing/2014/main" val="20003"/>
                    </a:ext>
                  </a:extLst>
                </a:gridCol>
              </a:tblGrid>
              <a:tr h="336945">
                <a:tc gridSpan="2">
                  <a:txBody>
                    <a:bodyPr/>
                    <a:lstStyle/>
                    <a:p>
                      <a:pPr lvl="0" algn="ctr"/>
                      <a:r>
                        <a:rPr lang="en-GB" sz="1800" dirty="0">
                          <a:solidFill>
                            <a:schemeClr val="tx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a:p>
                  </a:txBody>
                  <a:tcPr/>
                </a:tc>
                <a:tc rowSpan="5" gridSpan="2">
                  <a:txBody>
                    <a:bodyPr/>
                    <a:lstStyle/>
                    <a:p>
                      <a:pPr lvl="0"/>
                      <a:r>
                        <a:rPr lang="en-GB" sz="1800" dirty="0">
                          <a:solidFill>
                            <a:schemeClr val="tx1"/>
                          </a:solidFill>
                          <a:latin typeface="Century Gothic" pitchFamily="34"/>
                        </a:rPr>
                        <a:t>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5" hMerge="1">
                  <a:txBody>
                    <a:bodyPr/>
                    <a:lstStyle/>
                    <a:p>
                      <a:pPr lvl="0" algn="ctr"/>
                      <a:endParaRPr lang="en-GB" sz="1800" dirty="0">
                        <a:solidFill>
                          <a:schemeClr val="tx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21583">
                <a:tc>
                  <a:txBody>
                    <a:bodyPr/>
                    <a:lstStyle/>
                    <a:p>
                      <a:pPr lvl="0"/>
                      <a:r>
                        <a:rPr lang="en-GB" sz="1200" b="1" dirty="0">
                          <a:solidFill>
                            <a:schemeClr val="tx1"/>
                          </a:solidFill>
                          <a:latin typeface="Century Gothic" pitchFamily="34" charset="0"/>
                        </a:rPr>
                        <a:t>Christian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rPr>
                        <a:t>A person who believes in Christ.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hMerge="1"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1614">
                <a:tc>
                  <a:txBody>
                    <a:bodyPr/>
                    <a:lstStyle/>
                    <a:p>
                      <a:pPr lvl="0"/>
                      <a:r>
                        <a:rPr lang="en-GB" sz="1200" b="1" dirty="0">
                          <a:solidFill>
                            <a:schemeClr val="tx1"/>
                          </a:solidFill>
                          <a:latin typeface="Century Gothic" pitchFamily="34" charset="0"/>
                        </a:rPr>
                        <a:t>Jews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A person who</a:t>
                      </a:r>
                      <a:r>
                        <a:rPr lang="en-GB" sz="1100" baseline="0" dirty="0">
                          <a:solidFill>
                            <a:schemeClr val="tx1"/>
                          </a:solidFill>
                          <a:latin typeface="Century Gothic" pitchFamily="34" charset="0"/>
                        </a:rPr>
                        <a:t> follows  Judaism.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427554">
                <a:tc>
                  <a:txBody>
                    <a:bodyPr/>
                    <a:lstStyle/>
                    <a:p>
                      <a:pPr lvl="0"/>
                      <a:r>
                        <a:rPr lang="en-GB" sz="1200" b="1" dirty="0">
                          <a:solidFill>
                            <a:schemeClr val="tx1"/>
                          </a:solidFill>
                          <a:latin typeface="Century Gothic" panose="020B0502020202020204" pitchFamily="34" charset="0"/>
                        </a:rPr>
                        <a:t>Muslim</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A person who follows the religion of Islam.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3"/>
                  </a:ext>
                </a:extLst>
              </a:tr>
              <a:tr h="99478">
                <a:tc rowSpan="2">
                  <a:txBody>
                    <a:bodyPr/>
                    <a:lstStyle/>
                    <a:p>
                      <a:pPr lvl="0"/>
                      <a:r>
                        <a:rPr lang="en-GB" sz="1200" b="1" dirty="0">
                          <a:solidFill>
                            <a:schemeClr val="tx1"/>
                          </a:solidFill>
                          <a:latin typeface="Century Gothic" panose="020B0502020202020204" pitchFamily="34" charset="0"/>
                        </a:rPr>
                        <a:t>Religious</a:t>
                      </a:r>
                      <a:r>
                        <a:rPr lang="en-GB" sz="1200" b="1" baseline="0" dirty="0">
                          <a:solidFill>
                            <a:schemeClr val="tx1"/>
                          </a:solidFill>
                          <a:latin typeface="Century Gothic" panose="020B0502020202020204" pitchFamily="34" charset="0"/>
                        </a:rPr>
                        <a:t> c</a:t>
                      </a:r>
                      <a:r>
                        <a:rPr lang="en-GB" sz="1200" b="1" dirty="0">
                          <a:solidFill>
                            <a:schemeClr val="tx1"/>
                          </a:solidFill>
                          <a:latin typeface="Century Gothic" panose="020B0502020202020204" pitchFamily="34" charset="0"/>
                        </a:rPr>
                        <a:t>eremonies</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A special occasion that</a:t>
                      </a:r>
                      <a:r>
                        <a:rPr lang="en-GB" sz="1100" b="0" baseline="0" dirty="0">
                          <a:solidFill>
                            <a:schemeClr val="tx1"/>
                          </a:solidFill>
                          <a:latin typeface="Century Gothic" pitchFamily="34" charset="0"/>
                        </a:rPr>
                        <a:t> celebrates a special event. </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4"/>
                  </a:ext>
                </a:extLst>
              </a:tr>
              <a:tr h="395785">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tx1"/>
                          </a:solidFill>
                          <a:latin typeface="Century Gothic" panose="020B0502020202020204" pitchFamily="34" charset="0"/>
                        </a:rPr>
                        <a:t>Sticky Knowledge-What</a:t>
                      </a:r>
                      <a:r>
                        <a:rPr lang="en-GB" sz="1800" b="1" baseline="0" dirty="0">
                          <a:solidFill>
                            <a:schemeClr val="tx1"/>
                          </a:solidFill>
                          <a:latin typeface="Century Gothic" panose="020B0502020202020204" pitchFamily="34" charset="0"/>
                        </a:rPr>
                        <a:t> does it mean to belong to a faith community?</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5"/>
                  </a:ext>
                </a:extLst>
              </a:tr>
              <a:tr h="411469">
                <a:tc rowSpan="2">
                  <a:txBody>
                    <a:bodyPr/>
                    <a:lstStyle/>
                    <a:p>
                      <a:pPr lvl="0"/>
                      <a:r>
                        <a:rPr lang="en-GB" sz="1200" b="1" dirty="0">
                          <a:solidFill>
                            <a:schemeClr val="tx1"/>
                          </a:solidFill>
                          <a:latin typeface="Century Gothic" pitchFamily="34" charset="0"/>
                        </a:rPr>
                        <a:t>Baptism (Christianity)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itchFamily="34" charset="0"/>
                        </a:rPr>
                        <a:t>A Christian sacrament</a:t>
                      </a:r>
                      <a:r>
                        <a:rPr lang="en-GB" sz="1100" baseline="0" dirty="0">
                          <a:latin typeface="Century Gothic" pitchFamily="34" charset="0"/>
                        </a:rPr>
                        <a:t> that uses water to spiritually cleanse  a person.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r h="0">
                <a:tc vMerge="1">
                  <a:txBody>
                    <a:bodyPr/>
                    <a:lstStyle/>
                    <a:p>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i="0" dirty="0">
                          <a:solidFill>
                            <a:schemeClr val="tx1"/>
                          </a:solidFill>
                          <a:latin typeface="Century Gothic" pitchFamily="34"/>
                        </a:rPr>
                        <a:t>Christians believe that all people are important to God.</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i="0" dirty="0">
                          <a:solidFill>
                            <a:schemeClr val="tx1"/>
                          </a:solidFill>
                          <a:latin typeface="Century Gothic" pitchFamily="34"/>
                        </a:rPr>
                        <a:t>Jesus told his friends that they should all love one another.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7">
                  <a:txBody>
                    <a:bodyPr/>
                    <a:lstStyle/>
                    <a:p>
                      <a:endParaRPr lang="en-US"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310612">
                <a:tc rowSpan="3">
                  <a:txBody>
                    <a:bodyPr/>
                    <a:lstStyle/>
                    <a:p>
                      <a:pPr lvl="0"/>
                      <a:r>
                        <a:rPr lang="en-GB" sz="1200" b="1" dirty="0">
                          <a:solidFill>
                            <a:schemeClr val="tx1"/>
                          </a:solidFill>
                          <a:latin typeface="Century Gothic" pitchFamily="34" charset="0"/>
                        </a:rPr>
                        <a:t>Brit Bat (girls)</a:t>
                      </a:r>
                    </a:p>
                    <a:p>
                      <a:pPr lvl="0"/>
                      <a:r>
                        <a:rPr lang="en-GB" sz="1200" b="1" dirty="0">
                          <a:solidFill>
                            <a:schemeClr val="tx1"/>
                          </a:solidFill>
                          <a:latin typeface="Century Gothic" pitchFamily="34" charset="0"/>
                        </a:rPr>
                        <a:t>Brit </a:t>
                      </a:r>
                      <a:r>
                        <a:rPr lang="en-GB" sz="1200" b="1" dirty="0" err="1">
                          <a:solidFill>
                            <a:schemeClr val="tx1"/>
                          </a:solidFill>
                          <a:latin typeface="Century Gothic" pitchFamily="34" charset="0"/>
                        </a:rPr>
                        <a:t>milah</a:t>
                      </a:r>
                      <a:r>
                        <a:rPr lang="en-GB" sz="1200" b="1" dirty="0">
                          <a:solidFill>
                            <a:schemeClr val="tx1"/>
                          </a:solidFill>
                          <a:latin typeface="Century Gothic" pitchFamily="34" charset="0"/>
                        </a:rPr>
                        <a:t> (boys) </a:t>
                      </a:r>
                    </a:p>
                    <a:p>
                      <a:pPr lvl="0"/>
                      <a:r>
                        <a:rPr lang="en-GB" sz="1200" b="1" dirty="0">
                          <a:solidFill>
                            <a:schemeClr val="tx1"/>
                          </a:solidFill>
                          <a:latin typeface="Century Gothic" pitchFamily="34" charset="0"/>
                        </a:rPr>
                        <a:t>(naming ceremony- Judaism)</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3">
                  <a:txBody>
                    <a:bodyPr/>
                    <a:lstStyle/>
                    <a:p>
                      <a:pPr lvl="0"/>
                      <a:r>
                        <a:rPr lang="en-GB" sz="1100" dirty="0">
                          <a:solidFill>
                            <a:schemeClr val="tx1"/>
                          </a:solidFill>
                          <a:latin typeface="Century Gothic" pitchFamily="34" charset="0"/>
                        </a:rPr>
                        <a:t>A Jewish  celebration that welcomes a new child into the Jewish faith.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r h="411751">
                <a:tc vMerge="1">
                  <a:txBody>
                    <a:bodyPr/>
                    <a:lstStyle/>
                    <a:p>
                      <a:endParaRPr lang="en-GB" dirty="0"/>
                    </a:p>
                  </a:txBody>
                  <a:tcPr/>
                </a:tc>
                <a:tc vMerge="1">
                  <a:txBody>
                    <a:bodyPr/>
                    <a:lstStyle/>
                    <a:p>
                      <a:endParaRPr lang="en-GB"/>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Jewish teaching tells people that they should love thy</a:t>
                      </a:r>
                      <a:r>
                        <a:rPr lang="en-GB" sz="1100" b="0" baseline="0" dirty="0">
                          <a:solidFill>
                            <a:schemeClr val="tx1"/>
                          </a:solidFill>
                          <a:latin typeface="Century Gothic" pitchFamily="34"/>
                        </a:rPr>
                        <a:t> neighbour.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GB"/>
                    </a:p>
                  </a:txBody>
                  <a:tcPr/>
                </a:tc>
                <a:extLst>
                  <a:ext uri="{0D108BD9-81ED-4DB2-BD59-A6C34878D82A}">
                    <a16:rowId xmlns:a16="http://schemas.microsoft.com/office/drawing/2014/main" val="10009"/>
                  </a:ext>
                </a:extLst>
              </a:tr>
              <a:tr h="174549">
                <a:tc vMerge="1">
                  <a:txBody>
                    <a:bodyPr/>
                    <a:lstStyle/>
                    <a:p>
                      <a:endParaRPr lang="en-US"/>
                    </a:p>
                  </a:txBody>
                  <a:tcPr/>
                </a:tc>
                <a:tc vMerge="1">
                  <a:txBody>
                    <a:bodyPr/>
                    <a:lstStyle/>
                    <a:p>
                      <a:endParaRPr lang="en-US"/>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Muslim teachings say:</a:t>
                      </a:r>
                      <a:r>
                        <a:rPr lang="en-GB" sz="1100" b="0" baseline="0" dirty="0">
                          <a:solidFill>
                            <a:schemeClr val="tx1"/>
                          </a:solidFill>
                          <a:latin typeface="Century Gothic" pitchFamily="34"/>
                        </a:rPr>
                        <a:t> ‘None of you is a good Muslim until you love for your brother and sister what you love for yourself.’</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10"/>
                  </a:ext>
                </a:extLst>
              </a:tr>
              <a:tr h="424653">
                <a:tc rowSpan="3">
                  <a:txBody>
                    <a:bodyPr/>
                    <a:lstStyle/>
                    <a:p>
                      <a:r>
                        <a:rPr lang="en-GB" sz="1200" b="1" dirty="0" err="1">
                          <a:solidFill>
                            <a:schemeClr val="tx1"/>
                          </a:solidFill>
                          <a:latin typeface="Century Gothic" pitchFamily="34" charset="0"/>
                        </a:rPr>
                        <a:t>Aqiqah</a:t>
                      </a:r>
                      <a:r>
                        <a:rPr lang="en-GB" sz="1200" b="1" dirty="0">
                          <a:solidFill>
                            <a:schemeClr val="tx1"/>
                          </a:solidFill>
                          <a:latin typeface="Century Gothic" pitchFamily="34" charset="0"/>
                        </a:rPr>
                        <a:t> (naming ceremony</a:t>
                      </a:r>
                      <a:r>
                        <a:rPr lang="en-GB" sz="1200" b="1" baseline="0" dirty="0">
                          <a:solidFill>
                            <a:schemeClr val="tx1"/>
                          </a:solidFill>
                          <a:latin typeface="Century Gothic" pitchFamily="34" charset="0"/>
                        </a:rPr>
                        <a:t> – Islam)</a:t>
                      </a:r>
                      <a:endParaRPr lang="en-GB" sz="1200" b="1"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3">
                  <a:txBody>
                    <a:bodyPr/>
                    <a:lstStyle/>
                    <a:p>
                      <a:r>
                        <a:rPr lang="en-GB" sz="1100" dirty="0">
                          <a:solidFill>
                            <a:schemeClr val="tx1"/>
                          </a:solidFill>
                          <a:latin typeface="Century Gothic" pitchFamily="34" charset="0"/>
                        </a:rPr>
                        <a:t>A Muslim celebration that welcomes a new child into the Muslim faith. </a:t>
                      </a:r>
                      <a:endParaRPr lang="en-US"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1"/>
                  </a:ext>
                </a:extLst>
              </a:tr>
              <a:tr h="634621">
                <a:tc vMerge="1">
                  <a:txBody>
                    <a:bodyPr/>
                    <a:lstStyle/>
                    <a:p>
                      <a:endParaRPr lang="en-US"/>
                    </a:p>
                  </a:txBody>
                  <a:tcPr/>
                </a:tc>
                <a:tc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Religions have special ceremonies that celebrate special times, For example birth and getting married.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12"/>
                  </a:ext>
                </a:extLst>
              </a:tr>
              <a:tr h="634621">
                <a:tc vMerge="1">
                  <a:txBody>
                    <a:bodyPr/>
                    <a:lstStyle/>
                    <a:p>
                      <a:endParaRPr lang="en-US"/>
                    </a:p>
                  </a:txBody>
                  <a:tcPr/>
                </a:tc>
                <a:tc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All people</a:t>
                      </a:r>
                      <a:r>
                        <a:rPr lang="en-GB" sz="1100" b="0" baseline="0" dirty="0">
                          <a:solidFill>
                            <a:schemeClr val="tx1"/>
                          </a:solidFill>
                          <a:latin typeface="Century Gothic" pitchFamily="34"/>
                        </a:rPr>
                        <a:t> of religion belong to a religious community. They come together in many ways and take part in many activities.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13"/>
                  </a:ext>
                </a:extLst>
              </a:tr>
            </a:tbl>
          </a:graphicData>
        </a:graphic>
      </p:graphicFrame>
      <p:sp>
        <p:nvSpPr>
          <p:cNvPr id="4" name="Rectangle 3"/>
          <p:cNvSpPr/>
          <p:nvPr/>
        </p:nvSpPr>
        <p:spPr>
          <a:xfrm>
            <a:off x="583324" y="173449"/>
            <a:ext cx="7882759" cy="523220"/>
          </a:xfrm>
          <a:prstGeom prst="rect">
            <a:avLst/>
          </a:prstGeom>
        </p:spPr>
        <p:txBody>
          <a:bodyPr wrap="square">
            <a:spAutoFit/>
          </a:bodyPr>
          <a:lstStyle/>
          <a:p>
            <a:pPr algn="ctr"/>
            <a:r>
              <a:rPr lang="en-GB" sz="2800" b="1" dirty="0">
                <a:solidFill>
                  <a:srgbClr val="FFC000"/>
                </a:solidFill>
                <a:latin typeface="Century Gothic" pitchFamily="34" charset="0"/>
              </a:rPr>
              <a:t>Thematic : KS1 Knowledge Mat </a:t>
            </a:r>
            <a:r>
              <a:rPr lang="en-GB" sz="1200" b="1" dirty="0">
                <a:solidFill>
                  <a:srgbClr val="FFC000"/>
                </a:solidFill>
                <a:latin typeface="Century Gothic" pitchFamily="34" charset="0"/>
              </a:rPr>
              <a:t>(1.10 Y1)</a:t>
            </a:r>
            <a:endParaRPr lang="en-US" sz="1200" b="1" dirty="0">
              <a:solidFill>
                <a:srgbClr val="FFC000"/>
              </a:solidFill>
              <a:latin typeface="Century Gothic" pitchFamily="34" charset="0"/>
            </a:endParaRPr>
          </a:p>
        </p:txBody>
      </p:sp>
      <p:pic>
        <p:nvPicPr>
          <p:cNvPr id="1024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807372" y="696669"/>
            <a:ext cx="1638086" cy="157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562814" y="726730"/>
            <a:ext cx="1534022" cy="1541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309087" y="750542"/>
            <a:ext cx="1630197" cy="1517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807372" y="2268294"/>
            <a:ext cx="5131912" cy="369332"/>
          </a:xfrm>
          <a:prstGeom prst="rect">
            <a:avLst/>
          </a:prstGeom>
          <a:noFill/>
        </p:spPr>
        <p:txBody>
          <a:bodyPr wrap="square" rtlCol="0">
            <a:spAutoFit/>
          </a:bodyPr>
          <a:lstStyle/>
          <a:p>
            <a:r>
              <a:rPr lang="en-GB" dirty="0"/>
              <a:t>Baptism                  Brit Bat/</a:t>
            </a:r>
            <a:r>
              <a:rPr lang="en-GB" dirty="0" err="1"/>
              <a:t>Milah</a:t>
            </a:r>
            <a:r>
              <a:rPr lang="en-GB" dirty="0"/>
              <a:t>        </a:t>
            </a:r>
            <a:r>
              <a:rPr lang="en-GB" dirty="0" err="1"/>
              <a:t>Aqiqah</a:t>
            </a:r>
            <a:endParaRPr lang="en-US" dirty="0"/>
          </a:p>
        </p:txBody>
      </p:sp>
      <p:pic>
        <p:nvPicPr>
          <p:cNvPr id="10245"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63187" y="3223289"/>
            <a:ext cx="1314576" cy="1758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834500" y="5208612"/>
            <a:ext cx="1086526" cy="1309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33237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014911071"/>
              </p:ext>
            </p:extLst>
          </p:nvPr>
        </p:nvGraphicFramePr>
        <p:xfrm>
          <a:off x="297574" y="675209"/>
          <a:ext cx="8658226" cy="6078614"/>
        </p:xfrm>
        <a:graphic>
          <a:graphicData uri="http://schemas.openxmlformats.org/drawingml/2006/table">
            <a:tbl>
              <a:tblPr firstRow="1" bandRow="1">
                <a:effectLst/>
                <a:tableStyleId>{5C22544A-7EE6-4342-B048-85BDC9FD1C3A}</a:tableStyleId>
              </a:tblPr>
              <a:tblGrid>
                <a:gridCol w="1531226">
                  <a:extLst>
                    <a:ext uri="{9D8B030D-6E8A-4147-A177-3AD203B41FA5}">
                      <a16:colId xmlns:a16="http://schemas.microsoft.com/office/drawing/2014/main" val="20000"/>
                    </a:ext>
                  </a:extLst>
                </a:gridCol>
                <a:gridCol w="1901242">
                  <a:extLst>
                    <a:ext uri="{9D8B030D-6E8A-4147-A177-3AD203B41FA5}">
                      <a16:colId xmlns:a16="http://schemas.microsoft.com/office/drawing/2014/main" val="20001"/>
                    </a:ext>
                  </a:extLst>
                </a:gridCol>
                <a:gridCol w="3489624">
                  <a:extLst>
                    <a:ext uri="{9D8B030D-6E8A-4147-A177-3AD203B41FA5}">
                      <a16:colId xmlns:a16="http://schemas.microsoft.com/office/drawing/2014/main" val="20002"/>
                    </a:ext>
                  </a:extLst>
                </a:gridCol>
                <a:gridCol w="1736134">
                  <a:extLst>
                    <a:ext uri="{9D8B030D-6E8A-4147-A177-3AD203B41FA5}">
                      <a16:colId xmlns:a16="http://schemas.microsoft.com/office/drawing/2014/main" val="20003"/>
                    </a:ext>
                  </a:extLst>
                </a:gridCol>
              </a:tblGrid>
              <a:tr h="336945">
                <a:tc gridSpan="2">
                  <a:txBody>
                    <a:bodyPr/>
                    <a:lstStyle/>
                    <a:p>
                      <a:pPr lvl="0" algn="ctr"/>
                      <a:r>
                        <a:rPr lang="en-GB" sz="1800" dirty="0">
                          <a:solidFill>
                            <a:schemeClr val="tx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a:p>
                  </a:txBody>
                  <a:tcPr/>
                </a:tc>
                <a:tc rowSpan="4" gridSpan="2">
                  <a:txBody>
                    <a:bodyPr/>
                    <a:lstStyle/>
                    <a:p>
                      <a:pPr lvl="0"/>
                      <a:r>
                        <a:rPr lang="en-GB" sz="1800" dirty="0">
                          <a:solidFill>
                            <a:schemeClr val="tx1"/>
                          </a:solidFill>
                          <a:latin typeface="Century Gothic" pitchFamily="34"/>
                        </a:rPr>
                        <a:t>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hMerge="1">
                  <a:txBody>
                    <a:bodyPr/>
                    <a:lstStyle/>
                    <a:p>
                      <a:pPr lvl="0" algn="ctr"/>
                      <a:endParaRPr lang="en-GB" sz="1800" dirty="0">
                        <a:solidFill>
                          <a:schemeClr val="tx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21583">
                <a:tc>
                  <a:txBody>
                    <a:bodyPr/>
                    <a:lstStyle/>
                    <a:p>
                      <a:pPr lvl="0"/>
                      <a:r>
                        <a:rPr lang="en-GB" sz="1400" b="1" dirty="0">
                          <a:solidFill>
                            <a:schemeClr val="tx1"/>
                          </a:solidFill>
                          <a:latin typeface="Century Gothic" pitchFamily="34" charset="0"/>
                        </a:rPr>
                        <a:t>Christian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rPr>
                        <a:t>A person who believes in Christ and his teachings.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chemeClr val="tx1"/>
                        </a:solidFill>
                        <a:effectLst/>
                        <a:uLnTx/>
                        <a:uFillTx/>
                        <a:latin typeface="Century Gothic" pitchFamily="34" charset="0"/>
                        <a:ea typeface="+mn-ea"/>
                        <a:cs typeface="+mn-cs"/>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hMerge="1"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1614">
                <a:tc>
                  <a:txBody>
                    <a:bodyPr/>
                    <a:lstStyle/>
                    <a:p>
                      <a:pPr lvl="0"/>
                      <a:r>
                        <a:rPr lang="en-GB" sz="1400" b="1" dirty="0">
                          <a:solidFill>
                            <a:schemeClr val="tx1"/>
                          </a:solidFill>
                          <a:latin typeface="Century Gothic" pitchFamily="34" charset="0"/>
                        </a:rPr>
                        <a:t>Jew</a:t>
                      </a:r>
                    </a:p>
                    <a:p>
                      <a:pPr lvl="0"/>
                      <a:endParaRPr lang="en-GB" sz="1400" b="1"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charset="0"/>
                        </a:rPr>
                        <a:t>A person who</a:t>
                      </a:r>
                      <a:r>
                        <a:rPr lang="en-GB" sz="1100" baseline="0" dirty="0">
                          <a:solidFill>
                            <a:schemeClr val="tx1"/>
                          </a:solidFill>
                          <a:latin typeface="Century Gothic" pitchFamily="34" charset="0"/>
                        </a:rPr>
                        <a:t> follows  Judaism. </a:t>
                      </a:r>
                      <a:endParaRPr lang="en-GB"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385061">
                <a:tc rowSpan="2">
                  <a:txBody>
                    <a:bodyPr/>
                    <a:lstStyle/>
                    <a:p>
                      <a:pPr lvl="0"/>
                      <a:r>
                        <a:rPr lang="en-GB" sz="1400" b="1" dirty="0">
                          <a:solidFill>
                            <a:schemeClr val="tx1"/>
                          </a:solidFill>
                          <a:latin typeface="Century Gothic" panose="020B0502020202020204" pitchFamily="34" charset="0"/>
                        </a:rPr>
                        <a:t>Muslim</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A person who follows the religion of Islam.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3"/>
                  </a:ext>
                </a:extLst>
              </a:tr>
              <a:tr h="0">
                <a:tc vMerge="1">
                  <a:txBody>
                    <a:bodyPr/>
                    <a:lstStyle/>
                    <a:p>
                      <a:endParaRPr lang="en-US"/>
                    </a:p>
                  </a:txBody>
                  <a:tcPr/>
                </a:tc>
                <a:tc vMerge="1">
                  <a:txBody>
                    <a:bodyPr/>
                    <a:lstStyle/>
                    <a:p>
                      <a:endParaRPr lang="en-US"/>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latin typeface="Century Gothic" panose="020B0502020202020204" pitchFamily="34" charset="0"/>
                        </a:rPr>
                        <a:t>Sticky Knowledge-Why</a:t>
                      </a:r>
                      <a:r>
                        <a:rPr lang="en-GB" sz="1600" b="1" baseline="0" dirty="0">
                          <a:solidFill>
                            <a:schemeClr val="tx1"/>
                          </a:solidFill>
                          <a:latin typeface="Century Gothic" panose="020B0502020202020204" pitchFamily="34" charset="0"/>
                        </a:rPr>
                        <a:t> do some people believe in God and some people not?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latin typeface="Century Gothic" panose="020B0502020202020204" pitchFamily="34" charset="0"/>
                        </a:rPr>
                        <a:t>(C/NR – link to U2.2)</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4"/>
                  </a:ext>
                </a:extLst>
              </a:tr>
              <a:tr h="495263">
                <a:tc>
                  <a:txBody>
                    <a:bodyPr/>
                    <a:lstStyle/>
                    <a:p>
                      <a:pPr lvl="0"/>
                      <a:r>
                        <a:rPr lang="en-GB" sz="1400" b="1" dirty="0">
                          <a:solidFill>
                            <a:schemeClr val="tx1"/>
                          </a:solidFill>
                          <a:latin typeface="Century Gothic" panose="020B0502020202020204" pitchFamily="34" charset="0"/>
                        </a:rPr>
                        <a:t>Agnostic</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itchFamily="34" charset="0"/>
                        </a:rPr>
                        <a:t>Someone</a:t>
                      </a:r>
                      <a:r>
                        <a:rPr lang="en-GB" sz="1100" b="0" baseline="0" dirty="0">
                          <a:solidFill>
                            <a:schemeClr val="tx1"/>
                          </a:solidFill>
                          <a:latin typeface="Century Gothic" pitchFamily="34" charset="0"/>
                        </a:rPr>
                        <a:t> who cannot say if God exists or not. </a:t>
                      </a:r>
                      <a:endParaRPr lang="en-GB" sz="11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5"/>
                  </a:ext>
                </a:extLst>
              </a:tr>
              <a:tr h="237155">
                <a:tc rowSpan="2">
                  <a:txBody>
                    <a:bodyPr/>
                    <a:lstStyle/>
                    <a:p>
                      <a:pPr lvl="0"/>
                      <a:r>
                        <a:rPr lang="en-GB" sz="1400" b="1" dirty="0">
                          <a:solidFill>
                            <a:schemeClr val="tx1"/>
                          </a:solidFill>
                          <a:latin typeface="Century Gothic" pitchFamily="34" charset="0"/>
                        </a:rPr>
                        <a:t>Theist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itchFamily="34" charset="0"/>
                        </a:rPr>
                        <a:t>Someone who believes in God. </a:t>
                      </a:r>
                      <a:endParaRPr lang="en-US" sz="11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r h="0">
                <a:tc vMerge="1">
                  <a:txBody>
                    <a:bodyPr/>
                    <a:lstStyle/>
                    <a:p>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i="0" dirty="0">
                          <a:solidFill>
                            <a:schemeClr val="tx1"/>
                          </a:solidFill>
                          <a:latin typeface="Century Gothic" pitchFamily="34"/>
                        </a:rPr>
                        <a:t>Christians believe in one God. That Jesus</a:t>
                      </a:r>
                      <a:r>
                        <a:rPr lang="en-GB" sz="1100" b="0" i="0" baseline="0" dirty="0">
                          <a:solidFill>
                            <a:schemeClr val="tx1"/>
                          </a:solidFill>
                          <a:latin typeface="Century Gothic" pitchFamily="34"/>
                        </a:rPr>
                        <a:t> is his son who was sent to earth to save people. </a:t>
                      </a:r>
                      <a:endParaRPr lang="en-GB" sz="1100" b="0" i="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8">
                  <a:txBody>
                    <a:bodyPr/>
                    <a:lstStyle/>
                    <a:p>
                      <a:endParaRPr lang="en-US"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310612">
                <a:tc rowSpan="2">
                  <a:txBody>
                    <a:bodyPr/>
                    <a:lstStyle/>
                    <a:p>
                      <a:pPr lvl="0"/>
                      <a:r>
                        <a:rPr lang="en-GB" sz="1400" b="1" dirty="0">
                          <a:solidFill>
                            <a:schemeClr val="tx1"/>
                          </a:solidFill>
                          <a:latin typeface="Century Gothic" pitchFamily="34" charset="0"/>
                        </a:rPr>
                        <a:t>Atheist</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lvl="0"/>
                      <a:r>
                        <a:rPr lang="en-GB" sz="1100" dirty="0">
                          <a:solidFill>
                            <a:schemeClr val="tx1"/>
                          </a:solidFill>
                          <a:latin typeface="Century Gothic" pitchFamily="34" charset="0"/>
                        </a:rPr>
                        <a:t>Someone who believes that there is no God.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r h="257531">
                <a:tc vMerge="1">
                  <a:txBody>
                    <a:bodyPr/>
                    <a:lstStyle/>
                    <a:p>
                      <a:endParaRPr lang="en-GB" dirty="0"/>
                    </a:p>
                  </a:txBody>
                  <a:tcPr/>
                </a:tc>
                <a:tc vMerge="1">
                  <a:txBody>
                    <a:bodyPr/>
                    <a:lstStyle/>
                    <a:p>
                      <a:endParaRPr lang="en-GB"/>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Jews believe</a:t>
                      </a:r>
                      <a:r>
                        <a:rPr lang="en-GB" sz="1100" b="0" baseline="0" dirty="0">
                          <a:solidFill>
                            <a:schemeClr val="tx1"/>
                          </a:solidFill>
                          <a:latin typeface="Century Gothic" pitchFamily="34"/>
                        </a:rPr>
                        <a:t> that there is a single God who created the universe.  They also believe that God still works in the world and this affects all they do.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GB"/>
                    </a:p>
                  </a:txBody>
                  <a:tcPr/>
                </a:tc>
                <a:extLst>
                  <a:ext uri="{0D108BD9-81ED-4DB2-BD59-A6C34878D82A}">
                    <a16:rowId xmlns:a16="http://schemas.microsoft.com/office/drawing/2014/main" val="10009"/>
                  </a:ext>
                </a:extLst>
              </a:tr>
              <a:tr h="504447">
                <a:tc rowSpan="2">
                  <a:txBody>
                    <a:bodyPr/>
                    <a:lstStyle/>
                    <a:p>
                      <a:r>
                        <a:rPr lang="en-GB" sz="1400" b="1" dirty="0">
                          <a:solidFill>
                            <a:schemeClr val="tx1"/>
                          </a:solidFill>
                          <a:latin typeface="Century Gothic" pitchFamily="34" charset="0"/>
                        </a:rPr>
                        <a:t>Creation</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Century Gothic" pitchFamily="34" charset="0"/>
                          <a:ea typeface="+mn-ea"/>
                          <a:cs typeface="+mn-cs"/>
                        </a:rPr>
                        <a:t>The action or process of bringing something into existence.</a:t>
                      </a:r>
                      <a:endParaRPr lang="en-GB" sz="1100" b="0" dirty="0">
                        <a:solidFill>
                          <a:schemeClr val="tx1"/>
                        </a:solidFill>
                        <a:latin typeface="Century Gothic" pitchFamily="34" charset="0"/>
                      </a:endParaRPr>
                    </a:p>
                    <a:p>
                      <a:endParaRPr lang="en-US"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0"/>
                  </a:ext>
                </a:extLst>
              </a:tr>
              <a:tr h="409953">
                <a:tc vMerge="1">
                  <a:txBody>
                    <a:bodyPr/>
                    <a:lstStyle/>
                    <a:p>
                      <a:endParaRPr lang="en-US"/>
                    </a:p>
                  </a:txBody>
                  <a:tcPr/>
                </a:tc>
                <a:tc vMerge="1">
                  <a:txBody>
                    <a:bodyPr/>
                    <a:lstStyle/>
                    <a:p>
                      <a:endParaRPr lang="en-US"/>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A Muslims believes in one true God – Allah. They believe that  Islam was revealed to Muhammad over 1,400 years ago. </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11"/>
                  </a:ext>
                </a:extLst>
              </a:tr>
              <a:tr h="189249">
                <a:tc rowSpan="3">
                  <a:txBody>
                    <a:bodyPr/>
                    <a:lstStyle/>
                    <a:p>
                      <a:r>
                        <a:rPr lang="en-GB" sz="1400" b="1" dirty="0">
                          <a:solidFill>
                            <a:schemeClr val="tx1"/>
                          </a:solidFill>
                          <a:latin typeface="Century Gothic" pitchFamily="34" charset="0"/>
                        </a:rPr>
                        <a:t>Science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3">
                  <a:txBody>
                    <a:bodyPr/>
                    <a:lstStyle/>
                    <a:p>
                      <a:r>
                        <a:rPr lang="en-GB" sz="1100" dirty="0">
                          <a:solidFill>
                            <a:schemeClr val="tx1"/>
                          </a:solidFill>
                          <a:latin typeface="Century Gothic" pitchFamily="34" charset="0"/>
                        </a:rPr>
                        <a:t>The study of the physical</a:t>
                      </a:r>
                      <a:r>
                        <a:rPr lang="en-GB" sz="1100" baseline="0" dirty="0">
                          <a:solidFill>
                            <a:schemeClr val="tx1"/>
                          </a:solidFill>
                          <a:latin typeface="Century Gothic" pitchFamily="34" charset="0"/>
                        </a:rPr>
                        <a:t> and </a:t>
                      </a:r>
                      <a:r>
                        <a:rPr lang="en-GB" sz="1100" dirty="0">
                          <a:solidFill>
                            <a:schemeClr val="tx1"/>
                          </a:solidFill>
                          <a:latin typeface="Century Gothic" pitchFamily="34" charset="0"/>
                        </a:rPr>
                        <a:t>natural world. </a:t>
                      </a:r>
                      <a:endParaRPr lang="en-US" sz="11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2"/>
                  </a:ext>
                </a:extLst>
              </a:tr>
              <a:tr h="634622">
                <a:tc vMerge="1">
                  <a:txBody>
                    <a:bodyPr/>
                    <a:lstStyle/>
                    <a:p>
                      <a:endParaRPr lang="en-US"/>
                    </a:p>
                  </a:txBody>
                  <a:tcPr/>
                </a:tc>
                <a:tc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Reasons people believe: family background,</a:t>
                      </a:r>
                      <a:r>
                        <a:rPr lang="en-GB" sz="1100" b="0" baseline="0" dirty="0">
                          <a:solidFill>
                            <a:schemeClr val="tx1"/>
                          </a:solidFill>
                          <a:latin typeface="Century Gothic" pitchFamily="34"/>
                        </a:rPr>
                        <a:t> religious experiences, having prayers answered.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13"/>
                  </a:ext>
                </a:extLst>
              </a:tr>
              <a:tr h="634621">
                <a:tc vMerge="1">
                  <a:txBody>
                    <a:bodyPr/>
                    <a:lstStyle/>
                    <a:p>
                      <a:endParaRPr lang="en-US"/>
                    </a:p>
                  </a:txBody>
                  <a:tcPr/>
                </a:tc>
                <a:tc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Reasons people do not believe: family background,</a:t>
                      </a:r>
                      <a:r>
                        <a:rPr lang="en-GB" sz="1100" b="0" baseline="0" dirty="0">
                          <a:solidFill>
                            <a:schemeClr val="tx1"/>
                          </a:solidFill>
                          <a:latin typeface="Century Gothic" pitchFamily="34"/>
                        </a:rPr>
                        <a:t> terrible suffering, famine, illness and war,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14"/>
                  </a:ext>
                </a:extLst>
              </a:tr>
            </a:tbl>
          </a:graphicData>
        </a:graphic>
      </p:graphicFrame>
      <p:sp>
        <p:nvSpPr>
          <p:cNvPr id="4" name="Rectangle 3"/>
          <p:cNvSpPr/>
          <p:nvPr/>
        </p:nvSpPr>
        <p:spPr>
          <a:xfrm>
            <a:off x="583324" y="173449"/>
            <a:ext cx="7882759" cy="523220"/>
          </a:xfrm>
          <a:prstGeom prst="rect">
            <a:avLst/>
          </a:prstGeom>
        </p:spPr>
        <p:txBody>
          <a:bodyPr wrap="square">
            <a:spAutoFit/>
          </a:bodyPr>
          <a:lstStyle/>
          <a:p>
            <a:pPr algn="ctr"/>
            <a:r>
              <a:rPr lang="en-GB" sz="2800" b="1" dirty="0">
                <a:solidFill>
                  <a:srgbClr val="FFC000"/>
                </a:solidFill>
                <a:latin typeface="Century Gothic" pitchFamily="34" charset="0"/>
              </a:rPr>
              <a:t>Thematic : UKS2 Knowledge Mat </a:t>
            </a:r>
            <a:r>
              <a:rPr lang="en-GB" sz="1200" b="1" dirty="0">
                <a:solidFill>
                  <a:srgbClr val="FFC000"/>
                </a:solidFill>
                <a:latin typeface="Century Gothic" pitchFamily="34" charset="0"/>
              </a:rPr>
              <a:t>(U2.11 Y6)</a:t>
            </a:r>
            <a:endParaRPr lang="en-US" sz="1200" b="1" dirty="0">
              <a:solidFill>
                <a:srgbClr val="FFC000"/>
              </a:solidFill>
              <a:latin typeface="Century Gothic"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94361" y="696669"/>
            <a:ext cx="2438593" cy="1759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591869" y="696670"/>
            <a:ext cx="1659726" cy="1797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304033" y="3150999"/>
            <a:ext cx="1162050" cy="164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601306" y="4798823"/>
            <a:ext cx="1187852" cy="1939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92087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747966652"/>
              </p:ext>
            </p:extLst>
          </p:nvPr>
        </p:nvGraphicFramePr>
        <p:xfrm>
          <a:off x="374146" y="696669"/>
          <a:ext cx="8551490" cy="5949791"/>
        </p:xfrm>
        <a:graphic>
          <a:graphicData uri="http://schemas.openxmlformats.org/drawingml/2006/table">
            <a:tbl>
              <a:tblPr firstRow="1" bandRow="1">
                <a:effectLst/>
                <a:tableStyleId>{5C22544A-7EE6-4342-B048-85BDC9FD1C3A}</a:tableStyleId>
              </a:tblPr>
              <a:tblGrid>
                <a:gridCol w="1531226">
                  <a:extLst>
                    <a:ext uri="{9D8B030D-6E8A-4147-A177-3AD203B41FA5}">
                      <a16:colId xmlns:a16="http://schemas.microsoft.com/office/drawing/2014/main" val="20000"/>
                    </a:ext>
                  </a:extLst>
                </a:gridCol>
                <a:gridCol w="2107070">
                  <a:extLst>
                    <a:ext uri="{9D8B030D-6E8A-4147-A177-3AD203B41FA5}">
                      <a16:colId xmlns:a16="http://schemas.microsoft.com/office/drawing/2014/main" val="20001"/>
                    </a:ext>
                  </a:extLst>
                </a:gridCol>
                <a:gridCol w="4913194">
                  <a:extLst>
                    <a:ext uri="{9D8B030D-6E8A-4147-A177-3AD203B41FA5}">
                      <a16:colId xmlns:a16="http://schemas.microsoft.com/office/drawing/2014/main" val="20002"/>
                    </a:ext>
                  </a:extLst>
                </a:gridCol>
              </a:tblGrid>
              <a:tr h="218363">
                <a:tc rowSpan="2" gridSpan="2">
                  <a:txBody>
                    <a:bodyPr/>
                    <a:lstStyle/>
                    <a:p>
                      <a:pPr lvl="0" algn="ctr"/>
                      <a:r>
                        <a:rPr lang="en-GB" sz="1800" dirty="0">
                          <a:solidFill>
                            <a:schemeClr val="tx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tc rowSpan="2" hMerge="1">
                  <a:txBody>
                    <a:bodyPr/>
                    <a:lstStyle/>
                    <a:p>
                      <a:endParaRPr lang="en-GB"/>
                    </a:p>
                  </a:txBody>
                  <a:tcPr/>
                </a:tc>
                <a:tc>
                  <a:txBody>
                    <a:bodyPr/>
                    <a:lstStyle/>
                    <a:p>
                      <a:pPr lvl="0"/>
                      <a:endParaRPr lang="en-GB" sz="1800" dirty="0">
                        <a:solidFill>
                          <a:schemeClr val="tx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48920">
                <a:tc gridSpan="2" vMerge="1">
                  <a:txBody>
                    <a:bodyPr/>
                    <a:lstStyle/>
                    <a:p>
                      <a:endParaRPr lang="en-US"/>
                    </a:p>
                  </a:txBody>
                  <a:tcPr/>
                </a:tc>
                <a:tc hMerge="1" vMerge="1">
                  <a:txBody>
                    <a:bodyPr/>
                    <a:lstStyle/>
                    <a:p>
                      <a:endParaRPr lang="en-US"/>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latin typeface="Century Gothic" panose="020B0502020202020204" pitchFamily="34" charset="0"/>
                        </a:rPr>
                        <a:t>Sticky Knowledge-What</a:t>
                      </a:r>
                      <a:r>
                        <a:rPr lang="en-GB" sz="1600" b="1" baseline="0" dirty="0">
                          <a:solidFill>
                            <a:schemeClr val="tx1"/>
                          </a:solidFill>
                          <a:latin typeface="Century Gothic" panose="020B0502020202020204" pitchFamily="34" charset="0"/>
                        </a:rPr>
                        <a:t> makes some places sacred to believers?</a:t>
                      </a:r>
                      <a:endParaRPr lang="en-GB" sz="1100" b="1" baseline="0" dirty="0">
                        <a:solidFill>
                          <a:schemeClr val="tx1"/>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1"/>
                  </a:ext>
                </a:extLst>
              </a:tr>
              <a:tr h="579876">
                <a:tc>
                  <a:txBody>
                    <a:bodyPr/>
                    <a:lstStyle/>
                    <a:p>
                      <a:r>
                        <a:rPr lang="en-GB" sz="1400" dirty="0">
                          <a:latin typeface="Century Gothic" pitchFamily="34" charset="0"/>
                        </a:rPr>
                        <a:t>Sacred/Holy</a:t>
                      </a:r>
                      <a:endParaRPr lang="en-US" sz="14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tx1"/>
                          </a:solidFill>
                          <a:effectLst/>
                          <a:uLnTx/>
                          <a:uFillTx/>
                          <a:latin typeface="Century Gothic" pitchFamily="34" charset="0"/>
                          <a:ea typeface="+mn-ea"/>
                          <a:cs typeface="+mn-cs"/>
                        </a:rPr>
                        <a:t>Something that is connected to God.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77672">
                <a:tc>
                  <a:txBody>
                    <a:bodyPr/>
                    <a:lstStyle/>
                    <a:p>
                      <a:r>
                        <a:rPr lang="en-GB" sz="1400" dirty="0">
                          <a:latin typeface="Century Gothic" pitchFamily="34" charset="0"/>
                        </a:rPr>
                        <a:t>Church</a:t>
                      </a:r>
                      <a:endParaRPr lang="en-US" sz="14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Century Gothic" pitchFamily="34" charset="0"/>
                        </a:rPr>
                        <a:t>A place where Christians  worship.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4">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200" b="0" i="0" dirty="0">
                          <a:solidFill>
                            <a:schemeClr val="tx1"/>
                          </a:solidFill>
                          <a:latin typeface="Century Gothic" pitchFamily="34"/>
                        </a:rPr>
                        <a:t>KEY WORDS FOR CHRISTIANITY: </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GB" sz="1200" b="0" i="0" dirty="0">
                          <a:solidFill>
                            <a:schemeClr val="tx1"/>
                          </a:solidFill>
                          <a:latin typeface="Century Gothic" pitchFamily="34"/>
                        </a:rPr>
                        <a:t>Altar                       Cross               </a:t>
                      </a:r>
                      <a:r>
                        <a:rPr lang="en-GB" sz="1200" b="0" i="0" dirty="0" err="1">
                          <a:solidFill>
                            <a:schemeClr val="tx1"/>
                          </a:solidFill>
                          <a:latin typeface="Century Gothic" pitchFamily="34"/>
                        </a:rPr>
                        <a:t>Cruxifix</a:t>
                      </a:r>
                      <a:r>
                        <a:rPr lang="en-GB" sz="1200" b="0" i="0" dirty="0">
                          <a:solidFill>
                            <a:schemeClr val="tx1"/>
                          </a:solidFill>
                          <a:latin typeface="Century Gothic" pitchFamily="34"/>
                        </a:rPr>
                        <a:t>                      Lectern</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GB" sz="1200" b="0" i="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GB" sz="1200" b="0" i="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GB" sz="1200" b="0" i="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GB" sz="1200" b="0" i="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GB" sz="1200" b="0" i="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GB" sz="1200" b="0" i="0" dirty="0">
                          <a:solidFill>
                            <a:schemeClr val="tx1"/>
                          </a:solidFill>
                          <a:latin typeface="Century Gothic" pitchFamily="34"/>
                        </a:rPr>
                        <a:t>Candles                                                   </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GB" sz="1200" b="0" i="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GB" sz="1200" b="0" i="0" dirty="0">
                          <a:solidFill>
                            <a:schemeClr val="tx1"/>
                          </a:solidFill>
                          <a:latin typeface="Century Gothic" pitchFamily="34"/>
                        </a:rPr>
                        <a:t>                                                                     Vestments                 </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GB" sz="1200" b="0" i="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3"/>
                  </a:ext>
                </a:extLst>
              </a:tr>
              <a:tr h="545910">
                <a:tc>
                  <a:txBody>
                    <a:bodyPr/>
                    <a:lstStyle/>
                    <a:p>
                      <a:r>
                        <a:rPr lang="en-GB" sz="1400" dirty="0">
                          <a:latin typeface="Century Gothic" pitchFamily="34" charset="0"/>
                        </a:rPr>
                        <a:t>Mosque</a:t>
                      </a:r>
                      <a:endParaRPr lang="en-US" sz="14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Century Gothic" pitchFamily="34" charset="0"/>
                        </a:rPr>
                        <a:t>A place where Muslims worship.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4"/>
                  </a:ext>
                </a:extLst>
              </a:tr>
              <a:tr h="568143">
                <a:tc>
                  <a:txBody>
                    <a:bodyPr/>
                    <a:lstStyle/>
                    <a:p>
                      <a:r>
                        <a:rPr lang="en-GB" sz="1400" dirty="0">
                          <a:latin typeface="Century Gothic" pitchFamily="34" charset="0"/>
                        </a:rPr>
                        <a:t>Synagogue</a:t>
                      </a:r>
                      <a:endParaRPr lang="en-US" sz="14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lvl="0"/>
                      <a:r>
                        <a:rPr lang="en-GB" sz="1400" b="0" dirty="0">
                          <a:solidFill>
                            <a:schemeClr val="tx1"/>
                          </a:solidFill>
                          <a:latin typeface="Century Gothic" pitchFamily="34" charset="0"/>
                        </a:rPr>
                        <a:t>A place where Jews worship. </a:t>
                      </a:r>
                      <a:endParaRPr lang="en-GB" sz="14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5"/>
                  </a:ext>
                </a:extLst>
              </a:tr>
              <a:tr h="858170">
                <a:tc rowSpan="2" gridSpan="2">
                  <a:txBody>
                    <a:bodyPr/>
                    <a:lstStyle/>
                    <a:p>
                      <a:r>
                        <a:rPr lang="en-GB" sz="1200" b="0" i="0" dirty="0">
                          <a:solidFill>
                            <a:schemeClr val="tx1"/>
                          </a:solidFill>
                          <a:latin typeface="Century Gothic" pitchFamily="34"/>
                        </a:rPr>
                        <a:t>KEY WORDS FOR</a:t>
                      </a:r>
                      <a:r>
                        <a:rPr lang="en-GB" sz="1200" b="0" i="0" baseline="0" dirty="0">
                          <a:solidFill>
                            <a:schemeClr val="tx1"/>
                          </a:solidFill>
                          <a:latin typeface="Century Gothic" pitchFamily="34"/>
                        </a:rPr>
                        <a:t> JUDAISM</a:t>
                      </a:r>
                    </a:p>
                    <a:p>
                      <a:endParaRPr lang="en-GB" sz="1200" b="0" i="0" baseline="0" dirty="0">
                        <a:solidFill>
                          <a:schemeClr val="tx1"/>
                        </a:solidFill>
                        <a:latin typeface="Century Gothic" pitchFamily="34"/>
                      </a:endParaRPr>
                    </a:p>
                    <a:p>
                      <a:r>
                        <a:rPr lang="en-GB" sz="1200" b="0" i="0" baseline="0" dirty="0">
                          <a:solidFill>
                            <a:schemeClr val="tx1"/>
                          </a:solidFill>
                          <a:latin typeface="Century Gothic" pitchFamily="34"/>
                        </a:rPr>
                        <a:t>Ark</a:t>
                      </a:r>
                    </a:p>
                    <a:p>
                      <a:endParaRPr lang="en-GB" sz="1200" b="0" i="0" baseline="0" dirty="0">
                        <a:solidFill>
                          <a:schemeClr val="tx1"/>
                        </a:solidFill>
                        <a:latin typeface="Century Gothic" pitchFamily="34"/>
                      </a:endParaRPr>
                    </a:p>
                    <a:p>
                      <a:endParaRPr lang="en-GB" sz="1200" b="0" i="0" baseline="0" dirty="0">
                        <a:solidFill>
                          <a:schemeClr val="tx1"/>
                        </a:solidFill>
                        <a:latin typeface="Century Gothic" pitchFamily="34"/>
                      </a:endParaRPr>
                    </a:p>
                    <a:p>
                      <a:endParaRPr lang="en-GB" sz="1200" b="0" i="0" baseline="0" dirty="0">
                        <a:solidFill>
                          <a:schemeClr val="tx1"/>
                        </a:solidFill>
                        <a:latin typeface="Century Gothic" pitchFamily="34"/>
                      </a:endParaRPr>
                    </a:p>
                    <a:p>
                      <a:endParaRPr lang="en-GB" sz="1200" b="0" i="0" baseline="0" dirty="0">
                        <a:solidFill>
                          <a:schemeClr val="tx1"/>
                        </a:solidFill>
                        <a:latin typeface="Century Gothic" pitchFamily="34"/>
                      </a:endParaRPr>
                    </a:p>
                    <a:p>
                      <a:r>
                        <a:rPr lang="en-GB" sz="1200" b="0" i="0" baseline="0" dirty="0">
                          <a:solidFill>
                            <a:schemeClr val="tx1"/>
                          </a:solidFill>
                          <a:latin typeface="Century Gothic" pitchFamily="34"/>
                        </a:rPr>
                        <a:t>                                              </a:t>
                      </a:r>
                      <a:r>
                        <a:rPr lang="en-GB" sz="1200" b="0" i="0" baseline="0" dirty="0" err="1">
                          <a:solidFill>
                            <a:schemeClr val="tx1"/>
                          </a:solidFill>
                          <a:latin typeface="Century Gothic" pitchFamily="34"/>
                        </a:rPr>
                        <a:t>Kippah</a:t>
                      </a:r>
                      <a:r>
                        <a:rPr lang="en-GB" sz="1200" b="0" i="0" baseline="0" dirty="0">
                          <a:solidFill>
                            <a:schemeClr val="tx1"/>
                          </a:solidFill>
                          <a:latin typeface="Century Gothic" pitchFamily="34"/>
                        </a:rPr>
                        <a:t> (skullcap)</a:t>
                      </a:r>
                    </a:p>
                    <a:p>
                      <a:endParaRPr lang="en-GB" sz="1200" b="0" i="0" baseline="0" dirty="0">
                        <a:solidFill>
                          <a:schemeClr val="tx1"/>
                        </a:solidFill>
                        <a:latin typeface="Century Gothic" pitchFamily="34"/>
                      </a:endParaRPr>
                    </a:p>
                    <a:p>
                      <a:endParaRPr lang="en-GB" sz="1200" b="0" i="0" baseline="0" dirty="0">
                        <a:solidFill>
                          <a:schemeClr val="tx1"/>
                        </a:solidFill>
                        <a:latin typeface="Century Gothic" pitchFamily="34"/>
                      </a:endParaRPr>
                    </a:p>
                    <a:p>
                      <a:endParaRPr lang="en-GB" sz="1200" b="0" i="0" baseline="0" dirty="0">
                        <a:solidFill>
                          <a:schemeClr val="tx1"/>
                        </a:solidFill>
                        <a:latin typeface="Century Gothic" pitchFamily="34"/>
                      </a:endParaRPr>
                    </a:p>
                    <a:p>
                      <a:endParaRPr lang="en-GB" sz="1200" b="0" i="0" baseline="0" dirty="0">
                        <a:solidFill>
                          <a:schemeClr val="tx1"/>
                        </a:solidFill>
                        <a:latin typeface="Century Gothic" pitchFamily="34"/>
                      </a:endParaRPr>
                    </a:p>
                    <a:p>
                      <a:r>
                        <a:rPr lang="en-GB" sz="1200" b="0" i="0" baseline="0" dirty="0" err="1">
                          <a:solidFill>
                            <a:schemeClr val="tx1"/>
                          </a:solidFill>
                          <a:latin typeface="Century Gothic" pitchFamily="34"/>
                        </a:rPr>
                        <a:t>Tzizit</a:t>
                      </a:r>
                      <a:r>
                        <a:rPr lang="en-GB" sz="1200" b="0" i="0" baseline="0" dirty="0">
                          <a:solidFill>
                            <a:schemeClr val="tx1"/>
                          </a:solidFill>
                          <a:latin typeface="Century Gothic" pitchFamily="34"/>
                        </a:rPr>
                        <a:t> (tassels)</a:t>
                      </a:r>
                    </a:p>
                    <a:p>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hMerge="1">
                  <a:txBody>
                    <a:bodyPr/>
                    <a:lstStyle/>
                    <a:p>
                      <a:endParaRPr lang="en-US" sz="14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6"/>
                  </a:ext>
                </a:extLst>
              </a:tr>
              <a:tr h="2264896">
                <a:tc gridSpan="2" vMerge="1">
                  <a:txBody>
                    <a:bodyPr/>
                    <a:lstStyle/>
                    <a:p>
                      <a:endParaRPr lang="en-US"/>
                    </a:p>
                  </a:txBody>
                  <a:tcPr/>
                </a:tc>
                <a:tc hMerge="1"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i="0" dirty="0">
                          <a:solidFill>
                            <a:schemeClr val="tx1"/>
                          </a:solidFill>
                          <a:latin typeface="Century Gothic" pitchFamily="34"/>
                        </a:rPr>
                        <a:t>KEY WORDS FOR</a:t>
                      </a:r>
                      <a:r>
                        <a:rPr lang="en-GB" sz="1200" b="0" i="0" baseline="0" dirty="0">
                          <a:solidFill>
                            <a:schemeClr val="tx1"/>
                          </a:solidFill>
                          <a:latin typeface="Century Gothic" pitchFamily="34"/>
                        </a:rPr>
                        <a:t> ISLAM:</a:t>
                      </a:r>
                      <a:endParaRPr lang="en-US" sz="1200" dirty="0">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200" b="0" dirty="0" err="1">
                          <a:solidFill>
                            <a:schemeClr val="tx1"/>
                          </a:solidFill>
                          <a:latin typeface="Century Gothic" pitchFamily="34"/>
                        </a:rPr>
                        <a:t>Wudu</a:t>
                      </a:r>
                      <a:r>
                        <a:rPr lang="en-GB" sz="1200" b="0" dirty="0">
                          <a:solidFill>
                            <a:schemeClr val="tx1"/>
                          </a:solidFill>
                          <a:latin typeface="Century Gothic" pitchFamily="34"/>
                        </a:rPr>
                        <a:t>                               Prayer mat </a:t>
                      </a:r>
                      <a:r>
                        <a:rPr lang="en-GB" sz="1200" b="0" baseline="0" dirty="0">
                          <a:solidFill>
                            <a:schemeClr val="tx1"/>
                          </a:solidFill>
                          <a:latin typeface="Century Gothic" pitchFamily="34"/>
                        </a:rPr>
                        <a:t>                          Prayer beads</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0" baseline="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0" baseline="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0" baseline="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0" baseline="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0" baseline="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200" b="0" baseline="0" dirty="0" err="1">
                          <a:solidFill>
                            <a:schemeClr val="tx1"/>
                          </a:solidFill>
                          <a:latin typeface="Century Gothic" pitchFamily="34"/>
                        </a:rPr>
                        <a:t>Minbar</a:t>
                      </a:r>
                      <a:r>
                        <a:rPr lang="en-GB" sz="1200" b="0" baseline="0" dirty="0">
                          <a:solidFill>
                            <a:schemeClr val="tx1"/>
                          </a:solidFill>
                          <a:latin typeface="Century Gothic" pitchFamily="34"/>
                        </a:rPr>
                        <a:t> (pulpit)                          </a:t>
                      </a:r>
                      <a:r>
                        <a:rPr lang="en-GB" sz="1200" b="0" baseline="0" dirty="0" err="1">
                          <a:solidFill>
                            <a:schemeClr val="tx1"/>
                          </a:solidFill>
                          <a:latin typeface="Century Gothic" pitchFamily="34"/>
                        </a:rPr>
                        <a:t>Mihrab</a:t>
                      </a:r>
                      <a:r>
                        <a:rPr lang="en-GB" sz="1200" b="0" baseline="0" dirty="0">
                          <a:solidFill>
                            <a:schemeClr val="tx1"/>
                          </a:solidFill>
                          <a:latin typeface="Century Gothic" pitchFamily="34"/>
                        </a:rPr>
                        <a:t> </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200" b="0" baseline="0" dirty="0">
                          <a:solidFill>
                            <a:schemeClr val="tx1"/>
                          </a:solidFill>
                          <a:latin typeface="Century Gothic" pitchFamily="34"/>
                        </a:rPr>
                        <a:t>                                                   (shows Muslims </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200" b="0" baseline="0" dirty="0">
                          <a:solidFill>
                            <a:schemeClr val="tx1"/>
                          </a:solidFill>
                          <a:latin typeface="Century Gothic" pitchFamily="34"/>
                        </a:rPr>
                        <a:t>                                         he      the direction to </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200" b="0" baseline="0" dirty="0">
                          <a:solidFill>
                            <a:schemeClr val="tx1"/>
                          </a:solidFill>
                          <a:latin typeface="Century Gothic" pitchFamily="34"/>
                        </a:rPr>
                        <a:t>                                                    pray)</a:t>
                      </a:r>
                      <a:endParaRPr lang="en-GB" sz="12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7"/>
                  </a:ext>
                </a:extLst>
              </a:tr>
            </a:tbl>
          </a:graphicData>
        </a:graphic>
      </p:graphicFrame>
      <p:sp>
        <p:nvSpPr>
          <p:cNvPr id="4" name="Rectangle 3"/>
          <p:cNvSpPr/>
          <p:nvPr/>
        </p:nvSpPr>
        <p:spPr>
          <a:xfrm>
            <a:off x="583324" y="173449"/>
            <a:ext cx="7882759" cy="523220"/>
          </a:xfrm>
          <a:prstGeom prst="rect">
            <a:avLst/>
          </a:prstGeom>
        </p:spPr>
        <p:txBody>
          <a:bodyPr wrap="square">
            <a:spAutoFit/>
          </a:bodyPr>
          <a:lstStyle/>
          <a:p>
            <a:pPr algn="ctr"/>
            <a:r>
              <a:rPr lang="en-GB" sz="2800" b="1" dirty="0">
                <a:solidFill>
                  <a:srgbClr val="FFC000"/>
                </a:solidFill>
                <a:latin typeface="Century Gothic" pitchFamily="34" charset="0"/>
              </a:rPr>
              <a:t>Thematic : KS1 Knowledge Mat </a:t>
            </a:r>
            <a:r>
              <a:rPr lang="en-GB" sz="1200" b="1" dirty="0">
                <a:solidFill>
                  <a:srgbClr val="FFC000"/>
                </a:solidFill>
                <a:latin typeface="Century Gothic" pitchFamily="34" charset="0"/>
              </a:rPr>
              <a:t>(1.8 Y2)</a:t>
            </a:r>
            <a:endParaRPr lang="en-US" sz="1200" b="1" dirty="0">
              <a:solidFill>
                <a:srgbClr val="FFC000"/>
              </a:solidFill>
              <a:latin typeface="Century Gothic" pitchFamily="34" charset="0"/>
            </a:endParaRPr>
          </a:p>
        </p:txBody>
      </p:sp>
      <p:pic>
        <p:nvPicPr>
          <p:cNvPr id="512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061568" y="2321059"/>
            <a:ext cx="926269" cy="690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62897" y="2358363"/>
            <a:ext cx="762000" cy="65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459288" y="2358363"/>
            <a:ext cx="985741" cy="836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8162065" y="2382827"/>
            <a:ext cx="608036" cy="1022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151884" y="3446152"/>
            <a:ext cx="1236117" cy="74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7" name="Picture 7"/>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031782" y="3316311"/>
            <a:ext cx="920377" cy="1069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8"/>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08049" y="3763818"/>
            <a:ext cx="929681" cy="861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9" name="Picture 9"/>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595191" y="3686339"/>
            <a:ext cx="1136505" cy="938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0" name="Picture 10"/>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379651" y="4678480"/>
            <a:ext cx="1063998" cy="964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1" name="Picture 11"/>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3163443" y="5057524"/>
            <a:ext cx="774196" cy="825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2" name="Picture 12"/>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1616764" y="5470428"/>
            <a:ext cx="812889" cy="1046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3" name="Picture 13"/>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4650515" y="4614529"/>
            <a:ext cx="993382" cy="885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4" name="Picture 14"/>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6741212" y="4445059"/>
            <a:ext cx="847725" cy="1055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5" name="Picture 15"/>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a:off x="7830618" y="4806130"/>
            <a:ext cx="1064352" cy="709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6" name="Picture 16"/>
          <p:cNvPicPr>
            <a:picLocks noChangeAspect="1" noChangeArrowheads="1"/>
          </p:cNvPicPr>
          <p:nvPr/>
        </p:nvPicPr>
        <p:blipFill>
          <a:blip r:embed="rId16" cstate="email">
            <a:extLst>
              <a:ext uri="{28A0092B-C50C-407E-A947-70E740481C1C}">
                <a14:useLocalDpi xmlns:a14="http://schemas.microsoft.com/office/drawing/2010/main"/>
              </a:ext>
            </a:extLst>
          </a:blip>
          <a:srcRect/>
          <a:stretch>
            <a:fillRect/>
          </a:stretch>
        </p:blipFill>
        <p:spPr bwMode="auto">
          <a:xfrm>
            <a:off x="5265648" y="5542899"/>
            <a:ext cx="836879" cy="1138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7" name="Picture 17"/>
          <p:cNvPicPr>
            <a:picLocks noChangeAspect="1" noChangeArrowheads="1"/>
          </p:cNvPicPr>
          <p:nvPr/>
        </p:nvPicPr>
        <p:blipFill>
          <a:blip r:embed="rId17" cstate="email">
            <a:extLst>
              <a:ext uri="{28A0092B-C50C-407E-A947-70E740481C1C}">
                <a14:useLocalDpi xmlns:a14="http://schemas.microsoft.com/office/drawing/2010/main"/>
              </a:ext>
            </a:extLst>
          </a:blip>
          <a:srcRect/>
          <a:stretch>
            <a:fillRect/>
          </a:stretch>
        </p:blipFill>
        <p:spPr bwMode="auto">
          <a:xfrm>
            <a:off x="7588937" y="5596391"/>
            <a:ext cx="758827" cy="1031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09688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214692660"/>
              </p:ext>
            </p:extLst>
          </p:nvPr>
        </p:nvGraphicFramePr>
        <p:xfrm>
          <a:off x="297574" y="675209"/>
          <a:ext cx="8658226" cy="5963929"/>
        </p:xfrm>
        <a:graphic>
          <a:graphicData uri="http://schemas.openxmlformats.org/drawingml/2006/table">
            <a:tbl>
              <a:tblPr firstRow="1" bandRow="1">
                <a:effectLst/>
                <a:tableStyleId>{5C22544A-7EE6-4342-B048-85BDC9FD1C3A}</a:tableStyleId>
              </a:tblPr>
              <a:tblGrid>
                <a:gridCol w="1531226">
                  <a:extLst>
                    <a:ext uri="{9D8B030D-6E8A-4147-A177-3AD203B41FA5}">
                      <a16:colId xmlns:a16="http://schemas.microsoft.com/office/drawing/2014/main" val="20000"/>
                    </a:ext>
                  </a:extLst>
                </a:gridCol>
                <a:gridCol w="1901242">
                  <a:extLst>
                    <a:ext uri="{9D8B030D-6E8A-4147-A177-3AD203B41FA5}">
                      <a16:colId xmlns:a16="http://schemas.microsoft.com/office/drawing/2014/main" val="20001"/>
                    </a:ext>
                  </a:extLst>
                </a:gridCol>
                <a:gridCol w="3489624">
                  <a:extLst>
                    <a:ext uri="{9D8B030D-6E8A-4147-A177-3AD203B41FA5}">
                      <a16:colId xmlns:a16="http://schemas.microsoft.com/office/drawing/2014/main" val="20002"/>
                    </a:ext>
                  </a:extLst>
                </a:gridCol>
                <a:gridCol w="1736134">
                  <a:extLst>
                    <a:ext uri="{9D8B030D-6E8A-4147-A177-3AD203B41FA5}">
                      <a16:colId xmlns:a16="http://schemas.microsoft.com/office/drawing/2014/main" val="20003"/>
                    </a:ext>
                  </a:extLst>
                </a:gridCol>
              </a:tblGrid>
              <a:tr h="336945">
                <a:tc gridSpan="2">
                  <a:txBody>
                    <a:bodyPr/>
                    <a:lstStyle/>
                    <a:p>
                      <a:pPr lvl="0" algn="ctr"/>
                      <a:r>
                        <a:rPr lang="en-GB" sz="1800" dirty="0">
                          <a:solidFill>
                            <a:schemeClr val="tx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a:p>
                  </a:txBody>
                  <a:tcPr/>
                </a:tc>
                <a:tc rowSpan="4" gridSpan="2">
                  <a:txBody>
                    <a:bodyPr/>
                    <a:lstStyle/>
                    <a:p>
                      <a:pPr lvl="0"/>
                      <a:r>
                        <a:rPr lang="en-GB" sz="1800" dirty="0">
                          <a:solidFill>
                            <a:schemeClr val="tx1"/>
                          </a:solidFill>
                          <a:latin typeface="Century Gothic" pitchFamily="34"/>
                        </a:rPr>
                        <a:t>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hMerge="1">
                  <a:txBody>
                    <a:bodyPr/>
                    <a:lstStyle/>
                    <a:p>
                      <a:pPr lvl="0" algn="ctr"/>
                      <a:endParaRPr lang="en-GB" sz="1800" dirty="0">
                        <a:solidFill>
                          <a:schemeClr val="tx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21583">
                <a:tc>
                  <a:txBody>
                    <a:bodyPr/>
                    <a:lstStyle/>
                    <a:p>
                      <a:r>
                        <a:rPr lang="en-GB" sz="1400" dirty="0">
                          <a:latin typeface="Century Gothic" pitchFamily="34" charset="0"/>
                        </a:rPr>
                        <a:t>Unique</a:t>
                      </a:r>
                      <a:endParaRPr lang="en-US" sz="14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tx1"/>
                          </a:solidFill>
                          <a:effectLst/>
                          <a:uLnTx/>
                          <a:uFillTx/>
                          <a:latin typeface="Century Gothic" pitchFamily="34" charset="0"/>
                          <a:ea typeface="+mn-ea"/>
                          <a:cs typeface="+mn-cs"/>
                        </a:rPr>
                        <a:t>One of a kind – YOU are unique!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hMerge="1"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1614">
                <a:tc>
                  <a:txBody>
                    <a:bodyPr/>
                    <a:lstStyle/>
                    <a:p>
                      <a:r>
                        <a:rPr lang="en-GB" sz="1400" dirty="0">
                          <a:latin typeface="Century Gothic" pitchFamily="34" charset="0"/>
                        </a:rPr>
                        <a:t>Friends</a:t>
                      </a:r>
                      <a:endParaRPr lang="en-US" sz="14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pitchFamily="34" charset="0"/>
                        </a:rPr>
                        <a:t>Someone you know well and you like and likes you.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385061">
                <a:tc rowSpan="2">
                  <a:txBody>
                    <a:bodyPr/>
                    <a:lstStyle/>
                    <a:p>
                      <a:r>
                        <a:rPr lang="en-GB" sz="1400" dirty="0" err="1">
                          <a:latin typeface="Century Gothic" pitchFamily="34" charset="0"/>
                        </a:rPr>
                        <a:t>Zakah</a:t>
                      </a:r>
                      <a:endParaRPr lang="en-GB" sz="1400" dirty="0">
                        <a:latin typeface="Century Gothic" pitchFamily="34" charset="0"/>
                      </a:endParaRPr>
                    </a:p>
                    <a:p>
                      <a:r>
                        <a:rPr lang="en-GB" sz="1400" dirty="0">
                          <a:latin typeface="Century Gothic" pitchFamily="34" charset="0"/>
                        </a:rPr>
                        <a:t>(Islam)</a:t>
                      </a:r>
                      <a:endParaRPr lang="en-US" sz="14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Century Gothic" pitchFamily="34" charset="0"/>
                        </a:rPr>
                        <a:t>Giving</a:t>
                      </a:r>
                      <a:r>
                        <a:rPr lang="en-GB" sz="1400" b="0" baseline="0" dirty="0">
                          <a:solidFill>
                            <a:schemeClr val="tx1"/>
                          </a:solidFill>
                          <a:latin typeface="Century Gothic" pitchFamily="34" charset="0"/>
                        </a:rPr>
                        <a:t> to charity. </a:t>
                      </a:r>
                      <a:endParaRPr lang="en-GB" sz="1400" b="0" dirty="0">
                        <a:solidFill>
                          <a:schemeClr val="tx1"/>
                        </a:solidFill>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3"/>
                  </a:ext>
                </a:extLst>
              </a:tr>
              <a:tr h="0">
                <a:tc vMerge="1">
                  <a:txBody>
                    <a:bodyPr/>
                    <a:lstStyle/>
                    <a:p>
                      <a:endParaRPr lang="en-US"/>
                    </a:p>
                  </a:txBody>
                  <a:tcPr/>
                </a:tc>
                <a:tc vMerge="1">
                  <a:txBody>
                    <a:bodyPr/>
                    <a:lstStyle/>
                    <a:p>
                      <a:endParaRPr lang="en-US"/>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latin typeface="Century Gothic" panose="020B0502020202020204" pitchFamily="34" charset="0"/>
                        </a:rPr>
                        <a:t>Sticky Knowledge-</a:t>
                      </a:r>
                      <a:r>
                        <a:rPr lang="en-GB" sz="1600" b="1" baseline="0" dirty="0">
                          <a:solidFill>
                            <a:schemeClr val="tx1"/>
                          </a:solidFill>
                          <a:latin typeface="Century Gothic" panose="020B0502020202020204" pitchFamily="34" charset="0"/>
                        </a:rPr>
                        <a:t> How should we care for the world and for others, and why does it matter?</a:t>
                      </a:r>
                      <a:endParaRPr lang="en-GB" sz="1100" b="1" baseline="0" dirty="0">
                        <a:solidFill>
                          <a:schemeClr val="tx1"/>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4"/>
                  </a:ext>
                </a:extLst>
              </a:tr>
              <a:tr h="549282">
                <a:tc>
                  <a:txBody>
                    <a:bodyPr/>
                    <a:lstStyle/>
                    <a:p>
                      <a:r>
                        <a:rPr lang="en-GB" sz="1400" dirty="0" err="1">
                          <a:latin typeface="Century Gothic" pitchFamily="34" charset="0"/>
                        </a:rPr>
                        <a:t>Tzedaka</a:t>
                      </a:r>
                      <a:endParaRPr lang="en-GB" sz="1400" dirty="0">
                        <a:latin typeface="Century Gothic" pitchFamily="34" charset="0"/>
                      </a:endParaRPr>
                    </a:p>
                    <a:p>
                      <a:r>
                        <a:rPr lang="en-GB" sz="1400" dirty="0">
                          <a:latin typeface="Century Gothic" pitchFamily="34" charset="0"/>
                        </a:rPr>
                        <a:t>(Judaism)</a:t>
                      </a:r>
                      <a:endParaRPr lang="en-US" sz="14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Century Gothic" pitchFamily="34" charset="0"/>
                        </a:rPr>
                        <a:t>Giving</a:t>
                      </a:r>
                      <a:r>
                        <a:rPr lang="en-GB" sz="1400" b="0" baseline="0" dirty="0">
                          <a:solidFill>
                            <a:schemeClr val="tx1"/>
                          </a:solidFill>
                          <a:latin typeface="Century Gothic" pitchFamily="34" charset="0"/>
                        </a:rPr>
                        <a:t> to charity. </a:t>
                      </a:r>
                      <a:endParaRPr lang="en-GB" sz="14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5"/>
                  </a:ext>
                </a:extLst>
              </a:tr>
              <a:tr h="183136">
                <a:tc rowSpan="2">
                  <a:txBody>
                    <a:bodyPr/>
                    <a:lstStyle/>
                    <a:p>
                      <a:r>
                        <a:rPr lang="en-GB" sz="1400" dirty="0">
                          <a:latin typeface="Century Gothic" pitchFamily="34" charset="0"/>
                        </a:rPr>
                        <a:t>Golden</a:t>
                      </a:r>
                      <a:r>
                        <a:rPr lang="en-GB" sz="1400" baseline="0" dirty="0">
                          <a:latin typeface="Century Gothic" pitchFamily="34" charset="0"/>
                        </a:rPr>
                        <a:t> Rule</a:t>
                      </a:r>
                      <a:endParaRPr lang="en-US" sz="14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lvl="0"/>
                      <a:r>
                        <a:rPr lang="en-GB" sz="1400" dirty="0">
                          <a:solidFill>
                            <a:schemeClr val="tx1"/>
                          </a:solidFill>
                          <a:latin typeface="Century Gothic" pitchFamily="34" charset="0"/>
                        </a:rPr>
                        <a:t>Lots of religions follow</a:t>
                      </a:r>
                      <a:r>
                        <a:rPr lang="en-GB" sz="1400" baseline="0" dirty="0">
                          <a:solidFill>
                            <a:schemeClr val="tx1"/>
                          </a:solidFill>
                          <a:latin typeface="Century Gothic" pitchFamily="34" charset="0"/>
                        </a:rPr>
                        <a:t> this rule – Love God and love one another. </a:t>
                      </a:r>
                      <a:endParaRPr lang="en-GB" sz="14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r h="568143">
                <a:tc vMerge="1">
                  <a:txBody>
                    <a:bodyPr/>
                    <a:lstStyle/>
                    <a:p>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200" b="0" i="0" dirty="0">
                          <a:solidFill>
                            <a:schemeClr val="tx1"/>
                          </a:solidFill>
                          <a:latin typeface="Century Gothic" pitchFamily="34"/>
                        </a:rPr>
                        <a:t>Christians</a:t>
                      </a:r>
                      <a:r>
                        <a:rPr lang="en-GB" sz="1200" b="0" i="0" baseline="0" dirty="0">
                          <a:solidFill>
                            <a:schemeClr val="tx1"/>
                          </a:solidFill>
                          <a:latin typeface="Century Gothic" pitchFamily="34"/>
                        </a:rPr>
                        <a:t> and Jews believe that God values everyone.</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200" b="0" i="0" dirty="0">
                          <a:solidFill>
                            <a:schemeClr val="tx1"/>
                          </a:solidFill>
                          <a:latin typeface="Century Gothic" pitchFamily="34"/>
                        </a:rPr>
                        <a:t>Christians</a:t>
                      </a:r>
                      <a:r>
                        <a:rPr lang="en-GB" sz="1200" b="0" i="0" baseline="0" dirty="0">
                          <a:solidFill>
                            <a:schemeClr val="tx1"/>
                          </a:solidFill>
                          <a:latin typeface="Century Gothic" pitchFamily="34"/>
                        </a:rPr>
                        <a:t> and Jews believe that God created the earth and everything on it. </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endParaRPr lang="en-GB" sz="1200" b="0" i="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4">
                  <a:txBody>
                    <a:bodyPr/>
                    <a:lstStyle/>
                    <a:p>
                      <a:endParaRPr lang="en-US"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202808">
                <a:tc rowSpan="3" gridSpan="2">
                  <a:txBody>
                    <a:bodyPr/>
                    <a:lstStyle/>
                    <a:p>
                      <a:endParaRPr lang="en-US" sz="14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3" hMerge="1">
                  <a:txBody>
                    <a:bodyPr/>
                    <a:lstStyle/>
                    <a:p>
                      <a:endParaRPr lang="en-US" sz="14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8"/>
                  </a:ext>
                </a:extLst>
              </a:tr>
              <a:tr h="599202">
                <a:tc gridSpan="2" vMerge="1">
                  <a:txBody>
                    <a:bodyPr/>
                    <a:lstStyle/>
                    <a:p>
                      <a:endParaRPr lang="en-US"/>
                    </a:p>
                  </a:txBody>
                  <a:tcPr/>
                </a:tc>
                <a:tc hMerge="1"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dirty="0">
                          <a:solidFill>
                            <a:schemeClr val="tx1"/>
                          </a:solidFill>
                          <a:latin typeface="Century Gothic" pitchFamily="34"/>
                        </a:rPr>
                        <a:t>In the Bible there are lots of stories about friendship and caring for</a:t>
                      </a:r>
                      <a:r>
                        <a:rPr lang="en-GB" sz="1200" b="0" baseline="0" dirty="0">
                          <a:solidFill>
                            <a:schemeClr val="tx1"/>
                          </a:solidFill>
                          <a:latin typeface="Century Gothic" pitchFamily="34"/>
                        </a:rPr>
                        <a:t> others, for example The Good Samaritan (Luke 10:25-37)</a:t>
                      </a:r>
                      <a:endParaRPr lang="en-GB" sz="12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09"/>
                  </a:ext>
                </a:extLst>
              </a:tr>
              <a:tr h="1269243">
                <a:tc gridSpan="2" vMerge="1">
                  <a:txBody>
                    <a:bodyPr/>
                    <a:lstStyle/>
                    <a:p>
                      <a:endParaRPr lang="en-US"/>
                    </a:p>
                  </a:txBody>
                  <a:tcPr/>
                </a:tc>
                <a:tc hMerge="1"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dirty="0">
                          <a:solidFill>
                            <a:schemeClr val="tx1"/>
                          </a:solidFill>
                          <a:latin typeface="Century Gothic" pitchFamily="34"/>
                        </a:rPr>
                        <a:t>The</a:t>
                      </a:r>
                      <a:r>
                        <a:rPr lang="en-GB" sz="1200" b="0" baseline="0" dirty="0">
                          <a:solidFill>
                            <a:schemeClr val="tx1"/>
                          </a:solidFill>
                          <a:latin typeface="Century Gothic" pitchFamily="34"/>
                        </a:rPr>
                        <a:t> Story of Creation tells Christians and Jews that they have a role to look after the earth and everything on. It is important to look after one another. </a:t>
                      </a:r>
                      <a:endParaRPr lang="en-GB" sz="12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10"/>
                  </a:ext>
                </a:extLst>
              </a:tr>
            </a:tbl>
          </a:graphicData>
        </a:graphic>
      </p:graphicFrame>
      <p:sp>
        <p:nvSpPr>
          <p:cNvPr id="4" name="Rectangle 3"/>
          <p:cNvSpPr/>
          <p:nvPr/>
        </p:nvSpPr>
        <p:spPr>
          <a:xfrm>
            <a:off x="583324" y="173449"/>
            <a:ext cx="7882759" cy="523220"/>
          </a:xfrm>
          <a:prstGeom prst="rect">
            <a:avLst/>
          </a:prstGeom>
        </p:spPr>
        <p:txBody>
          <a:bodyPr wrap="square">
            <a:spAutoFit/>
          </a:bodyPr>
          <a:lstStyle/>
          <a:p>
            <a:pPr algn="ctr"/>
            <a:r>
              <a:rPr lang="en-GB" sz="2800" b="1" dirty="0">
                <a:solidFill>
                  <a:srgbClr val="FFC000"/>
                </a:solidFill>
                <a:latin typeface="Century Gothic" pitchFamily="34" charset="0"/>
              </a:rPr>
              <a:t>Thematic : KS1 Knowledge Mat </a:t>
            </a:r>
            <a:r>
              <a:rPr lang="en-GB" sz="1200" b="1" dirty="0">
                <a:solidFill>
                  <a:srgbClr val="FFC000"/>
                </a:solidFill>
                <a:latin typeface="Century Gothic" pitchFamily="34" charset="0"/>
              </a:rPr>
              <a:t>(1.9 Y1)</a:t>
            </a:r>
            <a:endParaRPr lang="en-US" sz="1200" b="1" dirty="0">
              <a:solidFill>
                <a:srgbClr val="FFC000"/>
              </a:solidFill>
              <a:latin typeface="Century Gothic" pitchFamily="34"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23081" y="4348517"/>
            <a:ext cx="3139897" cy="226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798130" y="696669"/>
            <a:ext cx="2638288" cy="1814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531316" y="696669"/>
            <a:ext cx="2291327" cy="1814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208783" y="3528444"/>
            <a:ext cx="1464080" cy="1452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208783" y="5102932"/>
            <a:ext cx="1502091" cy="1510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83684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857361164"/>
              </p:ext>
            </p:extLst>
          </p:nvPr>
        </p:nvGraphicFramePr>
        <p:xfrm>
          <a:off x="311221" y="696669"/>
          <a:ext cx="8658226" cy="6100502"/>
        </p:xfrm>
        <a:graphic>
          <a:graphicData uri="http://schemas.openxmlformats.org/drawingml/2006/table">
            <a:tbl>
              <a:tblPr firstRow="1" bandRow="1">
                <a:effectLst/>
                <a:tableStyleId>{5C22544A-7EE6-4342-B048-85BDC9FD1C3A}</a:tableStyleId>
              </a:tblPr>
              <a:tblGrid>
                <a:gridCol w="1503930">
                  <a:extLst>
                    <a:ext uri="{9D8B030D-6E8A-4147-A177-3AD203B41FA5}">
                      <a16:colId xmlns:a16="http://schemas.microsoft.com/office/drawing/2014/main" val="20000"/>
                    </a:ext>
                  </a:extLst>
                </a:gridCol>
                <a:gridCol w="1928538">
                  <a:extLst>
                    <a:ext uri="{9D8B030D-6E8A-4147-A177-3AD203B41FA5}">
                      <a16:colId xmlns:a16="http://schemas.microsoft.com/office/drawing/2014/main" val="20001"/>
                    </a:ext>
                  </a:extLst>
                </a:gridCol>
                <a:gridCol w="3489624">
                  <a:extLst>
                    <a:ext uri="{9D8B030D-6E8A-4147-A177-3AD203B41FA5}">
                      <a16:colId xmlns:a16="http://schemas.microsoft.com/office/drawing/2014/main" val="20002"/>
                    </a:ext>
                  </a:extLst>
                </a:gridCol>
                <a:gridCol w="1736134">
                  <a:extLst>
                    <a:ext uri="{9D8B030D-6E8A-4147-A177-3AD203B41FA5}">
                      <a16:colId xmlns:a16="http://schemas.microsoft.com/office/drawing/2014/main" val="20003"/>
                    </a:ext>
                  </a:extLst>
                </a:gridCol>
              </a:tblGrid>
              <a:tr h="390416">
                <a:tc gridSpan="2">
                  <a:txBody>
                    <a:bodyPr/>
                    <a:lstStyle/>
                    <a:p>
                      <a:pPr lvl="0" algn="ctr"/>
                      <a:r>
                        <a:rPr lang="en-GB" sz="1800" dirty="0">
                          <a:solidFill>
                            <a:schemeClr val="tx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a:p>
                  </a:txBody>
                  <a:tcPr/>
                </a:tc>
                <a:tc rowSpan="5" gridSpan="2">
                  <a:txBody>
                    <a:bodyPr/>
                    <a:lstStyle/>
                    <a:p>
                      <a:pPr lvl="0"/>
                      <a:r>
                        <a:rPr lang="en-GB" sz="1800" dirty="0">
                          <a:solidFill>
                            <a:schemeClr val="tx1"/>
                          </a:solidFill>
                          <a:latin typeface="Century Gothic" pitchFamily="34"/>
                        </a:rPr>
                        <a:t>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5" hMerge="1">
                  <a:txBody>
                    <a:bodyPr/>
                    <a:lstStyle/>
                    <a:p>
                      <a:pPr lvl="0" algn="ctr"/>
                      <a:endParaRPr lang="en-GB" sz="1800" dirty="0">
                        <a:solidFill>
                          <a:schemeClr val="tx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613235">
                <a:tc>
                  <a:txBody>
                    <a:bodyPr/>
                    <a:lstStyle/>
                    <a:p>
                      <a:r>
                        <a:rPr lang="en-GB" sz="1200" dirty="0">
                          <a:latin typeface="Century Gothic" pitchFamily="34" charset="0"/>
                        </a:rPr>
                        <a:t>Christian</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Century Gothic" pitchFamily="34" charset="0"/>
                          <a:ea typeface="+mn-ea"/>
                          <a:cs typeface="+mn-cs"/>
                        </a:rPr>
                        <a:t>A person who believes in Christ and his teachings.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hMerge="1"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60737">
                <a:tc>
                  <a:txBody>
                    <a:bodyPr/>
                    <a:lstStyle/>
                    <a:p>
                      <a:r>
                        <a:rPr lang="en-GB" sz="1200" dirty="0">
                          <a:latin typeface="Century Gothic" pitchFamily="34" charset="0"/>
                        </a:rPr>
                        <a:t>Jew</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Century Gothic" pitchFamily="34" charset="0"/>
                        </a:rPr>
                        <a:t>A person who</a:t>
                      </a:r>
                      <a:r>
                        <a:rPr lang="en-GB" sz="1200" baseline="0" dirty="0">
                          <a:solidFill>
                            <a:schemeClr val="tx1"/>
                          </a:solidFill>
                          <a:latin typeface="Century Gothic" pitchFamily="34" charset="0"/>
                        </a:rPr>
                        <a:t> follows  Judaism. </a:t>
                      </a:r>
                      <a:endParaRPr lang="en-GB" sz="12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486950">
                <a:tc>
                  <a:txBody>
                    <a:bodyPr/>
                    <a:lstStyle/>
                    <a:p>
                      <a:r>
                        <a:rPr lang="en-GB" sz="1200" dirty="0">
                          <a:latin typeface="Century Gothic" pitchFamily="34" charset="0"/>
                        </a:rPr>
                        <a:t>Muslim</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Century Gothic" panose="020B0502020202020204" pitchFamily="34" charset="0"/>
                        </a:rPr>
                        <a:t>A person who follows the religion of Islam.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3"/>
                  </a:ext>
                </a:extLst>
              </a:tr>
              <a:tr h="251088">
                <a:tc rowSpan="2">
                  <a:txBody>
                    <a:bodyPr/>
                    <a:lstStyle/>
                    <a:p>
                      <a:r>
                        <a:rPr lang="en-GB" sz="1200" dirty="0">
                          <a:latin typeface="Century Gothic" pitchFamily="34" charset="0"/>
                        </a:rPr>
                        <a:t>Ten Commandments</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Century Gothic" pitchFamily="34" charset="0"/>
                        </a:rPr>
                        <a:t>These are a set of rules that God gave Moses. God</a:t>
                      </a:r>
                      <a:r>
                        <a:rPr lang="en-GB" sz="1200" b="0" baseline="0" dirty="0">
                          <a:solidFill>
                            <a:schemeClr val="tx1"/>
                          </a:solidFill>
                          <a:latin typeface="Century Gothic" pitchFamily="34" charset="0"/>
                        </a:rPr>
                        <a:t> wants Christians to follow these. </a:t>
                      </a:r>
                      <a:endParaRPr lang="en-GB" sz="12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4"/>
                  </a:ext>
                </a:extLst>
              </a:tr>
              <a:tr h="537364">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latin typeface="Century Gothic" panose="020B0502020202020204" pitchFamily="34" charset="0"/>
                        </a:rPr>
                        <a:t>Sticky Knowledge-How</a:t>
                      </a:r>
                      <a:r>
                        <a:rPr lang="en-GB" sz="1600" b="1" baseline="0" dirty="0">
                          <a:solidFill>
                            <a:schemeClr val="tx1"/>
                          </a:solidFill>
                          <a:latin typeface="Century Gothic" panose="020B0502020202020204" pitchFamily="34" charset="0"/>
                        </a:rPr>
                        <a:t> and why do people try to make the world a betters place?</a:t>
                      </a:r>
                      <a:endParaRPr lang="en-GB" sz="1100" b="1" baseline="0" dirty="0">
                        <a:solidFill>
                          <a:schemeClr val="tx1"/>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5"/>
                  </a:ext>
                </a:extLst>
              </a:tr>
              <a:tr h="255366">
                <a:tc rowSpan="3">
                  <a:txBody>
                    <a:bodyPr/>
                    <a:lstStyle/>
                    <a:p>
                      <a:r>
                        <a:rPr lang="en-GB" sz="1200" dirty="0">
                          <a:latin typeface="Century Gothic" pitchFamily="34" charset="0"/>
                        </a:rPr>
                        <a:t>Jewish belief:</a:t>
                      </a:r>
                    </a:p>
                    <a:p>
                      <a:pPr marL="285750" indent="-285750">
                        <a:buFont typeface="Arial" pitchFamily="34" charset="0"/>
                        <a:buChar char="•"/>
                      </a:pPr>
                      <a:r>
                        <a:rPr lang="en-GB" sz="1200" dirty="0" err="1">
                          <a:latin typeface="Century Gothic" pitchFamily="34" charset="0"/>
                        </a:rPr>
                        <a:t>Tikkun</a:t>
                      </a:r>
                      <a:r>
                        <a:rPr lang="en-GB" sz="1200" dirty="0">
                          <a:latin typeface="Century Gothic" pitchFamily="34" charset="0"/>
                        </a:rPr>
                        <a:t> </a:t>
                      </a:r>
                      <a:r>
                        <a:rPr lang="en-GB" sz="1200" dirty="0" err="1">
                          <a:latin typeface="Century Gothic" pitchFamily="34" charset="0"/>
                        </a:rPr>
                        <a:t>olam</a:t>
                      </a:r>
                      <a:endParaRPr lang="en-GB" sz="1200" dirty="0">
                        <a:latin typeface="Century Gothic" pitchFamily="34" charset="0"/>
                      </a:endParaRPr>
                    </a:p>
                    <a:p>
                      <a:pPr marL="285750" indent="-285750">
                        <a:buFont typeface="Arial" pitchFamily="34" charset="0"/>
                        <a:buChar char="•"/>
                      </a:pPr>
                      <a:endParaRPr lang="en-GB" sz="1200" dirty="0">
                        <a:latin typeface="Century Gothic" pitchFamily="34" charset="0"/>
                      </a:endParaRPr>
                    </a:p>
                    <a:p>
                      <a:pPr marL="285750" indent="-285750">
                        <a:buFont typeface="Arial" pitchFamily="34" charset="0"/>
                        <a:buChar char="•"/>
                      </a:pPr>
                      <a:endParaRPr lang="en-GB" sz="1200" dirty="0">
                        <a:latin typeface="Century Gothic" pitchFamily="34" charset="0"/>
                      </a:endParaRPr>
                    </a:p>
                    <a:p>
                      <a:pPr marL="285750" indent="-285750">
                        <a:buFont typeface="Arial" pitchFamily="34" charset="0"/>
                        <a:buChar char="•"/>
                      </a:pPr>
                      <a:r>
                        <a:rPr lang="en-GB" sz="1200" dirty="0" err="1">
                          <a:latin typeface="Century Gothic" pitchFamily="34" charset="0"/>
                        </a:rPr>
                        <a:t>Tzedek</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entury Gothic" pitchFamily="34" charset="0"/>
                        </a:rPr>
                        <a:t>Doing</a:t>
                      </a:r>
                      <a:r>
                        <a:rPr lang="en-GB" sz="1200" baseline="0" dirty="0">
                          <a:latin typeface="Century Gothic" pitchFamily="34" charset="0"/>
                        </a:rPr>
                        <a:t> acts of kindness to help repair the world.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entury Gothic" pitchFamily="34" charset="0"/>
                        </a:rPr>
                        <a:t>A charity that helps very</a:t>
                      </a:r>
                      <a:r>
                        <a:rPr lang="en-GB" sz="1200" baseline="0" dirty="0">
                          <a:latin typeface="Century Gothic" pitchFamily="34" charset="0"/>
                        </a:rPr>
                        <a:t> poor people. </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r h="483805">
                <a:tc vMerge="1">
                  <a:txBody>
                    <a:bodyPr/>
                    <a:lstStyle/>
                    <a:p>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200" b="0" i="0" dirty="0">
                          <a:solidFill>
                            <a:schemeClr val="tx1"/>
                          </a:solidFill>
                          <a:latin typeface="Century Gothic" pitchFamily="34"/>
                        </a:rPr>
                        <a:t>Christians</a:t>
                      </a:r>
                      <a:r>
                        <a:rPr lang="en-GB" sz="1200" b="0" i="0" baseline="0" dirty="0">
                          <a:solidFill>
                            <a:schemeClr val="tx1"/>
                          </a:solidFill>
                          <a:latin typeface="Century Gothic" pitchFamily="34"/>
                        </a:rPr>
                        <a:t> believe that God helps them through the Holy Spirit.</a:t>
                      </a:r>
                      <a:endParaRPr lang="en-GB" sz="1200" b="0" i="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6">
                  <a:txBody>
                    <a:bodyPr/>
                    <a:lstStyle/>
                    <a:p>
                      <a:endParaRPr lang="en-US"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274909">
                <a:tc vMerge="1">
                  <a:txBody>
                    <a:bodyPr/>
                    <a:lstStyle/>
                    <a:p>
                      <a:endParaRPr lang="en-GB" dirty="0"/>
                    </a:p>
                  </a:txBody>
                  <a:tcPr/>
                </a:tc>
                <a:tc vMerge="1">
                  <a:txBody>
                    <a:bodyPr/>
                    <a:lstStyle/>
                    <a:p>
                      <a:endParaRPr lang="en-GB"/>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dirty="0">
                          <a:solidFill>
                            <a:schemeClr val="tx1"/>
                          </a:solidFill>
                          <a:latin typeface="Century Gothic" pitchFamily="34" charset="0"/>
                        </a:rPr>
                        <a:t>Muslims believe people do good and bad deeds,</a:t>
                      </a:r>
                      <a:r>
                        <a:rPr lang="en-GB" sz="1200" b="0" baseline="0" dirty="0">
                          <a:solidFill>
                            <a:schemeClr val="tx1"/>
                          </a:solidFill>
                          <a:latin typeface="Century Gothic" pitchFamily="34" charset="0"/>
                        </a:rPr>
                        <a:t> and also need God’s mercy. </a:t>
                      </a:r>
                      <a:endParaRPr lang="en-GB" sz="1200" b="0" dirty="0">
                        <a:solidFill>
                          <a:schemeClr val="tx1"/>
                        </a:solidFill>
                        <a:latin typeface="Century Gothic"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GB"/>
                    </a:p>
                  </a:txBody>
                  <a:tcPr/>
                </a:tc>
                <a:extLst>
                  <a:ext uri="{0D108BD9-81ED-4DB2-BD59-A6C34878D82A}">
                    <a16:rowId xmlns:a16="http://schemas.microsoft.com/office/drawing/2014/main" val="10008"/>
                  </a:ext>
                </a:extLst>
              </a:tr>
              <a:tr h="710396">
                <a:tc rowSpan="2">
                  <a:txBody>
                    <a:bodyPr/>
                    <a:lstStyle/>
                    <a:p>
                      <a:r>
                        <a:rPr lang="en-GB" sz="1200" dirty="0">
                          <a:latin typeface="Century Gothic" pitchFamily="34" charset="0"/>
                        </a:rPr>
                        <a:t>Muslim belief:</a:t>
                      </a:r>
                    </a:p>
                    <a:p>
                      <a:pPr marL="285750" indent="-285750">
                        <a:buFont typeface="Arial" pitchFamily="34" charset="0"/>
                        <a:buChar char="•"/>
                      </a:pPr>
                      <a:r>
                        <a:rPr lang="en-GB" sz="1200" dirty="0" err="1">
                          <a:latin typeface="Century Gothic" pitchFamily="34" charset="0"/>
                        </a:rPr>
                        <a:t>Zakah</a:t>
                      </a:r>
                      <a:endParaRPr lang="en-GB"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endParaRPr lang="en-GB" sz="1200" dirty="0">
                        <a:solidFill>
                          <a:schemeClr val="tx1"/>
                        </a:solidFill>
                        <a:latin typeface="Century Gothic" pitchFamily="34" charset="0"/>
                      </a:endParaRPr>
                    </a:p>
                    <a:p>
                      <a:r>
                        <a:rPr lang="en-GB" sz="1200" dirty="0">
                          <a:solidFill>
                            <a:schemeClr val="tx1"/>
                          </a:solidFill>
                          <a:latin typeface="Century Gothic" pitchFamily="34" charset="0"/>
                        </a:rPr>
                        <a:t>Muslims</a:t>
                      </a:r>
                      <a:r>
                        <a:rPr lang="en-GB" sz="1200" baseline="0" dirty="0">
                          <a:solidFill>
                            <a:schemeClr val="tx1"/>
                          </a:solidFill>
                          <a:latin typeface="Century Gothic" pitchFamily="34" charset="0"/>
                        </a:rPr>
                        <a:t> give 2.5% of their earnings to charity. </a:t>
                      </a:r>
                      <a:endParaRPr lang="en-US" sz="12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dirty="0">
                          <a:solidFill>
                            <a:schemeClr val="tx1"/>
                          </a:solidFill>
                          <a:latin typeface="Century Gothic" pitchFamily="34" charset="0"/>
                        </a:rPr>
                        <a:t>All</a:t>
                      </a:r>
                      <a:r>
                        <a:rPr lang="en-GB" sz="1200" b="0" baseline="0" dirty="0">
                          <a:solidFill>
                            <a:schemeClr val="tx1"/>
                          </a:solidFill>
                          <a:latin typeface="Century Gothic" pitchFamily="34" charset="0"/>
                        </a:rPr>
                        <a:t> religions suggest that people need help and guidance to live in the right way. </a:t>
                      </a:r>
                      <a:endParaRPr lang="en-GB" sz="1200" b="0" dirty="0">
                        <a:solidFill>
                          <a:schemeClr val="tx1"/>
                        </a:solidFill>
                        <a:latin typeface="Century Gothic"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09"/>
                  </a:ext>
                </a:extLst>
              </a:tr>
              <a:tr h="0">
                <a:tc vMerge="1">
                  <a:txBody>
                    <a:bodyPr/>
                    <a:lstStyle/>
                    <a:p>
                      <a:endParaRPr lang="en-US"/>
                    </a:p>
                  </a:txBody>
                  <a:tcPr/>
                </a:tc>
                <a:tc vMerge="1">
                  <a:txBody>
                    <a:bodyPr/>
                    <a:lstStyle/>
                    <a:p>
                      <a:endParaRPr lang="en-US"/>
                    </a:p>
                  </a:txBody>
                  <a:tcPr/>
                </a:tc>
                <a:tc rowSpan="3">
                  <a:txBody>
                    <a:bodyPr/>
                    <a:lstStyle/>
                    <a:p>
                      <a:pPr marL="285750" indent="-285750">
                        <a:buFont typeface="Wingdings" pitchFamily="2" charset="2"/>
                        <a:buChar char="q"/>
                      </a:pPr>
                      <a:r>
                        <a:rPr lang="en-GB" sz="1200" dirty="0">
                          <a:latin typeface="Century Gothic" pitchFamily="34" charset="0"/>
                        </a:rPr>
                        <a:t>Use</a:t>
                      </a:r>
                      <a:r>
                        <a:rPr lang="en-GB" sz="1200" baseline="0" dirty="0">
                          <a:latin typeface="Century Gothic" pitchFamily="34" charset="0"/>
                        </a:rPr>
                        <a:t> the Bible to find:</a:t>
                      </a:r>
                    </a:p>
                    <a:p>
                      <a:pPr marL="228600" indent="-228600">
                        <a:buFont typeface="Wingdings" pitchFamily="2" charset="2"/>
                        <a:buAutoNum type="arabicPeriod"/>
                      </a:pPr>
                      <a:r>
                        <a:rPr lang="en-GB" sz="1200" baseline="0" dirty="0">
                          <a:latin typeface="Century Gothic" pitchFamily="34" charset="0"/>
                        </a:rPr>
                        <a:t>Ten Commandments (Exodus 20:1-21)</a:t>
                      </a:r>
                    </a:p>
                    <a:p>
                      <a:pPr marL="228600" indent="-228600">
                        <a:buFont typeface="Wingdings" pitchFamily="2" charset="2"/>
                        <a:buAutoNum type="arabicPeriod"/>
                      </a:pPr>
                      <a:r>
                        <a:rPr lang="en-GB" sz="1200" baseline="0" dirty="0">
                          <a:latin typeface="Century Gothic" pitchFamily="34" charset="0"/>
                        </a:rPr>
                        <a:t>Two Commandments of Jesus (Mark 12:28-34)</a:t>
                      </a:r>
                    </a:p>
                    <a:p>
                      <a:pPr marL="228600" indent="-228600">
                        <a:buFont typeface="Wingdings" pitchFamily="2" charset="2"/>
                        <a:buAutoNum type="arabicPeriod"/>
                      </a:pPr>
                      <a:r>
                        <a:rPr lang="en-GB" sz="1200" baseline="0" dirty="0">
                          <a:latin typeface="Century Gothic" pitchFamily="34" charset="0"/>
                        </a:rPr>
                        <a:t>Golden Rule (Matthew 7:12)</a:t>
                      </a:r>
                      <a:endParaRPr lang="en-US" sz="1200" dirty="0">
                        <a:latin typeface="Century Gothic"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10"/>
                  </a:ext>
                </a:extLst>
              </a:tr>
              <a:tr h="531495">
                <a:tc>
                  <a:txBody>
                    <a:bodyPr/>
                    <a:lstStyle/>
                    <a:p>
                      <a:pPr marL="285750" indent="-285750">
                        <a:buFont typeface="Arial" pitchFamily="34" charset="0"/>
                        <a:buChar char="•"/>
                      </a:pPr>
                      <a:r>
                        <a:rPr lang="en-GB" sz="1200" dirty="0">
                          <a:latin typeface="Century Gothic" pitchFamily="34" charset="0"/>
                        </a:rPr>
                        <a:t>Christian</a:t>
                      </a:r>
                      <a:r>
                        <a:rPr lang="en-GB" sz="1200" baseline="0" dirty="0">
                          <a:latin typeface="Century Gothic" pitchFamily="34" charset="0"/>
                        </a:rPr>
                        <a:t> Aid</a:t>
                      </a:r>
                    </a:p>
                    <a:p>
                      <a:pPr marL="285750" indent="-285750">
                        <a:buFont typeface="Arial" pitchFamily="34" charset="0"/>
                        <a:buChar char="•"/>
                      </a:pP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GB" sz="1200" dirty="0">
                          <a:solidFill>
                            <a:schemeClr val="tx1"/>
                          </a:solidFill>
                          <a:latin typeface="Century Gothic" pitchFamily="34" charset="0"/>
                        </a:rPr>
                        <a:t>A Christian charity that helps very poor people.</a:t>
                      </a:r>
                      <a:endParaRPr lang="en-US" sz="12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1"/>
                  </a:ext>
                </a:extLst>
              </a:tr>
              <a:tr h="516642">
                <a:tc>
                  <a:txBody>
                    <a:bodyPr/>
                    <a:lstStyle/>
                    <a:p>
                      <a:pPr marL="0" indent="0">
                        <a:buFont typeface="Arial" pitchFamily="34" charset="0"/>
                        <a:buNone/>
                      </a:pPr>
                      <a:r>
                        <a:rPr lang="en-GB" sz="1200" dirty="0">
                          <a:latin typeface="Century Gothic" pitchFamily="34" charset="0"/>
                        </a:rPr>
                        <a:t>Golden Rule</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GB" sz="1200" dirty="0">
                          <a:latin typeface="Century Gothic" pitchFamily="34" charset="0"/>
                        </a:rPr>
                        <a:t>This is important for both religious and non-religious people. </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12"/>
                  </a:ext>
                </a:extLst>
              </a:tr>
            </a:tbl>
          </a:graphicData>
        </a:graphic>
      </p:graphicFrame>
      <p:sp>
        <p:nvSpPr>
          <p:cNvPr id="4" name="Rectangle 3"/>
          <p:cNvSpPr/>
          <p:nvPr/>
        </p:nvSpPr>
        <p:spPr>
          <a:xfrm>
            <a:off x="583324" y="173449"/>
            <a:ext cx="7882759" cy="523220"/>
          </a:xfrm>
          <a:prstGeom prst="rect">
            <a:avLst/>
          </a:prstGeom>
        </p:spPr>
        <p:txBody>
          <a:bodyPr wrap="square">
            <a:spAutoFit/>
          </a:bodyPr>
          <a:lstStyle/>
          <a:p>
            <a:pPr algn="ctr"/>
            <a:r>
              <a:rPr lang="en-GB" sz="2800" b="1" dirty="0">
                <a:solidFill>
                  <a:srgbClr val="FFC000"/>
                </a:solidFill>
                <a:latin typeface="Century Gothic" pitchFamily="34" charset="0"/>
              </a:rPr>
              <a:t>Thematic : LKS2 Knowledge Mat </a:t>
            </a:r>
            <a:r>
              <a:rPr lang="en-GB" sz="1200" b="1" dirty="0">
                <a:solidFill>
                  <a:srgbClr val="FFC000"/>
                </a:solidFill>
                <a:latin typeface="Century Gothic" pitchFamily="34" charset="0"/>
              </a:rPr>
              <a:t>(L2.12 Y3)</a:t>
            </a:r>
            <a:endParaRPr lang="en-US" sz="1200" b="1" dirty="0">
              <a:solidFill>
                <a:srgbClr val="FFC000"/>
              </a:solidFill>
              <a:latin typeface="Century Gothic"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96039" y="696669"/>
            <a:ext cx="2086147" cy="9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796040" y="1818629"/>
            <a:ext cx="2086146" cy="104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243964" y="696668"/>
            <a:ext cx="2697305" cy="1910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294723" y="3610259"/>
            <a:ext cx="1619250" cy="165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266148" y="5390865"/>
            <a:ext cx="1647825" cy="14578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28992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185410533"/>
              </p:ext>
            </p:extLst>
          </p:nvPr>
        </p:nvGraphicFramePr>
        <p:xfrm>
          <a:off x="297574" y="675209"/>
          <a:ext cx="8658226" cy="5973936"/>
        </p:xfrm>
        <a:graphic>
          <a:graphicData uri="http://schemas.openxmlformats.org/drawingml/2006/table">
            <a:tbl>
              <a:tblPr firstRow="1" bandRow="1">
                <a:effectLst/>
                <a:tableStyleId>{5C22544A-7EE6-4342-B048-85BDC9FD1C3A}</a:tableStyleId>
              </a:tblPr>
              <a:tblGrid>
                <a:gridCol w="1476635">
                  <a:extLst>
                    <a:ext uri="{9D8B030D-6E8A-4147-A177-3AD203B41FA5}">
                      <a16:colId xmlns:a16="http://schemas.microsoft.com/office/drawing/2014/main" val="20000"/>
                    </a:ext>
                  </a:extLst>
                </a:gridCol>
                <a:gridCol w="1955833">
                  <a:extLst>
                    <a:ext uri="{9D8B030D-6E8A-4147-A177-3AD203B41FA5}">
                      <a16:colId xmlns:a16="http://schemas.microsoft.com/office/drawing/2014/main" val="20001"/>
                    </a:ext>
                  </a:extLst>
                </a:gridCol>
                <a:gridCol w="3489624">
                  <a:extLst>
                    <a:ext uri="{9D8B030D-6E8A-4147-A177-3AD203B41FA5}">
                      <a16:colId xmlns:a16="http://schemas.microsoft.com/office/drawing/2014/main" val="20002"/>
                    </a:ext>
                  </a:extLst>
                </a:gridCol>
                <a:gridCol w="1736134">
                  <a:extLst>
                    <a:ext uri="{9D8B030D-6E8A-4147-A177-3AD203B41FA5}">
                      <a16:colId xmlns:a16="http://schemas.microsoft.com/office/drawing/2014/main" val="20003"/>
                    </a:ext>
                  </a:extLst>
                </a:gridCol>
              </a:tblGrid>
              <a:tr h="336945">
                <a:tc gridSpan="2">
                  <a:txBody>
                    <a:bodyPr/>
                    <a:lstStyle/>
                    <a:p>
                      <a:pPr lvl="0" algn="ctr"/>
                      <a:r>
                        <a:rPr lang="en-GB" sz="1800" dirty="0">
                          <a:solidFill>
                            <a:schemeClr val="tx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a:p>
                  </a:txBody>
                  <a:tcPr/>
                </a:tc>
                <a:tc rowSpan="5" gridSpan="2">
                  <a:txBody>
                    <a:bodyPr/>
                    <a:lstStyle/>
                    <a:p>
                      <a:pPr lvl="0"/>
                      <a:r>
                        <a:rPr lang="en-GB" sz="1800" dirty="0">
                          <a:solidFill>
                            <a:schemeClr val="tx1"/>
                          </a:solidFill>
                          <a:latin typeface="Century Gothic" pitchFamily="34"/>
                        </a:rPr>
                        <a:t>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5" hMerge="1">
                  <a:txBody>
                    <a:bodyPr/>
                    <a:lstStyle/>
                    <a:p>
                      <a:pPr lvl="0" algn="ctr"/>
                      <a:endParaRPr lang="en-GB" sz="1800" dirty="0">
                        <a:solidFill>
                          <a:schemeClr val="tx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21583">
                <a:tc>
                  <a:txBody>
                    <a:bodyPr/>
                    <a:lstStyle/>
                    <a:p>
                      <a:r>
                        <a:rPr lang="en-GB" sz="1200" dirty="0">
                          <a:latin typeface="Century Gothic" pitchFamily="34" charset="0"/>
                        </a:rPr>
                        <a:t>Ceremony</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Century Gothic" pitchFamily="34" charset="0"/>
                          <a:ea typeface="+mn-ea"/>
                          <a:cs typeface="+mn-cs"/>
                        </a:rPr>
                        <a:t>An act carried out in a certain way according to certain rules.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hMerge="1"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1614">
                <a:tc>
                  <a:txBody>
                    <a:bodyPr/>
                    <a:lstStyle/>
                    <a:p>
                      <a:r>
                        <a:rPr lang="en-GB" sz="1200" dirty="0">
                          <a:latin typeface="Century Gothic" pitchFamily="34" charset="0"/>
                        </a:rPr>
                        <a:t>Symbol</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Century Gothic" pitchFamily="34" charset="0"/>
                        </a:rPr>
                        <a:t>When something stands for something else.</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880324">
                <a:tc>
                  <a:txBody>
                    <a:bodyPr/>
                    <a:lstStyle/>
                    <a:p>
                      <a:r>
                        <a:rPr lang="en-GB" sz="1200" dirty="0">
                          <a:latin typeface="Century Gothic" pitchFamily="34" charset="0"/>
                        </a:rPr>
                        <a:t>Hindus:</a:t>
                      </a:r>
                    </a:p>
                    <a:p>
                      <a:pPr marL="171450" indent="-171450">
                        <a:buFont typeface="Arial" pitchFamily="34" charset="0"/>
                        <a:buChar char="•"/>
                      </a:pPr>
                      <a:r>
                        <a:rPr lang="en-GB" sz="1200" dirty="0">
                          <a:latin typeface="Century Gothic" pitchFamily="34" charset="0"/>
                        </a:rPr>
                        <a:t>Sacred thread ceremony</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Century Gothic" pitchFamily="34" charset="0"/>
                        </a:rPr>
                        <a:t>A ceremony for boys to show that they are considered to be an adult.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3"/>
                  </a:ext>
                </a:extLst>
              </a:tr>
              <a:tr h="352490">
                <a:tc rowSpan="2">
                  <a:txBody>
                    <a:bodyPr/>
                    <a:lstStyle/>
                    <a:p>
                      <a:r>
                        <a:rPr lang="en-GB" sz="1200" dirty="0">
                          <a:latin typeface="Century Gothic" pitchFamily="34" charset="0"/>
                        </a:rPr>
                        <a:t>Jews:</a:t>
                      </a:r>
                    </a:p>
                    <a:p>
                      <a:pPr marL="171450" indent="-171450">
                        <a:buFont typeface="Arial" pitchFamily="34" charset="0"/>
                        <a:buChar char="•"/>
                      </a:pPr>
                      <a:r>
                        <a:rPr lang="en-GB" sz="1200" dirty="0">
                          <a:latin typeface="Century Gothic" pitchFamily="34" charset="0"/>
                        </a:rPr>
                        <a:t>Bar/bat </a:t>
                      </a:r>
                      <a:r>
                        <a:rPr lang="en-GB" sz="1200" dirty="0" err="1">
                          <a:latin typeface="Century Gothic" pitchFamily="34" charset="0"/>
                        </a:rPr>
                        <a:t>mitzah</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Century Gothic" pitchFamily="34" charset="0"/>
                        </a:rPr>
                        <a:t>A ceremony for boys and girls to show that they are considered to be an adult.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4"/>
                  </a:ext>
                </a:extLst>
              </a:tr>
              <a:tr h="470448">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latin typeface="Century Gothic" panose="020B0502020202020204" pitchFamily="34" charset="0"/>
                        </a:rPr>
                        <a:t>Sticky Knowledge-How</a:t>
                      </a:r>
                      <a:r>
                        <a:rPr lang="en-GB" sz="1600" b="1" baseline="0" dirty="0">
                          <a:solidFill>
                            <a:schemeClr val="tx1"/>
                          </a:solidFill>
                          <a:latin typeface="Century Gothic" panose="020B0502020202020204" pitchFamily="34" charset="0"/>
                        </a:rPr>
                        <a:t> and why do people mark the significant events of life?</a:t>
                      </a:r>
                      <a:endParaRPr lang="en-GB" sz="1100" b="1" baseline="0" dirty="0">
                        <a:solidFill>
                          <a:schemeClr val="tx1"/>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5"/>
                  </a:ext>
                </a:extLst>
              </a:tr>
              <a:tr h="338465">
                <a:tc rowSpan="3">
                  <a:txBody>
                    <a:bodyPr/>
                    <a:lstStyle/>
                    <a:p>
                      <a:r>
                        <a:rPr lang="en-GB" sz="1200" dirty="0">
                          <a:latin typeface="Century Gothic" pitchFamily="34" charset="0"/>
                        </a:rPr>
                        <a:t>Christians:</a:t>
                      </a:r>
                    </a:p>
                    <a:p>
                      <a:pPr marL="171450" indent="-171450">
                        <a:buFont typeface="Arial" pitchFamily="34" charset="0"/>
                        <a:buChar char="•"/>
                      </a:pPr>
                      <a:r>
                        <a:rPr lang="en-GB" sz="1200" dirty="0">
                          <a:latin typeface="Century Gothic" pitchFamily="34" charset="0"/>
                        </a:rPr>
                        <a:t>Baptism</a:t>
                      </a:r>
                    </a:p>
                    <a:p>
                      <a:pPr marL="171450" indent="-171450">
                        <a:buFont typeface="Arial" pitchFamily="34" charset="0"/>
                        <a:buChar char="•"/>
                      </a:pPr>
                      <a:r>
                        <a:rPr lang="en-GB" sz="1200" dirty="0">
                          <a:latin typeface="Century Gothic" pitchFamily="34" charset="0"/>
                        </a:rPr>
                        <a:t>First Confession</a:t>
                      </a:r>
                    </a:p>
                    <a:p>
                      <a:pPr marL="171450" indent="-171450">
                        <a:buFont typeface="Arial" pitchFamily="34" charset="0"/>
                        <a:buChar char="•"/>
                      </a:pPr>
                      <a:r>
                        <a:rPr lang="en-GB" sz="1200" dirty="0">
                          <a:latin typeface="Century Gothic" pitchFamily="34" charset="0"/>
                        </a:rPr>
                        <a:t>First Communion</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3">
                  <a:txBody>
                    <a:bodyPr/>
                    <a:lstStyle/>
                    <a:p>
                      <a:r>
                        <a:rPr lang="en-GB" sz="1200" dirty="0">
                          <a:solidFill>
                            <a:schemeClr val="tx1"/>
                          </a:solidFill>
                          <a:latin typeface="Century Gothic" pitchFamily="34" charset="0"/>
                        </a:rPr>
                        <a:t>A</a:t>
                      </a:r>
                      <a:r>
                        <a:rPr lang="en-GB" sz="1200" baseline="0" dirty="0">
                          <a:solidFill>
                            <a:schemeClr val="tx1"/>
                          </a:solidFill>
                          <a:latin typeface="Century Gothic" pitchFamily="34" charset="0"/>
                        </a:rPr>
                        <a:t> ceremony:   </a:t>
                      </a:r>
                    </a:p>
                    <a:p>
                      <a:pPr marL="171450" indent="-171450">
                        <a:buFont typeface="Arial" pitchFamily="34" charset="0"/>
                        <a:buChar char="•"/>
                      </a:pPr>
                      <a:r>
                        <a:rPr lang="en-GB" sz="1200" baseline="0" dirty="0">
                          <a:solidFill>
                            <a:schemeClr val="tx1"/>
                          </a:solidFill>
                          <a:latin typeface="Century Gothic" pitchFamily="34" charset="0"/>
                        </a:rPr>
                        <a:t>that welcomes children/adults to the Christian church.</a:t>
                      </a:r>
                    </a:p>
                    <a:p>
                      <a:pPr marL="171450" indent="-171450">
                        <a:buFont typeface="Arial" pitchFamily="34" charset="0"/>
                        <a:buChar char="•"/>
                      </a:pPr>
                      <a:r>
                        <a:rPr lang="en-GB" sz="1200" baseline="0" dirty="0">
                          <a:solidFill>
                            <a:schemeClr val="tx1"/>
                          </a:solidFill>
                          <a:latin typeface="Century Gothic" pitchFamily="34" charset="0"/>
                        </a:rPr>
                        <a:t>where children say sorry to God.</a:t>
                      </a:r>
                    </a:p>
                    <a:p>
                      <a:pPr marL="171450" indent="-171450">
                        <a:buFont typeface="Arial" pitchFamily="34" charset="0"/>
                        <a:buChar char="•"/>
                      </a:pPr>
                      <a:r>
                        <a:rPr lang="en-GB" sz="1200" baseline="0" dirty="0">
                          <a:solidFill>
                            <a:schemeClr val="tx1"/>
                          </a:solidFill>
                          <a:latin typeface="Century Gothic" pitchFamily="34" charset="0"/>
                        </a:rPr>
                        <a:t>where children receive the Eucharist for the first time. </a:t>
                      </a: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r h="900752">
                <a:tc vMerge="1">
                  <a:txBody>
                    <a:bodyPr/>
                    <a:lstStyle/>
                    <a:p>
                      <a:endParaRPr lang="en-US"/>
                    </a:p>
                  </a:txBody>
                  <a:tcPr/>
                </a:tc>
                <a:tc vMerge="1">
                  <a:txBody>
                    <a:bodyPr/>
                    <a:lstStyle/>
                    <a:p>
                      <a:endParaRPr lang="en-US"/>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200" b="0" i="0" dirty="0">
                          <a:solidFill>
                            <a:schemeClr val="tx1"/>
                          </a:solidFill>
                          <a:latin typeface="Century Gothic" pitchFamily="34"/>
                        </a:rPr>
                        <a:t>Each religion has their own set of life events that they mark. </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200" b="0" i="0" dirty="0">
                          <a:solidFill>
                            <a:schemeClr val="tx1"/>
                          </a:solidFill>
                          <a:latin typeface="Century Gothic" pitchFamily="34"/>
                        </a:rPr>
                        <a:t>People believe that their life is a journey where they mark various events</a:t>
                      </a: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3">
                  <a:txBody>
                    <a:bodyPr/>
                    <a:lstStyle/>
                    <a:p>
                      <a:endParaRPr lang="en-US"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491319">
                <a:tc vMerge="1">
                  <a:txBody>
                    <a:bodyPr/>
                    <a:lstStyle/>
                    <a:p>
                      <a:endParaRPr lang="en-US"/>
                    </a:p>
                  </a:txBody>
                  <a:tcPr/>
                </a:tc>
                <a:tc vMerge="1">
                  <a:txBody>
                    <a:bodyPr/>
                    <a:lstStyle/>
                    <a:p>
                      <a:endParaRPr lang="en-US"/>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dirty="0">
                          <a:solidFill>
                            <a:schemeClr val="tx1"/>
                          </a:solidFill>
                          <a:latin typeface="Century Gothic" pitchFamily="34"/>
                        </a:rPr>
                        <a:t>A</a:t>
                      </a:r>
                      <a:r>
                        <a:rPr lang="en-GB" sz="1200" b="0" baseline="0" dirty="0">
                          <a:solidFill>
                            <a:schemeClr val="tx1"/>
                          </a:solidFill>
                          <a:latin typeface="Century Gothic" pitchFamily="34"/>
                        </a:rPr>
                        <a:t> variety of symbols are used to mark these special events.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baseline="0" dirty="0">
                          <a:solidFill>
                            <a:schemeClr val="tx1"/>
                          </a:solidFill>
                          <a:latin typeface="Century Gothic" pitchFamily="34"/>
                        </a:rPr>
                        <a:t>These special events are carried out in a certain way and follow certain rules.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baseline="0" dirty="0">
                          <a:solidFill>
                            <a:schemeClr val="tx1"/>
                          </a:solidFill>
                          <a:latin typeface="Century Gothic" pitchFamily="34"/>
                        </a:rPr>
                        <a:t>These ceremonies are regarded as being important milestones in people’s lives.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baseline="0" dirty="0">
                          <a:solidFill>
                            <a:schemeClr val="tx1"/>
                          </a:solidFill>
                          <a:latin typeface="Century Gothic" pitchFamily="34"/>
                        </a:rPr>
                        <a:t>They are celebrated with family, friends and the community. </a:t>
                      </a:r>
                      <a:endParaRPr lang="en-GB" sz="12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08"/>
                  </a:ext>
                </a:extLst>
              </a:tr>
              <a:tr h="1008116">
                <a:tc>
                  <a:txBody>
                    <a:bodyPr/>
                    <a:lstStyle/>
                    <a:p>
                      <a:r>
                        <a:rPr lang="en-GB" sz="1200" dirty="0">
                          <a:latin typeface="Century Gothic" pitchFamily="34" charset="0"/>
                        </a:rPr>
                        <a:t>Humanists:</a:t>
                      </a:r>
                    </a:p>
                    <a:p>
                      <a:pPr marL="171450" indent="-171450">
                        <a:buFont typeface="Arial" pitchFamily="34" charset="0"/>
                        <a:buChar char="•"/>
                      </a:pPr>
                      <a:r>
                        <a:rPr lang="en-GB" sz="1200" dirty="0">
                          <a:latin typeface="Century Gothic" pitchFamily="34" charset="0"/>
                        </a:rPr>
                        <a:t>Naming</a:t>
                      </a:r>
                    </a:p>
                    <a:p>
                      <a:pPr marL="171450" indent="-171450">
                        <a:buFont typeface="Arial" pitchFamily="34" charset="0"/>
                        <a:buChar char="•"/>
                      </a:pPr>
                      <a:r>
                        <a:rPr lang="en-GB" sz="1200" dirty="0">
                          <a:latin typeface="Century Gothic" pitchFamily="34" charset="0"/>
                        </a:rPr>
                        <a:t>Wedding</a:t>
                      </a:r>
                    </a:p>
                    <a:p>
                      <a:pPr marL="171450" indent="-171450">
                        <a:buFont typeface="Arial" pitchFamily="34" charset="0"/>
                        <a:buChar char="•"/>
                      </a:pPr>
                      <a:r>
                        <a:rPr lang="en-GB" sz="1200" dirty="0">
                          <a:latin typeface="Century Gothic" pitchFamily="34" charset="0"/>
                        </a:rPr>
                        <a:t>Funeral</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GB" sz="1200" dirty="0">
                          <a:latin typeface="Century Gothic" pitchFamily="34" charset="0"/>
                        </a:rPr>
                        <a:t>Ceremonies</a:t>
                      </a:r>
                      <a:r>
                        <a:rPr lang="en-GB" sz="1200" baseline="0" dirty="0">
                          <a:latin typeface="Century Gothic" pitchFamily="34" charset="0"/>
                        </a:rPr>
                        <a:t> that mark a major life event. </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9"/>
                  </a:ext>
                </a:extLst>
              </a:tr>
            </a:tbl>
          </a:graphicData>
        </a:graphic>
      </p:graphicFrame>
      <p:sp>
        <p:nvSpPr>
          <p:cNvPr id="4" name="Rectangle 3"/>
          <p:cNvSpPr/>
          <p:nvPr/>
        </p:nvSpPr>
        <p:spPr>
          <a:xfrm>
            <a:off x="583324" y="173449"/>
            <a:ext cx="7882759" cy="523220"/>
          </a:xfrm>
          <a:prstGeom prst="rect">
            <a:avLst/>
          </a:prstGeom>
        </p:spPr>
        <p:txBody>
          <a:bodyPr wrap="square">
            <a:spAutoFit/>
          </a:bodyPr>
          <a:lstStyle/>
          <a:p>
            <a:pPr algn="ctr"/>
            <a:r>
              <a:rPr lang="en-GB" sz="2800" b="1" dirty="0">
                <a:solidFill>
                  <a:srgbClr val="FFC000"/>
                </a:solidFill>
                <a:latin typeface="Century Gothic" pitchFamily="34" charset="0"/>
              </a:rPr>
              <a:t>Thematic : LKS2 Knowledge Mat </a:t>
            </a:r>
            <a:r>
              <a:rPr lang="en-GB" sz="1200" b="1" dirty="0">
                <a:solidFill>
                  <a:srgbClr val="FFC000"/>
                </a:solidFill>
                <a:latin typeface="Century Gothic" pitchFamily="34" charset="0"/>
              </a:rPr>
              <a:t>(L2.11 Y4)</a:t>
            </a:r>
            <a:endParaRPr lang="en-US" sz="1200" b="1" dirty="0">
              <a:solidFill>
                <a:srgbClr val="FFC000"/>
              </a:solidFill>
              <a:latin typeface="Century Gothic"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808009" y="696669"/>
            <a:ext cx="2362200" cy="1371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620373" y="696669"/>
            <a:ext cx="2332558" cy="133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808009" y="2183642"/>
            <a:ext cx="2362200" cy="1170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620373" y="2159293"/>
            <a:ext cx="2332558"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185119" y="4003841"/>
            <a:ext cx="1242875" cy="1250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34573" y="5254388"/>
            <a:ext cx="1208276" cy="1341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68572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6634562"/>
              </p:ext>
            </p:extLst>
          </p:nvPr>
        </p:nvGraphicFramePr>
        <p:xfrm>
          <a:off x="297574" y="675209"/>
          <a:ext cx="8658226" cy="5758533"/>
        </p:xfrm>
        <a:graphic>
          <a:graphicData uri="http://schemas.openxmlformats.org/drawingml/2006/table">
            <a:tbl>
              <a:tblPr firstRow="1" bandRow="1">
                <a:effectLst/>
                <a:tableStyleId>{5C22544A-7EE6-4342-B048-85BDC9FD1C3A}</a:tableStyleId>
              </a:tblPr>
              <a:tblGrid>
                <a:gridCol w="1531226">
                  <a:extLst>
                    <a:ext uri="{9D8B030D-6E8A-4147-A177-3AD203B41FA5}">
                      <a16:colId xmlns:a16="http://schemas.microsoft.com/office/drawing/2014/main" val="20000"/>
                    </a:ext>
                  </a:extLst>
                </a:gridCol>
                <a:gridCol w="1901242">
                  <a:extLst>
                    <a:ext uri="{9D8B030D-6E8A-4147-A177-3AD203B41FA5}">
                      <a16:colId xmlns:a16="http://schemas.microsoft.com/office/drawing/2014/main" val="20001"/>
                    </a:ext>
                  </a:extLst>
                </a:gridCol>
                <a:gridCol w="3489624">
                  <a:extLst>
                    <a:ext uri="{9D8B030D-6E8A-4147-A177-3AD203B41FA5}">
                      <a16:colId xmlns:a16="http://schemas.microsoft.com/office/drawing/2014/main" val="20002"/>
                    </a:ext>
                  </a:extLst>
                </a:gridCol>
                <a:gridCol w="1736134">
                  <a:extLst>
                    <a:ext uri="{9D8B030D-6E8A-4147-A177-3AD203B41FA5}">
                      <a16:colId xmlns:a16="http://schemas.microsoft.com/office/drawing/2014/main" val="20003"/>
                    </a:ext>
                  </a:extLst>
                </a:gridCol>
              </a:tblGrid>
              <a:tr h="336945">
                <a:tc gridSpan="2">
                  <a:txBody>
                    <a:bodyPr/>
                    <a:lstStyle/>
                    <a:p>
                      <a:pPr lvl="0" algn="ctr"/>
                      <a:r>
                        <a:rPr lang="en-GB" sz="1800" dirty="0">
                          <a:solidFill>
                            <a:schemeClr val="tx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a:p>
                  </a:txBody>
                  <a:tcPr/>
                </a:tc>
                <a:tc rowSpan="4" gridSpan="2">
                  <a:txBody>
                    <a:bodyPr/>
                    <a:lstStyle/>
                    <a:p>
                      <a:pPr lvl="0"/>
                      <a:r>
                        <a:rPr lang="en-GB" sz="1800" dirty="0">
                          <a:solidFill>
                            <a:schemeClr val="tx1"/>
                          </a:solidFill>
                          <a:latin typeface="Century Gothic" pitchFamily="34"/>
                        </a:rPr>
                        <a:t>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rowSpan="4" hMerge="1">
                  <a:txBody>
                    <a:bodyPr/>
                    <a:lstStyle/>
                    <a:p>
                      <a:pPr lvl="0" algn="ctr"/>
                      <a:endParaRPr lang="en-GB" sz="1800" dirty="0">
                        <a:solidFill>
                          <a:schemeClr val="tx1"/>
                        </a:solidFill>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21583">
                <a:tc>
                  <a:txBody>
                    <a:bodyPr/>
                    <a:lstStyle/>
                    <a:p>
                      <a:r>
                        <a:rPr lang="en-GB" sz="1200" dirty="0">
                          <a:latin typeface="Century Gothic" pitchFamily="34" charset="0"/>
                        </a:rPr>
                        <a:t>Moral code</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Century Gothic" pitchFamily="34" charset="0"/>
                          <a:ea typeface="+mn-ea"/>
                          <a:cs typeface="+mn-cs"/>
                        </a:rPr>
                        <a:t>A consistent set of rules that explain how to be righteous.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hMerge="1"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816675">
                <a:tc>
                  <a:txBody>
                    <a:bodyPr/>
                    <a:lstStyle/>
                    <a:p>
                      <a:r>
                        <a:rPr lang="en-GB" sz="1200" dirty="0">
                          <a:latin typeface="Century Gothic" pitchFamily="34" charset="0"/>
                        </a:rPr>
                        <a:t>Christian</a:t>
                      </a:r>
                      <a:r>
                        <a:rPr lang="en-GB" sz="1200" baseline="0" dirty="0">
                          <a:latin typeface="Century Gothic" pitchFamily="34" charset="0"/>
                        </a:rPr>
                        <a:t> code</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Century Gothic" pitchFamily="34" charset="0"/>
                        </a:rPr>
                        <a:t>A set of rules defined by Jesus. These explain how he wants people to behave.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269945">
                <a:tc rowSpan="2">
                  <a:txBody>
                    <a:bodyPr/>
                    <a:lstStyle/>
                    <a:p>
                      <a:r>
                        <a:rPr lang="en-GB" sz="1200" dirty="0">
                          <a:latin typeface="Century Gothic" pitchFamily="34" charset="0"/>
                        </a:rPr>
                        <a:t>Humanist</a:t>
                      </a:r>
                      <a:r>
                        <a:rPr lang="en-GB" sz="1200" baseline="0" dirty="0">
                          <a:latin typeface="Century Gothic" pitchFamily="34" charset="0"/>
                        </a:rPr>
                        <a:t> code</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Century Gothic" pitchFamily="34" charset="0"/>
                        </a:rPr>
                        <a:t>Humanists</a:t>
                      </a:r>
                      <a:r>
                        <a:rPr lang="en-GB" sz="1200" b="0" baseline="0" dirty="0">
                          <a:solidFill>
                            <a:schemeClr val="tx1"/>
                          </a:solidFill>
                          <a:latin typeface="Century Gothic" pitchFamily="34" charset="0"/>
                        </a:rPr>
                        <a:t> believe that they should live by the moral code. </a:t>
                      </a:r>
                      <a:endParaRPr lang="en-GB" sz="12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3"/>
                  </a:ext>
                </a:extLst>
              </a:tr>
              <a:tr h="462473">
                <a:tc vMerge="1">
                  <a:txBody>
                    <a:bodyPr/>
                    <a:lstStyle/>
                    <a:p>
                      <a:endParaRPr lang="en-US"/>
                    </a:p>
                  </a:txBody>
                  <a:tcPr/>
                </a:tc>
                <a:tc vMerge="1">
                  <a:txBody>
                    <a:bodyPr/>
                    <a:lstStyle/>
                    <a:p>
                      <a:endParaRPr lang="en-US"/>
                    </a:p>
                  </a:txBody>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latin typeface="Century Gothic" panose="020B0502020202020204" pitchFamily="34" charset="0"/>
                        </a:rPr>
                        <a:t>Sticky Knowledge-What</a:t>
                      </a:r>
                      <a:r>
                        <a:rPr lang="en-GB" sz="1600" b="1" baseline="0" dirty="0">
                          <a:solidFill>
                            <a:schemeClr val="tx1"/>
                          </a:solidFill>
                          <a:latin typeface="Century Gothic" panose="020B0502020202020204" pitchFamily="34" charset="0"/>
                        </a:rPr>
                        <a:t> matters most to Humanists and Christians?</a:t>
                      </a:r>
                      <a:endParaRPr lang="en-GB" sz="1100" b="1" baseline="0" dirty="0">
                        <a:solidFill>
                          <a:schemeClr val="tx1"/>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latin typeface="Century Gothic" pitchFamily="34" charset="0"/>
                        </a:rPr>
                        <a:t>Exciting Books</a:t>
                      </a:r>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4"/>
                  </a:ext>
                </a:extLst>
              </a:tr>
              <a:tr h="170339">
                <a:tc rowSpan="2">
                  <a:txBody>
                    <a:bodyPr/>
                    <a:lstStyle/>
                    <a:p>
                      <a:r>
                        <a:rPr lang="en-GB" sz="1200" dirty="0">
                          <a:latin typeface="Century Gothic" pitchFamily="34" charset="0"/>
                        </a:rPr>
                        <a:t>The Fall</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lvl="0"/>
                      <a:r>
                        <a:rPr lang="en-GB" sz="1200" dirty="0">
                          <a:solidFill>
                            <a:schemeClr val="tx1"/>
                          </a:solidFill>
                          <a:latin typeface="Century Gothic" pitchFamily="34" charset="0"/>
                        </a:rPr>
                        <a:t>You can find this in the Bible,</a:t>
                      </a:r>
                      <a:r>
                        <a:rPr lang="en-GB" sz="1200" baseline="0" dirty="0">
                          <a:solidFill>
                            <a:schemeClr val="tx1"/>
                          </a:solidFill>
                          <a:latin typeface="Century Gothic" pitchFamily="34" charset="0"/>
                        </a:rPr>
                        <a:t> Genesis 3.</a:t>
                      </a:r>
                      <a:endParaRPr lang="en-GB" sz="12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97804">
                <a:tc vMerge="1">
                  <a:txBody>
                    <a:bodyPr/>
                    <a:lstStyle/>
                    <a:p>
                      <a:endParaRPr lang="en-US"/>
                    </a:p>
                  </a:txBody>
                  <a:tcPr/>
                </a:tc>
                <a:tc vMerge="1">
                  <a:txBody>
                    <a:bodyPr/>
                    <a:lstStyle/>
                    <a:p>
                      <a:endParaRPr lang="en-US"/>
                    </a:p>
                  </a:txBody>
                  <a:tcPr/>
                </a:tc>
                <a:tc rowSpan="2">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i="0" dirty="0">
                          <a:solidFill>
                            <a:schemeClr val="tx1"/>
                          </a:solidFill>
                          <a:latin typeface="Century Gothic" pitchFamily="34"/>
                        </a:rPr>
                        <a:t>Christians</a:t>
                      </a:r>
                      <a:r>
                        <a:rPr lang="en-GB" sz="1100" b="0" i="0" baseline="0" dirty="0">
                          <a:solidFill>
                            <a:schemeClr val="tx1"/>
                          </a:solidFill>
                          <a:latin typeface="Century Gothic" pitchFamily="34"/>
                        </a:rPr>
                        <a:t> believe that humans were made in the image of God and also sinful. </a:t>
                      </a:r>
                      <a:endParaRPr lang="en-GB" sz="1100" b="0" i="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4">
                  <a:txBody>
                    <a:bodyPr/>
                    <a:lstStyle/>
                    <a:p>
                      <a:endParaRPr lang="en-US" dirty="0"/>
                    </a:p>
                  </a:txBody>
                  <a:tcPr marT="45709" marB="45709">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134458">
                <a:tc rowSpan="2">
                  <a:txBody>
                    <a:bodyPr/>
                    <a:lstStyle/>
                    <a:p>
                      <a:r>
                        <a:rPr lang="en-GB" sz="1200" dirty="0">
                          <a:latin typeface="Century Gothic" pitchFamily="34" charset="0"/>
                        </a:rPr>
                        <a:t>Good</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r>
                        <a:rPr lang="en-GB" sz="1200" dirty="0">
                          <a:solidFill>
                            <a:schemeClr val="tx1"/>
                          </a:solidFill>
                          <a:latin typeface="Century Gothic" pitchFamily="34" charset="0"/>
                        </a:rPr>
                        <a:t>Being morally right by following the rules. </a:t>
                      </a:r>
                      <a:endParaRPr lang="en-US" sz="12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7"/>
                  </a:ext>
                </a:extLst>
              </a:tr>
              <a:tr h="846162">
                <a:tc vMerge="1">
                  <a:txBody>
                    <a:bodyPr/>
                    <a:lstStyle/>
                    <a:p>
                      <a:endParaRPr lang="en-US"/>
                    </a:p>
                  </a:txBody>
                  <a:tcPr/>
                </a:tc>
                <a:tc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Humanists believe that people should work out their own way of being good without</a:t>
                      </a:r>
                      <a:r>
                        <a:rPr lang="en-GB" sz="1100" b="0" baseline="0" dirty="0">
                          <a:solidFill>
                            <a:schemeClr val="tx1"/>
                          </a:solidFill>
                          <a:latin typeface="Century Gothic" pitchFamily="34"/>
                        </a:rPr>
                        <a:t> reference to any divine being; they say people can be good without god.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08"/>
                  </a:ext>
                </a:extLst>
              </a:tr>
              <a:tr h="1458492">
                <a:tc>
                  <a:txBody>
                    <a:bodyPr/>
                    <a:lstStyle/>
                    <a:p>
                      <a:r>
                        <a:rPr lang="en-GB" sz="1200" dirty="0">
                          <a:latin typeface="Century Gothic" pitchFamily="34" charset="0"/>
                        </a:rPr>
                        <a:t>Bad</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GB" sz="1200" dirty="0">
                          <a:solidFill>
                            <a:schemeClr val="tx1"/>
                          </a:solidFill>
                          <a:latin typeface="Century Gothic" pitchFamily="34" charset="0"/>
                        </a:rPr>
                        <a:t>Being morally wrong by not following the rules. </a:t>
                      </a:r>
                      <a:endParaRPr lang="en-US" sz="12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0" dirty="0">
                          <a:solidFill>
                            <a:schemeClr val="tx1"/>
                          </a:solidFill>
                          <a:latin typeface="Century Gothic" pitchFamily="34"/>
                        </a:rPr>
                        <a:t>Thinking</a:t>
                      </a:r>
                      <a:r>
                        <a:rPr lang="en-GB" sz="1100" b="0" baseline="0" dirty="0">
                          <a:solidFill>
                            <a:schemeClr val="tx1"/>
                          </a:solidFill>
                          <a:latin typeface="Century Gothic" pitchFamily="34"/>
                        </a:rPr>
                        <a:t> time:</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0" baseline="0" dirty="0">
                          <a:solidFill>
                            <a:schemeClr val="tx1"/>
                          </a:solidFill>
                          <a:latin typeface="Century Gothic" pitchFamily="34"/>
                        </a:rPr>
                        <a:t>What matters the most?</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0" baseline="0" dirty="0">
                          <a:solidFill>
                            <a:schemeClr val="tx1"/>
                          </a:solidFill>
                          <a:latin typeface="Century Gothic" pitchFamily="34"/>
                        </a:rPr>
                        <a:t>What would you include in your list?</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0" baseline="0" dirty="0">
                          <a:solidFill>
                            <a:schemeClr val="tx1"/>
                          </a:solidFill>
                          <a:latin typeface="Century Gothic" pitchFamily="34"/>
                        </a:rPr>
                        <a:t>Is peace more valuable than money?</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0" baseline="0" dirty="0">
                          <a:solidFill>
                            <a:schemeClr val="tx1"/>
                          </a:solidFill>
                          <a:latin typeface="Century Gothic" pitchFamily="34"/>
                        </a:rPr>
                        <a:t>Is love more important than freedom?</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0" baseline="0" dirty="0">
                          <a:solidFill>
                            <a:schemeClr val="tx1"/>
                          </a:solidFill>
                          <a:latin typeface="Century Gothic" pitchFamily="34"/>
                        </a:rPr>
                        <a:t>Is thinking bad thoughts as bad as acting on them?</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a:p>
                  </a:txBody>
                  <a:tcPr/>
                </a:tc>
                <a:extLst>
                  <a:ext uri="{0D108BD9-81ED-4DB2-BD59-A6C34878D82A}">
                    <a16:rowId xmlns:a16="http://schemas.microsoft.com/office/drawing/2014/main" val="10009"/>
                  </a:ext>
                </a:extLst>
              </a:tr>
            </a:tbl>
          </a:graphicData>
        </a:graphic>
      </p:graphicFrame>
      <p:sp>
        <p:nvSpPr>
          <p:cNvPr id="4" name="Rectangle 3"/>
          <p:cNvSpPr/>
          <p:nvPr/>
        </p:nvSpPr>
        <p:spPr>
          <a:xfrm>
            <a:off x="583324" y="173449"/>
            <a:ext cx="7882759" cy="523220"/>
          </a:xfrm>
          <a:prstGeom prst="rect">
            <a:avLst/>
          </a:prstGeom>
        </p:spPr>
        <p:txBody>
          <a:bodyPr wrap="square">
            <a:spAutoFit/>
          </a:bodyPr>
          <a:lstStyle/>
          <a:p>
            <a:pPr algn="ctr"/>
            <a:r>
              <a:rPr lang="en-GB" sz="2800" b="1" dirty="0">
                <a:solidFill>
                  <a:srgbClr val="FFC000"/>
                </a:solidFill>
                <a:latin typeface="Century Gothic" pitchFamily="34" charset="0"/>
              </a:rPr>
              <a:t>Thematic : UKS2 Knowledge Mat </a:t>
            </a:r>
            <a:r>
              <a:rPr lang="en-GB" sz="1200" b="1" dirty="0">
                <a:solidFill>
                  <a:srgbClr val="FFC000"/>
                </a:solidFill>
                <a:latin typeface="Century Gothic" pitchFamily="34" charset="0"/>
              </a:rPr>
              <a:t>(U2.10 Y5)</a:t>
            </a:r>
            <a:endParaRPr lang="en-US" sz="1200" b="1" dirty="0">
              <a:solidFill>
                <a:srgbClr val="FFC000"/>
              </a:solidFill>
              <a:latin typeface="Century Gothic"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833812" y="696669"/>
            <a:ext cx="1888534" cy="1254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524703" y="1955042"/>
            <a:ext cx="1924050" cy="75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448753" y="759654"/>
            <a:ext cx="2509640" cy="1683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310062" y="3879377"/>
            <a:ext cx="1524000"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80907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756255054"/>
              </p:ext>
            </p:extLst>
          </p:nvPr>
        </p:nvGraphicFramePr>
        <p:xfrm>
          <a:off x="306206" y="637061"/>
          <a:ext cx="8436993" cy="5913864"/>
        </p:xfrm>
        <a:graphic>
          <a:graphicData uri="http://schemas.openxmlformats.org/drawingml/2006/table">
            <a:tbl>
              <a:tblPr firstRow="1" bandRow="1">
                <a:effectLst/>
                <a:tableStyleId>{5C22544A-7EE6-4342-B048-85BDC9FD1C3A}</a:tableStyleId>
              </a:tblPr>
              <a:tblGrid>
                <a:gridCol w="1531226">
                  <a:extLst>
                    <a:ext uri="{9D8B030D-6E8A-4147-A177-3AD203B41FA5}">
                      <a16:colId xmlns:a16="http://schemas.microsoft.com/office/drawing/2014/main" val="20000"/>
                    </a:ext>
                  </a:extLst>
                </a:gridCol>
                <a:gridCol w="2529852">
                  <a:extLst>
                    <a:ext uri="{9D8B030D-6E8A-4147-A177-3AD203B41FA5}">
                      <a16:colId xmlns:a16="http://schemas.microsoft.com/office/drawing/2014/main" val="20001"/>
                    </a:ext>
                  </a:extLst>
                </a:gridCol>
                <a:gridCol w="4375915">
                  <a:extLst>
                    <a:ext uri="{9D8B030D-6E8A-4147-A177-3AD203B41FA5}">
                      <a16:colId xmlns:a16="http://schemas.microsoft.com/office/drawing/2014/main" val="20002"/>
                    </a:ext>
                  </a:extLst>
                </a:gridCol>
              </a:tblGrid>
              <a:tr h="336945">
                <a:tc gridSpan="2">
                  <a:txBody>
                    <a:bodyPr/>
                    <a:lstStyle/>
                    <a:p>
                      <a:pPr lvl="0" algn="ctr"/>
                      <a:r>
                        <a:rPr lang="en-GB" sz="1800" dirty="0">
                          <a:solidFill>
                            <a:schemeClr val="tx1"/>
                          </a:solidFill>
                          <a:latin typeface="Century Gothic" pitchFamily="34"/>
                        </a:rPr>
                        <a:t>Subject Specific Vocabulary</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a:p>
                  </a:txBody>
                  <a:tcPr/>
                </a:tc>
                <a:tc rowSpan="4">
                  <a:txBody>
                    <a:bodyPr/>
                    <a:lstStyle/>
                    <a:p>
                      <a:pPr lvl="0"/>
                      <a:r>
                        <a:rPr lang="en-GB" sz="1800" dirty="0">
                          <a:solidFill>
                            <a:schemeClr val="tx1"/>
                          </a:solidFill>
                          <a:latin typeface="Century Gothic" pitchFamily="34"/>
                        </a:rPr>
                        <a:t>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21583">
                <a:tc>
                  <a:txBody>
                    <a:bodyPr/>
                    <a:lstStyle/>
                    <a:p>
                      <a:r>
                        <a:rPr lang="en-GB" sz="1200" dirty="0">
                          <a:latin typeface="Century Gothic" pitchFamily="34" charset="0"/>
                        </a:rPr>
                        <a:t>Jewish Scriptures</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Century Gothic" pitchFamily="34" charset="0"/>
                          <a:ea typeface="+mn-ea"/>
                          <a:cs typeface="+mn-cs"/>
                        </a:rPr>
                        <a:t>The Jewish Bible is made up of three books; Torah, </a:t>
                      </a:r>
                      <a:r>
                        <a:rPr kumimoji="0" lang="en-GB" sz="1200" b="0" i="0" u="none" strike="noStrike" kern="1200" cap="none" spc="0" normalizeH="0" baseline="0" noProof="0" dirty="0" err="1">
                          <a:ln>
                            <a:noFill/>
                          </a:ln>
                          <a:solidFill>
                            <a:schemeClr val="tx1"/>
                          </a:solidFill>
                          <a:effectLst/>
                          <a:uLnTx/>
                          <a:uFillTx/>
                          <a:latin typeface="Century Gothic" pitchFamily="34" charset="0"/>
                          <a:ea typeface="+mn-ea"/>
                          <a:cs typeface="+mn-cs"/>
                        </a:rPr>
                        <a:t>Nevi’im</a:t>
                      </a:r>
                      <a:r>
                        <a:rPr kumimoji="0" lang="en-GB" sz="1200" b="0" i="0" u="none" strike="noStrike" kern="1200" cap="none" spc="0" normalizeH="0" baseline="0" noProof="0" dirty="0">
                          <a:ln>
                            <a:noFill/>
                          </a:ln>
                          <a:solidFill>
                            <a:schemeClr val="tx1"/>
                          </a:solidFill>
                          <a:effectLst/>
                          <a:uLnTx/>
                          <a:uFillTx/>
                          <a:latin typeface="Century Gothic" pitchFamily="34" charset="0"/>
                          <a:ea typeface="+mn-ea"/>
                          <a:cs typeface="+mn-cs"/>
                        </a:rPr>
                        <a:t> and </a:t>
                      </a:r>
                      <a:r>
                        <a:rPr kumimoji="0" lang="en-GB" sz="1200" b="0" i="0" u="none" strike="noStrike" kern="1200" cap="none" spc="0" normalizeH="0" baseline="0" noProof="0" dirty="0" err="1">
                          <a:ln>
                            <a:noFill/>
                          </a:ln>
                          <a:solidFill>
                            <a:schemeClr val="tx1"/>
                          </a:solidFill>
                          <a:effectLst/>
                          <a:uLnTx/>
                          <a:uFillTx/>
                          <a:latin typeface="Century Gothic" pitchFamily="34" charset="0"/>
                          <a:ea typeface="+mn-ea"/>
                          <a:cs typeface="+mn-cs"/>
                        </a:rPr>
                        <a:t>Ketuvim</a:t>
                      </a:r>
                      <a:r>
                        <a:rPr kumimoji="0" lang="en-GB" sz="1200" b="0" i="0" u="none" strike="noStrike" kern="1200" cap="none" spc="0" normalizeH="0" baseline="0" noProof="0" dirty="0">
                          <a:ln>
                            <a:noFill/>
                          </a:ln>
                          <a:solidFill>
                            <a:schemeClr val="tx1"/>
                          </a:solidFill>
                          <a:effectLst/>
                          <a:uLnTx/>
                          <a:uFillTx/>
                          <a:latin typeface="Century Gothic" pitchFamily="34" charset="0"/>
                          <a:ea typeface="+mn-ea"/>
                          <a:cs typeface="+mn-cs"/>
                        </a:rPr>
                        <a:t>. </a:t>
                      </a: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endParaRPr lang="en-GB" sz="1100" dirty="0">
                        <a:latin typeface="Century Gothic" pitchFamily="34"/>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1614">
                <a:tc>
                  <a:txBody>
                    <a:bodyPr/>
                    <a:lstStyle/>
                    <a:p>
                      <a:r>
                        <a:rPr lang="en-GB" sz="1200" dirty="0">
                          <a:latin typeface="Century Gothic" pitchFamily="34" charset="0"/>
                        </a:rPr>
                        <a:t>Christian</a:t>
                      </a:r>
                      <a:r>
                        <a:rPr lang="en-GB" sz="1200" baseline="0" dirty="0">
                          <a:latin typeface="Century Gothic" pitchFamily="34" charset="0"/>
                        </a:rPr>
                        <a:t> Scriptures</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Century Gothic" pitchFamily="34" charset="0"/>
                        </a:rPr>
                        <a:t>The Christian</a:t>
                      </a:r>
                      <a:r>
                        <a:rPr lang="en-GB" sz="1200" baseline="0" dirty="0">
                          <a:solidFill>
                            <a:schemeClr val="tx1"/>
                          </a:solidFill>
                          <a:latin typeface="Century Gothic" pitchFamily="34" charset="0"/>
                        </a:rPr>
                        <a:t> Bible is made up of the Old and New Testament. </a:t>
                      </a:r>
                      <a:endParaRPr lang="en-GB" sz="120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2"/>
                  </a:ext>
                </a:extLst>
              </a:tr>
              <a:tr h="864324">
                <a:tc rowSpan="3">
                  <a:txBody>
                    <a:bodyPr/>
                    <a:lstStyle/>
                    <a:p>
                      <a:r>
                        <a:rPr lang="en-GB" sz="1200" dirty="0">
                          <a:latin typeface="Century Gothic" pitchFamily="34" charset="0"/>
                        </a:rPr>
                        <a:t>Hinduism:</a:t>
                      </a:r>
                    </a:p>
                    <a:p>
                      <a:pPr marL="342900" indent="-342900">
                        <a:buAutoNum type="arabicPeriod"/>
                      </a:pPr>
                      <a:r>
                        <a:rPr lang="en-GB" sz="1200" dirty="0">
                          <a:latin typeface="Century Gothic" pitchFamily="34" charset="0"/>
                        </a:rPr>
                        <a:t>Karma</a:t>
                      </a:r>
                    </a:p>
                    <a:p>
                      <a:pPr marL="342900" indent="-342900">
                        <a:buAutoNum type="arabicPeriod"/>
                      </a:pPr>
                      <a:r>
                        <a:rPr lang="en-GB" sz="1200" dirty="0">
                          <a:latin typeface="Century Gothic" pitchFamily="34" charset="0"/>
                        </a:rPr>
                        <a:t>Atman</a:t>
                      </a:r>
                    </a:p>
                    <a:p>
                      <a:pPr marL="342900" indent="-342900">
                        <a:buAutoNum type="arabicPeriod"/>
                      </a:pPr>
                      <a:r>
                        <a:rPr lang="en-GB" sz="1200" dirty="0">
                          <a:latin typeface="Century Gothic" pitchFamily="34" charset="0"/>
                        </a:rPr>
                        <a:t>Samsara</a:t>
                      </a:r>
                    </a:p>
                    <a:p>
                      <a:pPr marL="342900" indent="-342900">
                        <a:buAutoNum type="arabicPeriod"/>
                      </a:pPr>
                      <a:r>
                        <a:rPr lang="en-GB" sz="1200" dirty="0">
                          <a:latin typeface="Century Gothic" pitchFamily="34" charset="0"/>
                        </a:rPr>
                        <a:t>Moksha</a:t>
                      </a:r>
                    </a:p>
                    <a:p>
                      <a:pPr marL="342900" indent="-342900">
                        <a:buAutoNum type="arabicPeriod"/>
                      </a:pPr>
                      <a:r>
                        <a:rPr lang="en-GB" sz="1200" dirty="0">
                          <a:latin typeface="Century Gothic" pitchFamily="34" charset="0"/>
                        </a:rPr>
                        <a:t>Brahman</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itchFamily="34" charset="0"/>
                        </a:rPr>
                        <a:t>Karma</a:t>
                      </a:r>
                      <a:r>
                        <a:rPr lang="en-GB" sz="1200" b="0" dirty="0">
                          <a:solidFill>
                            <a:schemeClr val="tx1"/>
                          </a:solidFill>
                          <a:latin typeface="Century Gothic" pitchFamily="34" charset="0"/>
                        </a:rPr>
                        <a:t> – the sum</a:t>
                      </a:r>
                      <a:r>
                        <a:rPr lang="en-GB" sz="1200" b="0" baseline="0" dirty="0">
                          <a:solidFill>
                            <a:schemeClr val="tx1"/>
                          </a:solidFill>
                          <a:latin typeface="Century Gothic" pitchFamily="34" charset="0"/>
                        </a:rPr>
                        <a:t> of a person’s actions throughout their lives.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latin typeface="Century Gothic" pitchFamily="34" charset="0"/>
                        </a:rPr>
                        <a:t>Atman</a:t>
                      </a:r>
                      <a:r>
                        <a:rPr lang="en-GB" sz="1200" b="0" baseline="0" dirty="0">
                          <a:solidFill>
                            <a:schemeClr val="tx1"/>
                          </a:solidFill>
                          <a:latin typeface="Century Gothic" pitchFamily="34" charset="0"/>
                        </a:rPr>
                        <a:t> – a person’s soul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latin typeface="Century Gothic" pitchFamily="34" charset="0"/>
                        </a:rPr>
                        <a:t>Samsara</a:t>
                      </a:r>
                      <a:r>
                        <a:rPr lang="en-GB" sz="1200" b="0" baseline="0" dirty="0">
                          <a:solidFill>
                            <a:schemeClr val="tx1"/>
                          </a:solidFill>
                          <a:latin typeface="Century Gothic" pitchFamily="34" charset="0"/>
                        </a:rPr>
                        <a:t> – the cycle of death and </a:t>
                      </a:r>
                      <a:r>
                        <a:rPr lang="en-GB" sz="1200" b="0" baseline="0" dirty="0" err="1">
                          <a:solidFill>
                            <a:schemeClr val="tx1"/>
                          </a:solidFill>
                          <a:latin typeface="Century Gothic" pitchFamily="34" charset="0"/>
                        </a:rPr>
                        <a:t>rebirh</a:t>
                      </a:r>
                      <a:r>
                        <a:rPr lang="en-GB" sz="1200" b="0" baseline="0" dirty="0">
                          <a:solidFill>
                            <a:schemeClr val="tx1"/>
                          </a:solidFill>
                          <a:latin typeface="Century Gothic"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latin typeface="Century Gothic" pitchFamily="34" charset="0"/>
                        </a:rPr>
                        <a:t>Moksha </a:t>
                      </a:r>
                      <a:r>
                        <a:rPr lang="en-GB" sz="1200" b="0" baseline="0" dirty="0">
                          <a:solidFill>
                            <a:schemeClr val="tx1"/>
                          </a:solidFill>
                          <a:latin typeface="Century Gothic" pitchFamily="34" charset="0"/>
                        </a:rPr>
                        <a:t>– the release from this cycle of death and rebirth.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latin typeface="Century Gothic" pitchFamily="34" charset="0"/>
                        </a:rPr>
                        <a:t>Brahman</a:t>
                      </a:r>
                      <a:r>
                        <a:rPr lang="en-GB" sz="1200" b="0" baseline="0" dirty="0">
                          <a:solidFill>
                            <a:schemeClr val="tx1"/>
                          </a:solidFill>
                          <a:latin typeface="Century Gothic" pitchFamily="34" charset="0"/>
                        </a:rPr>
                        <a:t> – Hindi God/Ultimate reality</a:t>
                      </a:r>
                      <a:endParaRPr lang="en-GB" sz="1200" b="0"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0003"/>
                  </a:ext>
                </a:extLst>
              </a:tr>
              <a:tr h="614150">
                <a:tc vMerge="1">
                  <a:txBody>
                    <a:bodyPr/>
                    <a:lstStyle/>
                    <a:p>
                      <a:endParaRPr lang="en-US"/>
                    </a:p>
                  </a:txBody>
                  <a:tcPr/>
                </a:tc>
                <a:tc vMerge="1">
                  <a:txBody>
                    <a:bodyPr/>
                    <a:lstStyle/>
                    <a:p>
                      <a:endParaRPr 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latin typeface="Century Gothic" panose="020B0502020202020204" pitchFamily="34" charset="0"/>
                        </a:rPr>
                        <a:t>Sticky Knowledge-How</a:t>
                      </a:r>
                      <a:r>
                        <a:rPr lang="en-GB" sz="1600" b="1" baseline="0" dirty="0">
                          <a:solidFill>
                            <a:schemeClr val="tx1"/>
                          </a:solidFill>
                          <a:latin typeface="Century Gothic" panose="020B0502020202020204" pitchFamily="34" charset="0"/>
                        </a:rPr>
                        <a:t> does faith help people when life gets hard?</a:t>
                      </a:r>
                      <a:endParaRPr lang="en-GB" sz="1100" b="1" baseline="0" dirty="0">
                        <a:solidFill>
                          <a:schemeClr val="tx1"/>
                        </a:solidFill>
                        <a:latin typeface="Century Gothic" panose="020B0502020202020204" pitchFamily="34" charset="0"/>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4"/>
                  </a:ext>
                </a:extLst>
              </a:tr>
              <a:tr h="594338">
                <a:tc vMerge="1">
                  <a:txBody>
                    <a:bodyPr/>
                    <a:lstStyle/>
                    <a:p>
                      <a:endParaRPr lang="en-GB" sz="1400" b="1" dirty="0">
                        <a:solidFill>
                          <a:srgbClr val="7C5DA3"/>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vMerge="1">
                  <a:txBody>
                    <a:bodyPr/>
                    <a:lstStyle/>
                    <a:p>
                      <a:endParaRPr lang="en-US" sz="10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q"/>
                        <a:tabLst/>
                        <a:defRPr/>
                      </a:pPr>
                      <a:r>
                        <a:rPr lang="en-GB" sz="1100" b="0" i="0" dirty="0">
                          <a:solidFill>
                            <a:schemeClr val="tx1"/>
                          </a:solidFill>
                          <a:latin typeface="Century Gothic" pitchFamily="34"/>
                        </a:rPr>
                        <a:t>Most religious</a:t>
                      </a:r>
                      <a:r>
                        <a:rPr lang="en-GB" sz="1100" b="0" i="0" baseline="0" dirty="0">
                          <a:solidFill>
                            <a:schemeClr val="tx1"/>
                          </a:solidFill>
                          <a:latin typeface="Century Gothic" pitchFamily="34"/>
                        </a:rPr>
                        <a:t> traditions teach about some form of life after death: this can bring comfort to people who face suffering.  </a:t>
                      </a:r>
                      <a:endParaRPr lang="en-GB" sz="1100" b="0" i="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5"/>
                  </a:ext>
                </a:extLst>
              </a:tr>
              <a:tr h="764274">
                <a:tc rowSpan="2">
                  <a:txBody>
                    <a:bodyPr/>
                    <a:lstStyle/>
                    <a:p>
                      <a:r>
                        <a:rPr lang="en-GB" sz="1200" dirty="0">
                          <a:latin typeface="Century Gothic" pitchFamily="34" charset="0"/>
                        </a:rPr>
                        <a:t>Christianity:</a:t>
                      </a:r>
                    </a:p>
                    <a:p>
                      <a:pPr marL="342900" indent="-342900">
                        <a:buAutoNum type="arabicPeriod"/>
                      </a:pPr>
                      <a:r>
                        <a:rPr lang="en-GB" sz="1200" baseline="0" dirty="0">
                          <a:latin typeface="Century Gothic" pitchFamily="34" charset="0"/>
                        </a:rPr>
                        <a:t>Resurrection</a:t>
                      </a:r>
                    </a:p>
                    <a:p>
                      <a:pPr marL="342900" indent="-342900">
                        <a:buAutoNum type="arabicPeriod"/>
                      </a:pPr>
                      <a:r>
                        <a:rPr lang="en-GB" sz="1200" baseline="0" dirty="0">
                          <a:latin typeface="Century Gothic" pitchFamily="34" charset="0"/>
                        </a:rPr>
                        <a:t>Salvation</a:t>
                      </a:r>
                    </a:p>
                    <a:p>
                      <a:pPr marL="342900" indent="-342900">
                        <a:buAutoNum type="arabicPeriod"/>
                      </a:pPr>
                      <a:r>
                        <a:rPr lang="en-GB" sz="1200" baseline="0" dirty="0">
                          <a:latin typeface="Century Gothic" pitchFamily="34" charset="0"/>
                        </a:rPr>
                        <a:t>Heaven</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pPr lvl="0"/>
                      <a:r>
                        <a:rPr lang="en-GB" sz="1200" b="1" dirty="0">
                          <a:solidFill>
                            <a:schemeClr val="tx1"/>
                          </a:solidFill>
                          <a:latin typeface="Century Gothic" pitchFamily="34" charset="0"/>
                        </a:rPr>
                        <a:t>Resurrection – </a:t>
                      </a:r>
                      <a:r>
                        <a:rPr lang="en-GB" sz="1200" b="0" dirty="0">
                          <a:solidFill>
                            <a:schemeClr val="tx1"/>
                          </a:solidFill>
                          <a:latin typeface="Century Gothic" pitchFamily="34" charset="0"/>
                        </a:rPr>
                        <a:t>rising from the dead</a:t>
                      </a:r>
                      <a:r>
                        <a:rPr lang="en-GB" sz="1200" b="0" baseline="0" dirty="0">
                          <a:solidFill>
                            <a:schemeClr val="tx1"/>
                          </a:solidFill>
                          <a:latin typeface="Century Gothic" pitchFamily="34" charset="0"/>
                        </a:rPr>
                        <a:t> at the Last Judgement.</a:t>
                      </a:r>
                    </a:p>
                    <a:p>
                      <a:pPr lvl="0"/>
                      <a:r>
                        <a:rPr lang="en-GB" sz="1200" b="1" baseline="0" dirty="0">
                          <a:solidFill>
                            <a:schemeClr val="tx1"/>
                          </a:solidFill>
                          <a:latin typeface="Century Gothic" pitchFamily="34" charset="0"/>
                        </a:rPr>
                        <a:t>Salvation</a:t>
                      </a:r>
                      <a:r>
                        <a:rPr lang="en-GB" sz="1200" b="0" baseline="0" dirty="0">
                          <a:solidFill>
                            <a:schemeClr val="tx1"/>
                          </a:solidFill>
                          <a:latin typeface="Century Gothic" pitchFamily="34" charset="0"/>
                        </a:rPr>
                        <a:t> – taking away sin and its consequences.</a:t>
                      </a:r>
                    </a:p>
                    <a:p>
                      <a:pPr lvl="0"/>
                      <a:r>
                        <a:rPr lang="en-GB" sz="1200" b="1" baseline="0" dirty="0">
                          <a:solidFill>
                            <a:schemeClr val="tx1"/>
                          </a:solidFill>
                          <a:latin typeface="Century Gothic" pitchFamily="34" charset="0"/>
                        </a:rPr>
                        <a:t>Heaven </a:t>
                      </a:r>
                      <a:r>
                        <a:rPr lang="en-GB" sz="1200" b="0" baseline="0" dirty="0">
                          <a:solidFill>
                            <a:schemeClr val="tx1"/>
                          </a:solidFill>
                          <a:latin typeface="Century Gothic" pitchFamily="34" charset="0"/>
                        </a:rPr>
                        <a:t>-  a place where God is and where good people go after death. </a:t>
                      </a:r>
                      <a:endParaRPr lang="en-GB" sz="1200" b="1" dirty="0">
                        <a:solidFill>
                          <a:schemeClr val="tx1"/>
                        </a:solidFill>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The</a:t>
                      </a:r>
                      <a:r>
                        <a:rPr lang="en-GB" sz="1100" b="0" baseline="0" dirty="0">
                          <a:solidFill>
                            <a:schemeClr val="tx1"/>
                          </a:solidFill>
                          <a:latin typeface="Century Gothic" pitchFamily="34"/>
                        </a:rPr>
                        <a:t> Hindu </a:t>
                      </a:r>
                      <a:r>
                        <a:rPr lang="en-GB" sz="1100" b="0" baseline="0" dirty="0" err="1">
                          <a:solidFill>
                            <a:schemeClr val="tx1"/>
                          </a:solidFill>
                          <a:latin typeface="Century Gothic" pitchFamily="34"/>
                        </a:rPr>
                        <a:t>Shruti</a:t>
                      </a:r>
                      <a:r>
                        <a:rPr lang="en-GB" sz="1100" b="0" baseline="0" dirty="0">
                          <a:solidFill>
                            <a:schemeClr val="tx1"/>
                          </a:solidFill>
                          <a:latin typeface="Century Gothic" pitchFamily="34"/>
                        </a:rPr>
                        <a:t> teaches about: the law of Karma and how it effects reincarnation and the cycle of life, death and rebirth until the person can be taken back to Brahman.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6"/>
                  </a:ext>
                </a:extLst>
              </a:tr>
              <a:tr h="521983">
                <a:tc vMerge="1">
                  <a:txBody>
                    <a:bodyPr/>
                    <a:lstStyle/>
                    <a:p>
                      <a:endParaRPr lang="en-US"/>
                    </a:p>
                  </a:txBody>
                  <a:tcPr/>
                </a:tc>
                <a:tc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The Christian Bible teaches</a:t>
                      </a:r>
                      <a:r>
                        <a:rPr lang="en-GB" sz="1100" b="0" baseline="0" dirty="0">
                          <a:solidFill>
                            <a:schemeClr val="tx1"/>
                          </a:solidFill>
                          <a:latin typeface="Century Gothic" pitchFamily="34"/>
                        </a:rPr>
                        <a:t> about: Resurrection; Judgement by God and Salvation.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7"/>
                  </a:ext>
                </a:extLst>
              </a:tr>
              <a:tr h="503250">
                <a:tc rowSpan="2">
                  <a:txBody>
                    <a:bodyPr/>
                    <a:lstStyle/>
                    <a:p>
                      <a:r>
                        <a:rPr lang="en-GB" sz="1200" dirty="0">
                          <a:latin typeface="Century Gothic" pitchFamily="34" charset="0"/>
                        </a:rPr>
                        <a:t>Humanism</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rowSpan="2">
                  <a:txBody>
                    <a:bodyPr/>
                    <a:lstStyle/>
                    <a:p>
                      <a:r>
                        <a:rPr lang="en-GB" sz="1200" dirty="0">
                          <a:latin typeface="Century Gothic" pitchFamily="34" charset="0"/>
                        </a:rPr>
                        <a:t>Humanists</a:t>
                      </a:r>
                      <a:r>
                        <a:rPr lang="en-GB" sz="1200" baseline="0" dirty="0">
                          <a:latin typeface="Century Gothic" pitchFamily="34" charset="0"/>
                        </a:rPr>
                        <a:t> believe that how humans live and what they experience provides knowledge and a moral code as how to live</a:t>
                      </a:r>
                      <a:endParaRPr lang="en-US" sz="1200" dirty="0">
                        <a:latin typeface="Century Gothic" pitchFamily="34" charset="0"/>
                      </a:endParaRPr>
                    </a:p>
                  </a:txBody>
                  <a:tcPr marT="45709" marB="4570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Humanists</a:t>
                      </a:r>
                      <a:r>
                        <a:rPr lang="en-GB" sz="1100" b="0" baseline="0" dirty="0">
                          <a:solidFill>
                            <a:schemeClr val="tx1"/>
                          </a:solidFill>
                          <a:latin typeface="Century Gothic" pitchFamily="34"/>
                        </a:rPr>
                        <a:t> believe that death if final: people are remembered in the memories  of others. </a:t>
                      </a: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8"/>
                  </a:ext>
                </a:extLst>
              </a:tr>
              <a:tr h="503250">
                <a:tc vMerge="1">
                  <a:txBody>
                    <a:bodyPr/>
                    <a:lstStyle/>
                    <a:p>
                      <a:endParaRPr lang="en-US"/>
                    </a:p>
                  </a:txBody>
                  <a:tcPr/>
                </a:tc>
                <a:tc vMerge="1">
                  <a:txBody>
                    <a:bodyPr/>
                    <a:lstStyle/>
                    <a:p>
                      <a:endParaRPr lang="en-US"/>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dirty="0">
                          <a:solidFill>
                            <a:schemeClr val="tx1"/>
                          </a:solidFill>
                          <a:latin typeface="Century Gothic" pitchFamily="34"/>
                        </a:rPr>
                        <a:t>Different religions have their own way of marking death.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b="0" dirty="0">
                        <a:solidFill>
                          <a:schemeClr val="tx1"/>
                        </a:solidFill>
                        <a:latin typeface="Century Gothic" pitchFamily="34"/>
                      </a:endParaRPr>
                    </a:p>
                  </a:txBody>
                  <a:tcPr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9"/>
                  </a:ext>
                </a:extLst>
              </a:tr>
            </a:tbl>
          </a:graphicData>
        </a:graphic>
      </p:graphicFrame>
      <p:sp>
        <p:nvSpPr>
          <p:cNvPr id="4" name="Rectangle 3"/>
          <p:cNvSpPr/>
          <p:nvPr/>
        </p:nvSpPr>
        <p:spPr>
          <a:xfrm>
            <a:off x="583324" y="173449"/>
            <a:ext cx="7882759" cy="523220"/>
          </a:xfrm>
          <a:prstGeom prst="rect">
            <a:avLst/>
          </a:prstGeom>
        </p:spPr>
        <p:txBody>
          <a:bodyPr wrap="square">
            <a:spAutoFit/>
          </a:bodyPr>
          <a:lstStyle/>
          <a:p>
            <a:pPr algn="ctr"/>
            <a:r>
              <a:rPr lang="en-GB" sz="2800" b="1" dirty="0">
                <a:solidFill>
                  <a:srgbClr val="FFC000"/>
                </a:solidFill>
                <a:latin typeface="Century Gothic" pitchFamily="34" charset="0"/>
              </a:rPr>
              <a:t>Thematic : UKS2 Knowledge Mat </a:t>
            </a:r>
            <a:r>
              <a:rPr lang="en-GB" sz="1200" b="1" dirty="0">
                <a:solidFill>
                  <a:srgbClr val="FFC000"/>
                </a:solidFill>
                <a:latin typeface="Century Gothic" pitchFamily="34" charset="0"/>
              </a:rPr>
              <a:t>(U2.12 Y6)</a:t>
            </a:r>
            <a:endParaRPr lang="en-US" sz="1200" b="1" dirty="0">
              <a:solidFill>
                <a:srgbClr val="FFC000"/>
              </a:solidFill>
              <a:latin typeface="Century Gothic"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776716" y="696668"/>
            <a:ext cx="3439236" cy="1138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72000" y="1835120"/>
            <a:ext cx="1181198" cy="1153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903936" y="1835120"/>
            <a:ext cx="1184796" cy="1153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315200" y="1892877"/>
            <a:ext cx="1407994" cy="103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77978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 Mats" id="{44C609E7-D963-4258-AC0C-6D24BC1BAC45}" vid="{70B9A501-B5B1-4368-BA62-45740617565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59110</TotalTime>
  <Words>8580</Words>
  <Application>Microsoft Macintosh PowerPoint</Application>
  <PresentationFormat>On-screen Show (4:3)</PresentationFormat>
  <Paragraphs>1034</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Algerian</vt:lpstr>
      <vt:lpstr>Arial</vt:lpstr>
      <vt:lpstr>Calibri</vt:lpstr>
      <vt:lpstr>Calibri Light</vt:lpstr>
      <vt:lpstr>Century Gothic</vt:lpstr>
      <vt:lpstr>Wingdings</vt:lpstr>
      <vt:lpstr>Office Theme</vt:lpstr>
      <vt:lpstr>Being a Muslim: KS1 Knowledge Mat (1.6 Y2)</vt:lpstr>
      <vt:lpstr>Being a Muslim: LKS2 Knowledge Mat (L2.9 Y3)</vt:lpstr>
      <vt:lpstr>Being a Muslim: UKS2 Knowledge Mat (U2.8 Y5)</vt:lpstr>
      <vt:lpstr>Being a Muslim: UKS2 Knowledge Mat (U2.8 Y5)</vt:lpstr>
      <vt:lpstr>Being a Hindu: LKS2 Knowledge Mat (L2.7 Y4)</vt:lpstr>
      <vt:lpstr>Being a Hindu: LKS2 Knowledge Mat (L2.8 Y4)</vt:lpstr>
      <vt:lpstr>Being a Hindu: UKS2 Knowledge Mat (U2.7 Y6)</vt:lpstr>
      <vt:lpstr>Being a Jew: KS1 Knowledge Mat (1.7 Y1)</vt:lpstr>
      <vt:lpstr>Being a Jew: LKS2 Knowledge Mat (L2.10 Y3)</vt:lpstr>
      <vt:lpstr>Being a Jew: UKS2 Knowledge Mat (U2.9 Y5)</vt:lpstr>
      <vt:lpstr>Being a Humanist: UKS2 Knowledge Mat (U2.10 Y5)</vt:lpstr>
      <vt:lpstr>Being a Christian: KS1 Knowledge Mat (1.2 Y1)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Age KS2 Knowledge Mat</dc:title>
  <dc:creator>Marketing Dept</dc:creator>
  <cp:lastModifiedBy>Ed Pawson</cp:lastModifiedBy>
  <cp:revision>338</cp:revision>
  <cp:lastPrinted>2020-01-08T12:45:09Z</cp:lastPrinted>
  <dcterms:created xsi:type="dcterms:W3CDTF">2019-01-14T16:39:51Z</dcterms:created>
  <dcterms:modified xsi:type="dcterms:W3CDTF">2020-06-12T10:05:50Z</dcterms:modified>
</cp:coreProperties>
</file>